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4" r:id="rId2"/>
    <p:sldMasterId id="2147483756" r:id="rId3"/>
  </p:sldMasterIdLst>
  <p:notesMasterIdLst>
    <p:notesMasterId r:id="rId17"/>
  </p:notesMasterIdLst>
  <p:sldIdLst>
    <p:sldId id="262" r:id="rId4"/>
    <p:sldId id="297" r:id="rId5"/>
    <p:sldId id="331" r:id="rId6"/>
    <p:sldId id="334" r:id="rId7"/>
    <p:sldId id="353" r:id="rId8"/>
    <p:sldId id="354" r:id="rId9"/>
    <p:sldId id="355" r:id="rId10"/>
    <p:sldId id="329" r:id="rId11"/>
    <p:sldId id="300" r:id="rId12"/>
    <p:sldId id="351" r:id="rId13"/>
    <p:sldId id="352" r:id="rId14"/>
    <p:sldId id="345" r:id="rId15"/>
    <p:sldId id="34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N WILSON" initials="E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B434"/>
    <a:srgbClr val="24D811"/>
    <a:srgbClr val="F4DE56"/>
    <a:srgbClr val="F2F251"/>
    <a:srgbClr val="78722D"/>
    <a:srgbClr val="DFD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2102" autoAdjust="0"/>
  </p:normalViewPr>
  <p:slideViewPr>
    <p:cSldViewPr>
      <p:cViewPr varScale="1">
        <p:scale>
          <a:sx n="123" d="100"/>
          <a:sy n="123" d="100"/>
        </p:scale>
        <p:origin x="-12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2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908EE-4E32-4C63-AFC6-A0E0CD1A3A2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58D8A7F1-488C-4A6A-9B6C-5C9661BC4D0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latin typeface="+mj-lt"/>
            </a:rPr>
            <a:t>Bridge HIV </a:t>
          </a:r>
          <a:endParaRPr lang="en-US" dirty="0">
            <a:latin typeface="+mj-lt"/>
          </a:endParaRPr>
        </a:p>
      </dgm:t>
    </dgm:pt>
    <dgm:pt modelId="{97D9FCB9-75B4-4B43-AA8A-CA22EDB0F474}" type="parTrans" cxnId="{28875525-4855-4967-BCD5-DBE04DE75D3D}">
      <dgm:prSet/>
      <dgm:spPr/>
      <dgm:t>
        <a:bodyPr/>
        <a:lstStyle/>
        <a:p>
          <a:endParaRPr lang="en-US"/>
        </a:p>
      </dgm:t>
    </dgm:pt>
    <dgm:pt modelId="{530F868C-A95E-4603-BBD0-7B846524316B}" type="sibTrans" cxnId="{28875525-4855-4967-BCD5-DBE04DE75D3D}">
      <dgm:prSet/>
      <dgm:spPr/>
      <dgm:t>
        <a:bodyPr/>
        <a:lstStyle/>
        <a:p>
          <a:endParaRPr lang="en-US"/>
        </a:p>
      </dgm:t>
    </dgm:pt>
    <dgm:pt modelId="{9470C1BC-6811-4AB9-B3DF-7C829FA9068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+mj-lt"/>
            </a:rPr>
            <a:t>Center for Public Health Research</a:t>
          </a:r>
          <a:endParaRPr lang="en-US" dirty="0">
            <a:latin typeface="+mj-lt"/>
          </a:endParaRPr>
        </a:p>
      </dgm:t>
    </dgm:pt>
    <dgm:pt modelId="{68DFBE7F-81E8-4729-800C-CD3DCF35D34B}" type="parTrans" cxnId="{2F869B35-2AF5-442D-8951-8065408D9FE0}">
      <dgm:prSet/>
      <dgm:spPr/>
      <dgm:t>
        <a:bodyPr/>
        <a:lstStyle/>
        <a:p>
          <a:endParaRPr lang="en-US"/>
        </a:p>
      </dgm:t>
    </dgm:pt>
    <dgm:pt modelId="{6A6DD5AE-8130-4346-A04D-16B01E4363DC}" type="sibTrans" cxnId="{2F869B35-2AF5-442D-8951-8065408D9FE0}">
      <dgm:prSet/>
      <dgm:spPr/>
      <dgm:t>
        <a:bodyPr/>
        <a:lstStyle/>
        <a:p>
          <a:endParaRPr lang="en-US"/>
        </a:p>
      </dgm:t>
    </dgm:pt>
    <dgm:pt modelId="{B5178E63-8F91-4125-BC6B-21E12441A714}">
      <dgm:prSet phldrT="[Text]"/>
      <dgm:spPr>
        <a:solidFill>
          <a:srgbClr val="1EB434"/>
        </a:solidFill>
      </dgm:spPr>
      <dgm:t>
        <a:bodyPr/>
        <a:lstStyle/>
        <a:p>
          <a:r>
            <a:rPr lang="en-US" b="0" i="0" dirty="0" smtClean="0">
              <a:latin typeface="+mj-lt"/>
            </a:rPr>
            <a:t>Applied Research, Community Health Epidemiology, and Research (ARCHES)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E691898B-57CE-407D-870B-61267E85ACDB}" type="parTrans" cxnId="{23B043D4-AB42-4D03-9F94-D0E25D25F642}">
      <dgm:prSet/>
      <dgm:spPr/>
      <dgm:t>
        <a:bodyPr/>
        <a:lstStyle/>
        <a:p>
          <a:endParaRPr lang="en-US"/>
        </a:p>
      </dgm:t>
    </dgm:pt>
    <dgm:pt modelId="{54A47F5C-46A0-4952-A8A4-27412C893C47}" type="sibTrans" cxnId="{23B043D4-AB42-4D03-9F94-D0E25D25F642}">
      <dgm:prSet/>
      <dgm:spPr/>
      <dgm:t>
        <a:bodyPr/>
        <a:lstStyle/>
        <a:p>
          <a:endParaRPr lang="en-US"/>
        </a:p>
      </dgm:t>
    </dgm:pt>
    <dgm:pt modelId="{FDB1C18D-03E5-4DD2-BF09-AB130534B2A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Community Health Equity and Promotion</a:t>
          </a:r>
          <a:endParaRPr lang="en-US" dirty="0">
            <a:latin typeface="+mj-lt"/>
          </a:endParaRPr>
        </a:p>
      </dgm:t>
    </dgm:pt>
    <dgm:pt modelId="{5AA55095-EDE3-4AF7-A204-261A959EC44B}" type="parTrans" cxnId="{04CDDFF4-AFBE-4FB8-9FCB-2240B2101DDE}">
      <dgm:prSet/>
      <dgm:spPr/>
      <dgm:t>
        <a:bodyPr/>
        <a:lstStyle/>
        <a:p>
          <a:endParaRPr lang="en-US"/>
        </a:p>
      </dgm:t>
    </dgm:pt>
    <dgm:pt modelId="{CB68CB85-7367-4EEC-A8BD-71E0911F2F23}" type="sibTrans" cxnId="{04CDDFF4-AFBE-4FB8-9FCB-2240B2101DDE}">
      <dgm:prSet/>
      <dgm:spPr/>
      <dgm:t>
        <a:bodyPr/>
        <a:lstStyle/>
        <a:p>
          <a:endParaRPr lang="en-US"/>
        </a:p>
      </dgm:t>
    </dgm:pt>
    <dgm:pt modelId="{74F04399-F4E8-4700-9166-1234567A3D4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HIV Care</a:t>
          </a:r>
          <a:endParaRPr lang="en-US" dirty="0">
            <a:latin typeface="+mj-lt"/>
          </a:endParaRPr>
        </a:p>
      </dgm:t>
    </dgm:pt>
    <dgm:pt modelId="{975E45E4-6469-4611-A949-403497F8F900}" type="parTrans" cxnId="{6F40AC4B-4695-4121-B0D0-F7BD49329EE1}">
      <dgm:prSet/>
      <dgm:spPr/>
      <dgm:t>
        <a:bodyPr/>
        <a:lstStyle/>
        <a:p>
          <a:endParaRPr lang="en-US"/>
        </a:p>
      </dgm:t>
    </dgm:pt>
    <dgm:pt modelId="{24191CFA-0358-49E3-B944-BCA56027807E}" type="sibTrans" cxnId="{6F40AC4B-4695-4121-B0D0-F7BD49329EE1}">
      <dgm:prSet/>
      <dgm:spPr/>
      <dgm:t>
        <a:bodyPr/>
        <a:lstStyle/>
        <a:p>
          <a:endParaRPr lang="en-US"/>
        </a:p>
      </dgm:t>
    </dgm:pt>
    <dgm:pt modelId="{91A25429-1B02-460B-B2C0-9109B0E4A697}" type="pres">
      <dgm:prSet presAssocID="{29F908EE-4E32-4C63-AFC6-A0E0CD1A3A27}" presName="diagram" presStyleCnt="0">
        <dgm:presLayoutVars>
          <dgm:dir/>
          <dgm:resizeHandles val="exact"/>
        </dgm:presLayoutVars>
      </dgm:prSet>
      <dgm:spPr/>
    </dgm:pt>
    <dgm:pt modelId="{B9A90555-FEE5-4A29-B865-5D09F3E2BCD9}" type="pres">
      <dgm:prSet presAssocID="{58D8A7F1-488C-4A6A-9B6C-5C9661BC4D0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FCD39-9066-4989-87E6-6566207411F8}" type="pres">
      <dgm:prSet presAssocID="{530F868C-A95E-4603-BBD0-7B846524316B}" presName="sibTrans" presStyleCnt="0"/>
      <dgm:spPr/>
    </dgm:pt>
    <dgm:pt modelId="{3D0BB738-CC8B-4C93-93AC-8B352DD4BF1B}" type="pres">
      <dgm:prSet presAssocID="{FDB1C18D-03E5-4DD2-BF09-AB130534B2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41274-9581-4324-8697-17FAA0EDE41A}" type="pres">
      <dgm:prSet presAssocID="{CB68CB85-7367-4EEC-A8BD-71E0911F2F23}" presName="sibTrans" presStyleCnt="0"/>
      <dgm:spPr/>
    </dgm:pt>
    <dgm:pt modelId="{E4DB3CB2-E5A8-4280-8946-2C7C576AC650}" type="pres">
      <dgm:prSet presAssocID="{74F04399-F4E8-4700-9166-1234567A3D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2DE06-EF42-4C7B-8139-F8A60662A2D6}" type="pres">
      <dgm:prSet presAssocID="{24191CFA-0358-49E3-B944-BCA56027807E}" presName="sibTrans" presStyleCnt="0"/>
      <dgm:spPr/>
    </dgm:pt>
    <dgm:pt modelId="{55DAA4D7-E2F5-49EA-B3E5-547E0B50752B}" type="pres">
      <dgm:prSet presAssocID="{9470C1BC-6811-4AB9-B3DF-7C829FA9068B}" presName="node" presStyleLbl="node1" presStyleIdx="3" presStyleCnt="5" custScaleY="143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8C3D8-4A69-41A8-AB2E-64E064EB5791}" type="pres">
      <dgm:prSet presAssocID="{6A6DD5AE-8130-4346-A04D-16B01E4363DC}" presName="sibTrans" presStyleCnt="0"/>
      <dgm:spPr/>
    </dgm:pt>
    <dgm:pt modelId="{F5F315D2-FECD-4E53-BD23-DEE55D27B424}" type="pres">
      <dgm:prSet presAssocID="{B5178E63-8F91-4125-BC6B-21E12441A714}" presName="node" presStyleLbl="node1" presStyleIdx="4" presStyleCnt="5" custScaleY="143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875525-4855-4967-BCD5-DBE04DE75D3D}" srcId="{29F908EE-4E32-4C63-AFC6-A0E0CD1A3A27}" destId="{58D8A7F1-488C-4A6A-9B6C-5C9661BC4D0B}" srcOrd="0" destOrd="0" parTransId="{97D9FCB9-75B4-4B43-AA8A-CA22EDB0F474}" sibTransId="{530F868C-A95E-4603-BBD0-7B846524316B}"/>
    <dgm:cxn modelId="{6F40AC4B-4695-4121-B0D0-F7BD49329EE1}" srcId="{29F908EE-4E32-4C63-AFC6-A0E0CD1A3A27}" destId="{74F04399-F4E8-4700-9166-1234567A3D4C}" srcOrd="2" destOrd="0" parTransId="{975E45E4-6469-4611-A949-403497F8F900}" sibTransId="{24191CFA-0358-49E3-B944-BCA56027807E}"/>
    <dgm:cxn modelId="{0EC9568A-9412-4A74-A4D4-1576752F7577}" type="presOf" srcId="{9470C1BC-6811-4AB9-B3DF-7C829FA9068B}" destId="{55DAA4D7-E2F5-49EA-B3E5-547E0B50752B}" srcOrd="0" destOrd="0" presId="urn:microsoft.com/office/officeart/2005/8/layout/default"/>
    <dgm:cxn modelId="{0880D682-2C98-405C-BFC2-30303140CA2F}" type="presOf" srcId="{74F04399-F4E8-4700-9166-1234567A3D4C}" destId="{E4DB3CB2-E5A8-4280-8946-2C7C576AC650}" srcOrd="0" destOrd="0" presId="urn:microsoft.com/office/officeart/2005/8/layout/default"/>
    <dgm:cxn modelId="{A5962428-C810-4078-BC58-B792EBBF1D2C}" type="presOf" srcId="{B5178E63-8F91-4125-BC6B-21E12441A714}" destId="{F5F315D2-FECD-4E53-BD23-DEE55D27B424}" srcOrd="0" destOrd="0" presId="urn:microsoft.com/office/officeart/2005/8/layout/default"/>
    <dgm:cxn modelId="{6F123E67-DDDB-4C03-B673-F7A97AD65BB0}" type="presOf" srcId="{29F908EE-4E32-4C63-AFC6-A0E0CD1A3A27}" destId="{91A25429-1B02-460B-B2C0-9109B0E4A697}" srcOrd="0" destOrd="0" presId="urn:microsoft.com/office/officeart/2005/8/layout/default"/>
    <dgm:cxn modelId="{04CDDFF4-AFBE-4FB8-9FCB-2240B2101DDE}" srcId="{29F908EE-4E32-4C63-AFC6-A0E0CD1A3A27}" destId="{FDB1C18D-03E5-4DD2-BF09-AB130534B2A5}" srcOrd="1" destOrd="0" parTransId="{5AA55095-EDE3-4AF7-A204-261A959EC44B}" sibTransId="{CB68CB85-7367-4EEC-A8BD-71E0911F2F23}"/>
    <dgm:cxn modelId="{E8C10127-9352-4279-ABB7-F9822EC79AA3}" type="presOf" srcId="{FDB1C18D-03E5-4DD2-BF09-AB130534B2A5}" destId="{3D0BB738-CC8B-4C93-93AC-8B352DD4BF1B}" srcOrd="0" destOrd="0" presId="urn:microsoft.com/office/officeart/2005/8/layout/default"/>
    <dgm:cxn modelId="{23B043D4-AB42-4D03-9F94-D0E25D25F642}" srcId="{29F908EE-4E32-4C63-AFC6-A0E0CD1A3A27}" destId="{B5178E63-8F91-4125-BC6B-21E12441A714}" srcOrd="4" destOrd="0" parTransId="{E691898B-57CE-407D-870B-61267E85ACDB}" sibTransId="{54A47F5C-46A0-4952-A8A4-27412C893C47}"/>
    <dgm:cxn modelId="{2F869B35-2AF5-442D-8951-8065408D9FE0}" srcId="{29F908EE-4E32-4C63-AFC6-A0E0CD1A3A27}" destId="{9470C1BC-6811-4AB9-B3DF-7C829FA9068B}" srcOrd="3" destOrd="0" parTransId="{68DFBE7F-81E8-4729-800C-CD3DCF35D34B}" sibTransId="{6A6DD5AE-8130-4346-A04D-16B01E4363DC}"/>
    <dgm:cxn modelId="{2B669BEF-F88A-4747-93D4-35844E0C944A}" type="presOf" srcId="{58D8A7F1-488C-4A6A-9B6C-5C9661BC4D0B}" destId="{B9A90555-FEE5-4A29-B865-5D09F3E2BCD9}" srcOrd="0" destOrd="0" presId="urn:microsoft.com/office/officeart/2005/8/layout/default"/>
    <dgm:cxn modelId="{7FC170A2-D78C-4099-98ED-14987436462D}" type="presParOf" srcId="{91A25429-1B02-460B-B2C0-9109B0E4A697}" destId="{B9A90555-FEE5-4A29-B865-5D09F3E2BCD9}" srcOrd="0" destOrd="0" presId="urn:microsoft.com/office/officeart/2005/8/layout/default"/>
    <dgm:cxn modelId="{E58DF90B-2B9E-45E6-8C69-67BB0D4F3D6B}" type="presParOf" srcId="{91A25429-1B02-460B-B2C0-9109B0E4A697}" destId="{783FCD39-9066-4989-87E6-6566207411F8}" srcOrd="1" destOrd="0" presId="urn:microsoft.com/office/officeart/2005/8/layout/default"/>
    <dgm:cxn modelId="{7D1D5B81-B86E-4200-99E2-90C07F08D48B}" type="presParOf" srcId="{91A25429-1B02-460B-B2C0-9109B0E4A697}" destId="{3D0BB738-CC8B-4C93-93AC-8B352DD4BF1B}" srcOrd="2" destOrd="0" presId="urn:microsoft.com/office/officeart/2005/8/layout/default"/>
    <dgm:cxn modelId="{96704656-BD42-43D9-99B8-7E5A62B9C0C0}" type="presParOf" srcId="{91A25429-1B02-460B-B2C0-9109B0E4A697}" destId="{0D341274-9581-4324-8697-17FAA0EDE41A}" srcOrd="3" destOrd="0" presId="urn:microsoft.com/office/officeart/2005/8/layout/default"/>
    <dgm:cxn modelId="{E7FB3E64-43B4-4B44-8C2E-085ADF3E8E8F}" type="presParOf" srcId="{91A25429-1B02-460B-B2C0-9109B0E4A697}" destId="{E4DB3CB2-E5A8-4280-8946-2C7C576AC650}" srcOrd="4" destOrd="0" presId="urn:microsoft.com/office/officeart/2005/8/layout/default"/>
    <dgm:cxn modelId="{C848BCCC-BE88-4182-AAD0-29D7223DD210}" type="presParOf" srcId="{91A25429-1B02-460B-B2C0-9109B0E4A697}" destId="{C182DE06-EF42-4C7B-8139-F8A60662A2D6}" srcOrd="5" destOrd="0" presId="urn:microsoft.com/office/officeart/2005/8/layout/default"/>
    <dgm:cxn modelId="{FF184A01-83AE-42E3-BEA0-5BCA29E6F67D}" type="presParOf" srcId="{91A25429-1B02-460B-B2C0-9109B0E4A697}" destId="{55DAA4D7-E2F5-49EA-B3E5-547E0B50752B}" srcOrd="6" destOrd="0" presId="urn:microsoft.com/office/officeart/2005/8/layout/default"/>
    <dgm:cxn modelId="{3F6008D1-CE45-46B9-85A6-FA2C49F59DE9}" type="presParOf" srcId="{91A25429-1B02-460B-B2C0-9109B0E4A697}" destId="{48E8C3D8-4A69-41A8-AB2E-64E064EB5791}" srcOrd="7" destOrd="0" presId="urn:microsoft.com/office/officeart/2005/8/layout/default"/>
    <dgm:cxn modelId="{DF7C1A28-DC53-48C8-888A-EE303BB4D340}" type="presParOf" srcId="{91A25429-1B02-460B-B2C0-9109B0E4A697}" destId="{F5F315D2-FECD-4E53-BD23-DEE55D27B42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754E3F-B013-447C-BFE6-E0C2483556EE}" type="doc">
      <dgm:prSet loTypeId="urn:microsoft.com/office/officeart/2005/8/layout/arrow2" loCatId="process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6458992-DF4B-4C82-9879-823A6F5AB2EE}">
      <dgm:prSet phldrT="[Text]" custT="1"/>
      <dgm:spPr/>
      <dgm:t>
        <a:bodyPr/>
        <a:lstStyle/>
        <a:p>
          <a:r>
            <a:rPr lang="en-US" sz="1600" b="1" dirty="0" smtClean="0"/>
            <a:t>SF City Clinic Cohort Study</a:t>
          </a:r>
        </a:p>
        <a:p>
          <a:r>
            <a:rPr lang="en-US" sz="1200" dirty="0" smtClean="0"/>
            <a:t>- HIV antibody test</a:t>
          </a:r>
        </a:p>
        <a:p>
          <a:r>
            <a:rPr lang="en-US" sz="1200" dirty="0" smtClean="0"/>
            <a:t>- Natural history</a:t>
          </a:r>
        </a:p>
        <a:p>
          <a:r>
            <a:rPr lang="en-US" sz="1200" dirty="0" smtClean="0"/>
            <a:t>- Long term non-progression (LTNP)</a:t>
          </a:r>
        </a:p>
        <a:p>
          <a:endParaRPr lang="en-US" sz="1000" dirty="0"/>
        </a:p>
      </dgm:t>
    </dgm:pt>
    <dgm:pt modelId="{6F700A6A-06C4-4DA7-AD94-0FD656BA2BE5}" type="parTrans" cxnId="{3C8AAF05-C958-4315-AE14-FFDE4D1E89A2}">
      <dgm:prSet/>
      <dgm:spPr/>
      <dgm:t>
        <a:bodyPr/>
        <a:lstStyle/>
        <a:p>
          <a:endParaRPr lang="en-US"/>
        </a:p>
      </dgm:t>
    </dgm:pt>
    <dgm:pt modelId="{A936F028-6915-4CE3-9AD7-61968718FACA}" type="sibTrans" cxnId="{3C8AAF05-C958-4315-AE14-FFDE4D1E89A2}">
      <dgm:prSet/>
      <dgm:spPr/>
      <dgm:t>
        <a:bodyPr/>
        <a:lstStyle/>
        <a:p>
          <a:endParaRPr lang="en-US"/>
        </a:p>
      </dgm:t>
    </dgm:pt>
    <dgm:pt modelId="{8F3D389E-6AD9-41D2-8BC4-ADD7AB200493}">
      <dgm:prSet phldrT="[Text]" custT="1"/>
      <dgm:spPr/>
      <dgm:t>
        <a:bodyPr/>
        <a:lstStyle/>
        <a:p>
          <a:r>
            <a:rPr lang="en-US" sz="1600" b="1" dirty="0" smtClean="0"/>
            <a:t>Vaccine Preparedness Studies</a:t>
          </a:r>
        </a:p>
        <a:p>
          <a:r>
            <a:rPr lang="en-US" sz="1200" dirty="0" smtClean="0"/>
            <a:t>- Recruitment and retention of  at-risk cohorts</a:t>
          </a:r>
        </a:p>
        <a:p>
          <a:r>
            <a:rPr lang="en-US" sz="1200" dirty="0" smtClean="0"/>
            <a:t>- Risk factors for infection</a:t>
          </a:r>
        </a:p>
        <a:p>
          <a:r>
            <a:rPr lang="en-US" sz="1200" dirty="0" smtClean="0"/>
            <a:t>- Per-contact risk</a:t>
          </a:r>
        </a:p>
        <a:p>
          <a:endParaRPr lang="en-US" sz="1000" dirty="0"/>
        </a:p>
      </dgm:t>
    </dgm:pt>
    <dgm:pt modelId="{CE909D53-0F24-47EC-8086-1B4334BB0008}" type="parTrans" cxnId="{6739D551-0F0C-4A5F-8780-7116705D6E96}">
      <dgm:prSet/>
      <dgm:spPr/>
      <dgm:t>
        <a:bodyPr/>
        <a:lstStyle/>
        <a:p>
          <a:endParaRPr lang="en-US"/>
        </a:p>
      </dgm:t>
    </dgm:pt>
    <dgm:pt modelId="{555E13FA-F022-4E50-8860-C2B98CE6CEEE}" type="sibTrans" cxnId="{6739D551-0F0C-4A5F-8780-7116705D6E96}">
      <dgm:prSet/>
      <dgm:spPr/>
      <dgm:t>
        <a:bodyPr/>
        <a:lstStyle/>
        <a:p>
          <a:endParaRPr lang="en-US"/>
        </a:p>
      </dgm:t>
    </dgm:pt>
    <dgm:pt modelId="{A72A083F-81CF-47E7-BED0-984C5EDC3CF0}">
      <dgm:prSet phldrT="[Text]" custT="1"/>
      <dgm:spPr/>
      <dgm:t>
        <a:bodyPr/>
        <a:lstStyle/>
        <a:p>
          <a:r>
            <a:rPr lang="en-US" sz="1600" b="1" dirty="0" smtClean="0"/>
            <a:t>Behavioral and Biomedical Interventions</a:t>
          </a:r>
        </a:p>
        <a:p>
          <a:r>
            <a:rPr lang="en-US" sz="1200" dirty="0" smtClean="0"/>
            <a:t>- Individualized, client centered counseling</a:t>
          </a:r>
        </a:p>
        <a:p>
          <a:r>
            <a:rPr lang="en-US" sz="1200" b="1" dirty="0" smtClean="0"/>
            <a:t>- </a:t>
          </a:r>
          <a:r>
            <a:rPr lang="en-US" sz="1200" b="1" dirty="0" smtClean="0">
              <a:solidFill>
                <a:srgbClr val="FF0000"/>
              </a:solidFill>
            </a:rPr>
            <a:t>Preventive Vaccines*</a:t>
          </a:r>
        </a:p>
        <a:p>
          <a:r>
            <a:rPr lang="en-US" sz="1200" dirty="0" smtClean="0"/>
            <a:t>- STD interventions (HSV-2 suppression)</a:t>
          </a:r>
        </a:p>
        <a:p>
          <a:r>
            <a:rPr lang="en-US" sz="1200" b="0" dirty="0" smtClean="0"/>
            <a:t>- </a:t>
          </a:r>
          <a:r>
            <a:rPr lang="en-US" sz="1200" b="1" dirty="0" smtClean="0">
              <a:solidFill>
                <a:srgbClr val="FF0000"/>
              </a:solidFill>
            </a:rPr>
            <a:t>Pre-exposure Prophylaxis*</a:t>
          </a:r>
        </a:p>
        <a:p>
          <a:r>
            <a:rPr lang="en-US" sz="1200" b="0" dirty="0" smtClean="0"/>
            <a:t>- </a:t>
          </a:r>
          <a:r>
            <a:rPr lang="en-US" sz="1200" b="1" dirty="0" smtClean="0">
              <a:solidFill>
                <a:srgbClr val="FF0000"/>
              </a:solidFill>
            </a:rPr>
            <a:t>Rectal and vaginal microbicides*</a:t>
          </a:r>
        </a:p>
        <a:p>
          <a:r>
            <a:rPr lang="en-US" sz="1200" b="0" dirty="0" smtClean="0"/>
            <a:t>- </a:t>
          </a:r>
          <a:r>
            <a:rPr lang="en-US" sz="1200" b="1" dirty="0" smtClean="0">
              <a:solidFill>
                <a:srgbClr val="FF0000"/>
              </a:solidFill>
            </a:rPr>
            <a:t>Peer navigation among Black and Latino MSM*</a:t>
          </a:r>
        </a:p>
        <a:p>
          <a:r>
            <a:rPr lang="en-US" sz="1200" b="1" dirty="0" smtClean="0">
              <a:solidFill>
                <a:srgbClr val="FF0000"/>
              </a:solidFill>
            </a:rPr>
            <a:t>- Home HIV and STI testing*</a:t>
          </a:r>
          <a:endParaRPr lang="en-US" sz="1200" b="1" dirty="0">
            <a:solidFill>
              <a:srgbClr val="FF0000"/>
            </a:solidFill>
          </a:endParaRPr>
        </a:p>
      </dgm:t>
    </dgm:pt>
    <dgm:pt modelId="{3C043DEA-C594-4DB9-8119-4BFBE5658FDD}" type="parTrans" cxnId="{AE1CEA98-64DF-4A17-8B64-B5217CC727E8}">
      <dgm:prSet/>
      <dgm:spPr/>
      <dgm:t>
        <a:bodyPr/>
        <a:lstStyle/>
        <a:p>
          <a:endParaRPr lang="en-US"/>
        </a:p>
      </dgm:t>
    </dgm:pt>
    <dgm:pt modelId="{26BE3FEB-760D-48F8-B098-8349C89AA5E6}" type="sibTrans" cxnId="{AE1CEA98-64DF-4A17-8B64-B5217CC727E8}">
      <dgm:prSet/>
      <dgm:spPr/>
      <dgm:t>
        <a:bodyPr/>
        <a:lstStyle/>
        <a:p>
          <a:endParaRPr lang="en-US"/>
        </a:p>
      </dgm:t>
    </dgm:pt>
    <dgm:pt modelId="{DE0EEA4A-0D4E-411A-A539-3B7DF8197AEF}">
      <dgm:prSet phldrT="[Text]" custT="1"/>
      <dgm:spPr/>
      <dgm:t>
        <a:bodyPr/>
        <a:lstStyle/>
        <a:p>
          <a:r>
            <a:rPr lang="en-US" sz="1600" b="1" dirty="0" smtClean="0"/>
            <a:t>Evaluating Platforms for Intervention Delivery and Building Research Capacity</a:t>
          </a:r>
        </a:p>
        <a:p>
          <a:r>
            <a:rPr lang="en-US" sz="1200" b="0" dirty="0" smtClean="0"/>
            <a:t>- </a:t>
          </a:r>
          <a:r>
            <a:rPr lang="en-US" sz="1200" b="1" dirty="0" smtClean="0">
              <a:solidFill>
                <a:srgbClr val="FF0000"/>
              </a:solidFill>
            </a:rPr>
            <a:t>Combination Prevention*</a:t>
          </a:r>
        </a:p>
        <a:p>
          <a:r>
            <a:rPr lang="en-US" sz="1200" b="0" dirty="0" smtClean="0"/>
            <a:t>- </a:t>
          </a:r>
          <a:r>
            <a:rPr lang="en-US" sz="1200" b="1" dirty="0" smtClean="0">
              <a:solidFill>
                <a:srgbClr val="FF0000"/>
              </a:solidFill>
            </a:rPr>
            <a:t>Implementation Research*</a:t>
          </a:r>
        </a:p>
        <a:p>
          <a:r>
            <a:rPr lang="en-US" sz="1200" b="0" dirty="0" smtClean="0"/>
            <a:t>- </a:t>
          </a:r>
          <a:r>
            <a:rPr lang="en-US" sz="1200" b="1" dirty="0" smtClean="0">
              <a:solidFill>
                <a:srgbClr val="FF0000"/>
              </a:solidFill>
            </a:rPr>
            <a:t>Fostering a new generation of HIV researchers*</a:t>
          </a:r>
        </a:p>
      </dgm:t>
    </dgm:pt>
    <dgm:pt modelId="{9716950F-C4BC-47F2-8F44-7FC57D471DA4}" type="parTrans" cxnId="{CCAD3F6B-76E2-4522-A466-22FABB9B7D7B}">
      <dgm:prSet/>
      <dgm:spPr/>
      <dgm:t>
        <a:bodyPr/>
        <a:lstStyle/>
        <a:p>
          <a:endParaRPr lang="en-US"/>
        </a:p>
      </dgm:t>
    </dgm:pt>
    <dgm:pt modelId="{C32FAEF2-E779-416C-B5A7-0C688A6F35E9}" type="sibTrans" cxnId="{CCAD3F6B-76E2-4522-A466-22FABB9B7D7B}">
      <dgm:prSet/>
      <dgm:spPr/>
      <dgm:t>
        <a:bodyPr/>
        <a:lstStyle/>
        <a:p>
          <a:endParaRPr lang="en-US"/>
        </a:p>
      </dgm:t>
    </dgm:pt>
    <dgm:pt modelId="{EDC9C8CA-E92F-4420-B41C-8DAA2D4E3C1E}" type="pres">
      <dgm:prSet presAssocID="{6E754E3F-B013-447C-BFE6-E0C2483556E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8C036D-AC64-4548-843D-A6A7AF3A8393}" type="pres">
      <dgm:prSet presAssocID="{6E754E3F-B013-447C-BFE6-E0C2483556EE}" presName="arrow" presStyleLbl="bgShp" presStyleIdx="0" presStyleCnt="1" custLinFactNeighborX="-318" custLinFactNeighborY="1695"/>
      <dgm:spPr/>
      <dgm:t>
        <a:bodyPr/>
        <a:lstStyle/>
        <a:p>
          <a:endParaRPr lang="en-US"/>
        </a:p>
      </dgm:t>
    </dgm:pt>
    <dgm:pt modelId="{2C8BD12C-A98F-4774-B943-AE0EF005F798}" type="pres">
      <dgm:prSet presAssocID="{6E754E3F-B013-447C-BFE6-E0C2483556EE}" presName="arrowDiagram4" presStyleCnt="0"/>
      <dgm:spPr/>
      <dgm:t>
        <a:bodyPr/>
        <a:lstStyle/>
        <a:p>
          <a:endParaRPr lang="en-US"/>
        </a:p>
      </dgm:t>
    </dgm:pt>
    <dgm:pt modelId="{52ED8DD3-8E4D-47AF-A8AF-B2581A2E8F5B}" type="pres">
      <dgm:prSet presAssocID="{76458992-DF4B-4C82-9879-823A6F5AB2EE}" presName="bullet4a" presStyleLbl="node1" presStyleIdx="0" presStyleCnt="4"/>
      <dgm:spPr/>
      <dgm:t>
        <a:bodyPr/>
        <a:lstStyle/>
        <a:p>
          <a:endParaRPr lang="en-US"/>
        </a:p>
      </dgm:t>
    </dgm:pt>
    <dgm:pt modelId="{45AC18D4-BD43-4C7A-A368-7710E8B6AB3D}" type="pres">
      <dgm:prSet presAssocID="{76458992-DF4B-4C82-9879-823A6F5AB2EE}" presName="textBox4a" presStyleLbl="revTx" presStyleIdx="0" presStyleCnt="4" custScaleX="134612" custLinFactNeighborX="23863" custLinFactNeighborY="-1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84CCB-D743-4957-8C62-5B9F1A730366}" type="pres">
      <dgm:prSet presAssocID="{8F3D389E-6AD9-41D2-8BC4-ADD7AB200493}" presName="bullet4b" presStyleLbl="node1" presStyleIdx="1" presStyleCnt="4"/>
      <dgm:spPr/>
      <dgm:t>
        <a:bodyPr/>
        <a:lstStyle/>
        <a:p>
          <a:endParaRPr lang="en-US"/>
        </a:p>
      </dgm:t>
    </dgm:pt>
    <dgm:pt modelId="{4AB786A4-0D9C-42C2-B5EE-C934F1D7F2BA}" type="pres">
      <dgm:prSet presAssocID="{8F3D389E-6AD9-41D2-8BC4-ADD7AB200493}" presName="textBox4b" presStyleLbl="revTx" presStyleIdx="1" presStyleCnt="4" custScaleX="108571" custLinFactNeighborX="13874" custLinFactNeighborY="-2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408F2-4F03-4D7F-BF64-3D064463B5F2}" type="pres">
      <dgm:prSet presAssocID="{A72A083F-81CF-47E7-BED0-984C5EDC3CF0}" presName="bullet4c" presStyleLbl="node1" presStyleIdx="2" presStyleCnt="4"/>
      <dgm:spPr/>
      <dgm:t>
        <a:bodyPr/>
        <a:lstStyle/>
        <a:p>
          <a:endParaRPr lang="en-US"/>
        </a:p>
      </dgm:t>
    </dgm:pt>
    <dgm:pt modelId="{52682D6F-71C9-437C-97CB-ECB216BDA806}" type="pres">
      <dgm:prSet presAssocID="{A72A083F-81CF-47E7-BED0-984C5EDC3CF0}" presName="textBox4c" presStyleLbl="revTx" presStyleIdx="2" presStyleCnt="4" custScaleX="129137" custLinFactNeighborX="11400" custLinFactNeighborY="-2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8A10F-97B6-43E1-8C2D-0A26FCAF9DBC}" type="pres">
      <dgm:prSet presAssocID="{DE0EEA4A-0D4E-411A-A539-3B7DF8197AEF}" presName="bullet4d" presStyleLbl="node1" presStyleIdx="3" presStyleCnt="4"/>
      <dgm:spPr/>
      <dgm:t>
        <a:bodyPr/>
        <a:lstStyle/>
        <a:p>
          <a:endParaRPr lang="en-US"/>
        </a:p>
      </dgm:t>
    </dgm:pt>
    <dgm:pt modelId="{0DD9CA3E-6D23-4EE2-88C3-56300ED58DB7}" type="pres">
      <dgm:prSet presAssocID="{DE0EEA4A-0D4E-411A-A539-3B7DF8197AEF}" presName="textBox4d" presStyleLbl="revTx" presStyleIdx="3" presStyleCnt="4" custScaleX="127930" custLinFactNeighborX="26194" custLinFactNeighborY="-5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39D551-0F0C-4A5F-8780-7116705D6E96}" srcId="{6E754E3F-B013-447C-BFE6-E0C2483556EE}" destId="{8F3D389E-6AD9-41D2-8BC4-ADD7AB200493}" srcOrd="1" destOrd="0" parTransId="{CE909D53-0F24-47EC-8086-1B4334BB0008}" sibTransId="{555E13FA-F022-4E50-8860-C2B98CE6CEEE}"/>
    <dgm:cxn modelId="{8BB17556-F70C-8E43-BE99-C5921F09F513}" type="presOf" srcId="{A72A083F-81CF-47E7-BED0-984C5EDC3CF0}" destId="{52682D6F-71C9-437C-97CB-ECB216BDA806}" srcOrd="0" destOrd="0" presId="urn:microsoft.com/office/officeart/2005/8/layout/arrow2"/>
    <dgm:cxn modelId="{6A4A3EE1-CE59-A14F-8736-73A4C907169D}" type="presOf" srcId="{DE0EEA4A-0D4E-411A-A539-3B7DF8197AEF}" destId="{0DD9CA3E-6D23-4EE2-88C3-56300ED58DB7}" srcOrd="0" destOrd="0" presId="urn:microsoft.com/office/officeart/2005/8/layout/arrow2"/>
    <dgm:cxn modelId="{3C8AAF05-C958-4315-AE14-FFDE4D1E89A2}" srcId="{6E754E3F-B013-447C-BFE6-E0C2483556EE}" destId="{76458992-DF4B-4C82-9879-823A6F5AB2EE}" srcOrd="0" destOrd="0" parTransId="{6F700A6A-06C4-4DA7-AD94-0FD656BA2BE5}" sibTransId="{A936F028-6915-4CE3-9AD7-61968718FACA}"/>
    <dgm:cxn modelId="{7140DE84-4E2E-7549-A42E-B31049156C9E}" type="presOf" srcId="{8F3D389E-6AD9-41D2-8BC4-ADD7AB200493}" destId="{4AB786A4-0D9C-42C2-B5EE-C934F1D7F2BA}" srcOrd="0" destOrd="0" presId="urn:microsoft.com/office/officeart/2005/8/layout/arrow2"/>
    <dgm:cxn modelId="{CCAD3F6B-76E2-4522-A466-22FABB9B7D7B}" srcId="{6E754E3F-B013-447C-BFE6-E0C2483556EE}" destId="{DE0EEA4A-0D4E-411A-A539-3B7DF8197AEF}" srcOrd="3" destOrd="0" parTransId="{9716950F-C4BC-47F2-8F44-7FC57D471DA4}" sibTransId="{C32FAEF2-E779-416C-B5A7-0C688A6F35E9}"/>
    <dgm:cxn modelId="{FB6AFC68-2159-7B4A-916D-CDDC9BE4E324}" type="presOf" srcId="{76458992-DF4B-4C82-9879-823A6F5AB2EE}" destId="{45AC18D4-BD43-4C7A-A368-7710E8B6AB3D}" srcOrd="0" destOrd="0" presId="urn:microsoft.com/office/officeart/2005/8/layout/arrow2"/>
    <dgm:cxn modelId="{AE1CEA98-64DF-4A17-8B64-B5217CC727E8}" srcId="{6E754E3F-B013-447C-BFE6-E0C2483556EE}" destId="{A72A083F-81CF-47E7-BED0-984C5EDC3CF0}" srcOrd="2" destOrd="0" parTransId="{3C043DEA-C594-4DB9-8119-4BFBE5658FDD}" sibTransId="{26BE3FEB-760D-48F8-B098-8349C89AA5E6}"/>
    <dgm:cxn modelId="{13B86250-5028-C647-B508-F9CCB87A8E1F}" type="presOf" srcId="{6E754E3F-B013-447C-BFE6-E0C2483556EE}" destId="{EDC9C8CA-E92F-4420-B41C-8DAA2D4E3C1E}" srcOrd="0" destOrd="0" presId="urn:microsoft.com/office/officeart/2005/8/layout/arrow2"/>
    <dgm:cxn modelId="{C1D82712-606B-184A-9557-DCA2F1D2170E}" type="presParOf" srcId="{EDC9C8CA-E92F-4420-B41C-8DAA2D4E3C1E}" destId="{D88C036D-AC64-4548-843D-A6A7AF3A8393}" srcOrd="0" destOrd="0" presId="urn:microsoft.com/office/officeart/2005/8/layout/arrow2"/>
    <dgm:cxn modelId="{48D6D4ED-4E00-0543-B174-E72E48A2A697}" type="presParOf" srcId="{EDC9C8CA-E92F-4420-B41C-8DAA2D4E3C1E}" destId="{2C8BD12C-A98F-4774-B943-AE0EF005F798}" srcOrd="1" destOrd="0" presId="urn:microsoft.com/office/officeart/2005/8/layout/arrow2"/>
    <dgm:cxn modelId="{C98CBBB0-81D2-E244-9C30-C8BC98A69EC7}" type="presParOf" srcId="{2C8BD12C-A98F-4774-B943-AE0EF005F798}" destId="{52ED8DD3-8E4D-47AF-A8AF-B2581A2E8F5B}" srcOrd="0" destOrd="0" presId="urn:microsoft.com/office/officeart/2005/8/layout/arrow2"/>
    <dgm:cxn modelId="{B51C22EE-CB1D-DE4C-B63E-484B3987C37F}" type="presParOf" srcId="{2C8BD12C-A98F-4774-B943-AE0EF005F798}" destId="{45AC18D4-BD43-4C7A-A368-7710E8B6AB3D}" srcOrd="1" destOrd="0" presId="urn:microsoft.com/office/officeart/2005/8/layout/arrow2"/>
    <dgm:cxn modelId="{945A6B7E-D350-DF42-9C67-3E2742A3ADAF}" type="presParOf" srcId="{2C8BD12C-A98F-4774-B943-AE0EF005F798}" destId="{D5D84CCB-D743-4957-8C62-5B9F1A730366}" srcOrd="2" destOrd="0" presId="urn:microsoft.com/office/officeart/2005/8/layout/arrow2"/>
    <dgm:cxn modelId="{159860BE-4D4C-0048-923C-2DEF171FDC67}" type="presParOf" srcId="{2C8BD12C-A98F-4774-B943-AE0EF005F798}" destId="{4AB786A4-0D9C-42C2-B5EE-C934F1D7F2BA}" srcOrd="3" destOrd="0" presId="urn:microsoft.com/office/officeart/2005/8/layout/arrow2"/>
    <dgm:cxn modelId="{05658B28-469A-1346-93A2-D48C74D37EF7}" type="presParOf" srcId="{2C8BD12C-A98F-4774-B943-AE0EF005F798}" destId="{6AB408F2-4F03-4D7F-BF64-3D064463B5F2}" srcOrd="4" destOrd="0" presId="urn:microsoft.com/office/officeart/2005/8/layout/arrow2"/>
    <dgm:cxn modelId="{2FEE9C49-1E27-6F49-860E-B8C71BC89753}" type="presParOf" srcId="{2C8BD12C-A98F-4774-B943-AE0EF005F798}" destId="{52682D6F-71C9-437C-97CB-ECB216BDA806}" srcOrd="5" destOrd="0" presId="urn:microsoft.com/office/officeart/2005/8/layout/arrow2"/>
    <dgm:cxn modelId="{D249F041-EC9F-F14F-88AC-823C6812D551}" type="presParOf" srcId="{2C8BD12C-A98F-4774-B943-AE0EF005F798}" destId="{3328A10F-97B6-43E1-8C2D-0A26FCAF9DBC}" srcOrd="6" destOrd="0" presId="urn:microsoft.com/office/officeart/2005/8/layout/arrow2"/>
    <dgm:cxn modelId="{E10BF4F8-C694-A64F-9B99-D57F1F1DB0EC}" type="presParOf" srcId="{2C8BD12C-A98F-4774-B943-AE0EF005F798}" destId="{0DD9CA3E-6D23-4EE2-88C3-56300ED58DB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90555-FEE5-4A29-B865-5D09F3E2BCD9}">
      <dsp:nvSpPr>
        <dsp:cNvPr id="0" name=""/>
        <dsp:cNvSpPr/>
      </dsp:nvSpPr>
      <dsp:spPr>
        <a:xfrm>
          <a:off x="0" y="257173"/>
          <a:ext cx="2571749" cy="1543050"/>
        </a:xfrm>
        <a:prstGeom prst="rect">
          <a:avLst/>
        </a:prstGeom>
        <a:solidFill>
          <a:schemeClr val="accent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Bridge HIV </a:t>
          </a:r>
          <a:endParaRPr lang="en-US" sz="2000" kern="1200" dirty="0">
            <a:latin typeface="+mj-lt"/>
          </a:endParaRPr>
        </a:p>
      </dsp:txBody>
      <dsp:txXfrm>
        <a:off x="0" y="257173"/>
        <a:ext cx="2571749" cy="1543050"/>
      </dsp:txXfrm>
    </dsp:sp>
    <dsp:sp modelId="{3D0BB738-CC8B-4C93-93AC-8B352DD4BF1B}">
      <dsp:nvSpPr>
        <dsp:cNvPr id="0" name=""/>
        <dsp:cNvSpPr/>
      </dsp:nvSpPr>
      <dsp:spPr>
        <a:xfrm>
          <a:off x="2828925" y="257173"/>
          <a:ext cx="2571749" cy="154305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Community Health Equity and Promotion</a:t>
          </a:r>
          <a:endParaRPr lang="en-US" sz="2000" kern="1200" dirty="0">
            <a:latin typeface="+mj-lt"/>
          </a:endParaRPr>
        </a:p>
      </dsp:txBody>
      <dsp:txXfrm>
        <a:off x="2828925" y="257173"/>
        <a:ext cx="2571749" cy="1543050"/>
      </dsp:txXfrm>
    </dsp:sp>
    <dsp:sp modelId="{E4DB3CB2-E5A8-4280-8946-2C7C576AC650}">
      <dsp:nvSpPr>
        <dsp:cNvPr id="0" name=""/>
        <dsp:cNvSpPr/>
      </dsp:nvSpPr>
      <dsp:spPr>
        <a:xfrm>
          <a:off x="5657849" y="257173"/>
          <a:ext cx="2571749" cy="154305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HIV Care</a:t>
          </a:r>
          <a:endParaRPr lang="en-US" sz="2000" kern="1200" dirty="0">
            <a:latin typeface="+mj-lt"/>
          </a:endParaRPr>
        </a:p>
      </dsp:txBody>
      <dsp:txXfrm>
        <a:off x="5657849" y="257173"/>
        <a:ext cx="2571749" cy="1543050"/>
      </dsp:txXfrm>
    </dsp:sp>
    <dsp:sp modelId="{55DAA4D7-E2F5-49EA-B3E5-547E0B50752B}">
      <dsp:nvSpPr>
        <dsp:cNvPr id="0" name=""/>
        <dsp:cNvSpPr/>
      </dsp:nvSpPr>
      <dsp:spPr>
        <a:xfrm>
          <a:off x="1414462" y="2058987"/>
          <a:ext cx="2571749" cy="2208212"/>
        </a:xfrm>
        <a:prstGeom prst="rect">
          <a:avLst/>
        </a:prstGeom>
        <a:solidFill>
          <a:srgbClr val="7030A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Center for Public Health Research</a:t>
          </a:r>
          <a:endParaRPr lang="en-US" sz="2000" kern="1200" dirty="0">
            <a:latin typeface="+mj-lt"/>
          </a:endParaRPr>
        </a:p>
      </dsp:txBody>
      <dsp:txXfrm>
        <a:off x="1414462" y="2058987"/>
        <a:ext cx="2571749" cy="2208212"/>
      </dsp:txXfrm>
    </dsp:sp>
    <dsp:sp modelId="{F5F315D2-FECD-4E53-BD23-DEE55D27B424}">
      <dsp:nvSpPr>
        <dsp:cNvPr id="0" name=""/>
        <dsp:cNvSpPr/>
      </dsp:nvSpPr>
      <dsp:spPr>
        <a:xfrm>
          <a:off x="4243387" y="2057398"/>
          <a:ext cx="2571749" cy="2211391"/>
        </a:xfrm>
        <a:prstGeom prst="rect">
          <a:avLst/>
        </a:prstGeom>
        <a:solidFill>
          <a:srgbClr val="1EB434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+mj-lt"/>
            </a:rPr>
            <a:t>Applied Research, Community Health Epidemiology, and Research (ARCHES)</a:t>
          </a:r>
          <a:endParaRPr lang="en-US" sz="2000" kern="1200" dirty="0">
            <a:solidFill>
              <a:schemeClr val="bg1"/>
            </a:solidFill>
            <a:latin typeface="+mj-lt"/>
          </a:endParaRPr>
        </a:p>
      </dsp:txBody>
      <dsp:txXfrm>
        <a:off x="4243387" y="2057398"/>
        <a:ext cx="2571749" cy="2211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C036D-AC64-4548-843D-A6A7AF3A8393}">
      <dsp:nvSpPr>
        <dsp:cNvPr id="0" name=""/>
        <dsp:cNvSpPr/>
      </dsp:nvSpPr>
      <dsp:spPr>
        <a:xfrm>
          <a:off x="228585" y="0"/>
          <a:ext cx="7193280" cy="4495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ED8DD3-8E4D-47AF-A8AF-B2581A2E8F5B}">
      <dsp:nvSpPr>
        <dsp:cNvPr id="0" name=""/>
        <dsp:cNvSpPr/>
      </dsp:nvSpPr>
      <dsp:spPr>
        <a:xfrm>
          <a:off x="959998" y="3343076"/>
          <a:ext cx="165445" cy="1654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AC18D4-BD43-4C7A-A368-7710E8B6AB3D}">
      <dsp:nvSpPr>
        <dsp:cNvPr id="0" name=""/>
        <dsp:cNvSpPr/>
      </dsp:nvSpPr>
      <dsp:spPr>
        <a:xfrm>
          <a:off x="1123375" y="3405908"/>
          <a:ext cx="1655796" cy="10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6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SF City Clinic Cohort Study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HIV antibody test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Natural history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Long term non-progression (LTNP)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123375" y="3405908"/>
        <a:ext cx="1655796" cy="1070000"/>
      </dsp:txXfrm>
    </dsp:sp>
    <dsp:sp modelId="{D5D84CCB-D743-4957-8C62-5B9F1A730366}">
      <dsp:nvSpPr>
        <dsp:cNvPr id="0" name=""/>
        <dsp:cNvSpPr/>
      </dsp:nvSpPr>
      <dsp:spPr>
        <a:xfrm>
          <a:off x="2128906" y="2297353"/>
          <a:ext cx="287731" cy="2877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B786A4-0D9C-42C2-B5EE-C934F1D7F2BA}">
      <dsp:nvSpPr>
        <dsp:cNvPr id="0" name=""/>
        <dsp:cNvSpPr/>
      </dsp:nvSpPr>
      <dsp:spPr>
        <a:xfrm>
          <a:off x="2417614" y="2384143"/>
          <a:ext cx="1640061" cy="205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6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Vaccine Preparedness Studies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Recruitment and retention of  at-risk cohorts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Risk factors for infection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Per-contact risk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417614" y="2384143"/>
        <a:ext cx="1640061" cy="2054580"/>
      </dsp:txXfrm>
    </dsp:sp>
    <dsp:sp modelId="{6AB408F2-4F03-4D7F-BF64-3D064463B5F2}">
      <dsp:nvSpPr>
        <dsp:cNvPr id="0" name=""/>
        <dsp:cNvSpPr/>
      </dsp:nvSpPr>
      <dsp:spPr>
        <a:xfrm>
          <a:off x="3621511" y="1526773"/>
          <a:ext cx="381243" cy="38124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682D6F-71C9-437C-97CB-ECB216BDA806}">
      <dsp:nvSpPr>
        <dsp:cNvPr id="0" name=""/>
        <dsp:cNvSpPr/>
      </dsp:nvSpPr>
      <dsp:spPr>
        <a:xfrm>
          <a:off x="3764270" y="1634849"/>
          <a:ext cx="1950729" cy="2778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1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Behavioral and Biomedical Interventions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Individualized, client centered counseling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- </a:t>
          </a:r>
          <a:r>
            <a:rPr lang="en-US" sz="1200" b="1" kern="1200" dirty="0" smtClean="0">
              <a:solidFill>
                <a:srgbClr val="FF0000"/>
              </a:solidFill>
            </a:rPr>
            <a:t>Preventive Vaccines*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STD interventions (HSV-2 suppression)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- </a:t>
          </a:r>
          <a:r>
            <a:rPr lang="en-US" sz="1200" b="1" kern="1200" dirty="0" smtClean="0">
              <a:solidFill>
                <a:srgbClr val="FF0000"/>
              </a:solidFill>
            </a:rPr>
            <a:t>Pre-exposure Prophylaxis*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- </a:t>
          </a:r>
          <a:r>
            <a:rPr lang="en-US" sz="1200" b="1" kern="1200" dirty="0" smtClean="0">
              <a:solidFill>
                <a:srgbClr val="FF0000"/>
              </a:solidFill>
            </a:rPr>
            <a:t>Rectal and vaginal microbicides*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- </a:t>
          </a:r>
          <a:r>
            <a:rPr lang="en-US" sz="1200" b="1" kern="1200" dirty="0" smtClean="0">
              <a:solidFill>
                <a:srgbClr val="FF0000"/>
              </a:solidFill>
            </a:rPr>
            <a:t>Peer navigation among Black and Latino MSM*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0000"/>
              </a:solidFill>
            </a:rPr>
            <a:t>- Home HIV and STI testing*</a:t>
          </a:r>
          <a:endParaRPr lang="en-US" sz="1200" b="1" kern="1200" dirty="0">
            <a:solidFill>
              <a:srgbClr val="FF0000"/>
            </a:solidFill>
          </a:endParaRPr>
        </a:p>
      </dsp:txBody>
      <dsp:txXfrm>
        <a:off x="3764270" y="1634849"/>
        <a:ext cx="1950729" cy="2778404"/>
      </dsp:txXfrm>
    </dsp:sp>
    <dsp:sp modelId="{3328A10F-97B6-43E1-8C2D-0A26FCAF9DBC}">
      <dsp:nvSpPr>
        <dsp:cNvPr id="0" name=""/>
        <dsp:cNvSpPr/>
      </dsp:nvSpPr>
      <dsp:spPr>
        <a:xfrm>
          <a:off x="5247192" y="1016949"/>
          <a:ext cx="510722" cy="51072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D9CA3E-6D23-4EE2-88C3-56300ED58DB7}">
      <dsp:nvSpPr>
        <dsp:cNvPr id="0" name=""/>
        <dsp:cNvSpPr/>
      </dsp:nvSpPr>
      <dsp:spPr>
        <a:xfrm>
          <a:off x="5687284" y="1089894"/>
          <a:ext cx="1932496" cy="3223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62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Evaluating Platforms for Intervention Delivery and Building Research Capacity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- </a:t>
          </a:r>
          <a:r>
            <a:rPr lang="en-US" sz="1200" b="1" kern="1200" dirty="0" smtClean="0">
              <a:solidFill>
                <a:srgbClr val="FF0000"/>
              </a:solidFill>
            </a:rPr>
            <a:t>Combination Prevention*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- </a:t>
          </a:r>
          <a:r>
            <a:rPr lang="en-US" sz="1200" b="1" kern="1200" dirty="0" smtClean="0">
              <a:solidFill>
                <a:srgbClr val="FF0000"/>
              </a:solidFill>
            </a:rPr>
            <a:t>Implementation Research*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- </a:t>
          </a:r>
          <a:r>
            <a:rPr lang="en-US" sz="1200" b="1" kern="1200" dirty="0" smtClean="0">
              <a:solidFill>
                <a:srgbClr val="FF0000"/>
              </a:solidFill>
            </a:rPr>
            <a:t>Fostering a new generation of HIV researchers*</a:t>
          </a:r>
        </a:p>
      </dsp:txBody>
      <dsp:txXfrm>
        <a:off x="5687284" y="1089894"/>
        <a:ext cx="1932496" cy="3223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FDDFE-0183-4543-9B87-E38786CA1CEA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B329A-73C5-40D7-8B20-162A12D27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6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D17A4CA-1B27-4182-8A3C-5A1EF679F4E8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Created in 1987</a:t>
            </a:r>
          </a:p>
          <a:p>
            <a:r>
              <a:rPr lang="en-US" sz="1200" dirty="0" smtClean="0"/>
              <a:t>Combined surveillance, a research cohort, and prevention/community partnerships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B329A-73C5-40D7-8B20-162A12D277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0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EC4B-479D-4128-8A46-84CF081970E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We are currently finishing up REBOOT which is a randomized trial of a counseling interventions to reducing incidence of overdose events among opioid users with a history of overdose. Data collection should be completed by end of December 2016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COPING is a longitudinal cohort that will enroll up to 400 participants currently or recently prescribed opioids long-term for chronic non-cancer pain. This is an observational study the collect data on overdose among patients prescribed opioids to answer how prescribing practices impact patient health outcomes and risk for overdose.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Transitions is a longitudinal, retrospective cohort that will enroll 600 patients prescribed opioid pain relievers chronically for non-cancer pain. It will look at opioid overdose among patients who use OPRs for pain and will also look at the decline in access to OPRs prescribed for chronic pain.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B329A-73C5-40D7-8B20-162A12D277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7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BYE-C (Coffin)- This is a pilot study that will assess the feasibility and acceptability of treating active people</a:t>
            </a:r>
            <a:r>
              <a:rPr lang="en-US" baseline="0" dirty="0" smtClean="0"/>
              <a:t> who inject drugs (PWID) for HCV. Participants are randomized to either the </a:t>
            </a:r>
            <a:r>
              <a:rPr lang="en-US" baseline="0" dirty="0" err="1" smtClean="0"/>
              <a:t>mDOT</a:t>
            </a:r>
            <a:r>
              <a:rPr lang="en-US" baseline="0" dirty="0" smtClean="0"/>
              <a:t> arm or unobserved dosing arm.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Say When(Santos) – This study</a:t>
            </a:r>
            <a:r>
              <a:rPr lang="en-US" baseline="0" dirty="0" smtClean="0"/>
              <a:t> will evaluate the efficacy of taking oral naltrexone in reducing alcohol use and alcohol-associated risk behaviors among non-dependent, binge-drinking MSM at risk for acquiring or transmitting HIV.  Participants in the trial will take the medication on an as-needed basis in anticipation of drinking.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M2.0 (R01) (Coffin) –To</a:t>
            </a:r>
            <a:r>
              <a:rPr lang="en-US" baseline="0" dirty="0" smtClean="0"/>
              <a:t> test if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oral mirtazapine, an antidepressant with serotonergic and dopaminergic properties, vs. placebo significantly reduces meth use and HIV sexual risk behaviors among actively- using meth-dependent MSM from 0-12 weeks of treatment. Participants in both arms will receive the behavioral platform of in-person weekly substance use and monthly brief adherence counseling, augmented by daily text messaging adherence reminders.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B329A-73C5-40D7-8B20-162A12D277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82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B329A-73C5-40D7-8B20-162A12D277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72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Provide critical data to monitor current/emerging trends in HIV transmission, characterize recent infections, and target prevention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B329A-73C5-40D7-8B20-162A12D277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7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F3DEB3-2175-4D17-9B6F-63A5F217D110}" type="slidenum">
              <a:rPr lang="en-US"/>
              <a:pPr/>
              <a:t>‹#›</a:t>
            </a:fld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9A6CC7-EA34-4A09-949B-CC2056247806}" type="slidenum">
              <a:rPr lang="en-US"/>
              <a:pPr/>
              <a:t>‹#›</a:t>
            </a:fld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966788"/>
            <a:ext cx="2155825" cy="4503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613" y="966788"/>
            <a:ext cx="6318250" cy="4503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57425D-3DD9-4109-BADF-AEC1DB88B8B7}" type="slidenum">
              <a:rPr lang="en-US"/>
              <a:pPr/>
              <a:t>‹#›</a:t>
            </a:fld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8382E-78B8-40ED-8CBA-ED593FEC2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68EE24-E56D-4E7D-BE81-488B0B61E032}" type="slidenum">
              <a:rPr lang="en-US"/>
              <a:pPr/>
              <a:t>‹#›</a:t>
            </a:fld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8382E-78B8-40ED-8CBA-ED593FEC2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857A7B-1BE3-47A7-94EB-8DC3156024AF}" type="slidenum">
              <a:rPr lang="en-US"/>
              <a:pPr/>
              <a:t>‹#›</a:t>
            </a:fld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196-826C-4460-81A9-DB6754CF0E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382E-78B8-40ED-8CBA-ED593FEC2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88" y="1812925"/>
            <a:ext cx="42291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812925"/>
            <a:ext cx="42291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C57A88-FAD9-4FDE-AB3B-80379F5C50D7}" type="slidenum">
              <a:rPr lang="en-US"/>
              <a:pPr/>
              <a:t>‹#›</a:t>
            </a:fld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4B3EF-9D23-4F10-9A47-1D8AAD57EFCE}" type="slidenum">
              <a:rPr lang="en-US"/>
              <a:pPr/>
              <a:t>‹#›</a:t>
            </a:fld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C3B84E-C658-489D-B56F-65AA6B1ACD2D}" type="slidenum">
              <a:rPr lang="en-US"/>
              <a:pPr/>
              <a:t>‹#›</a:t>
            </a:fld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803277-5897-4CDB-92B0-9D2DFD228D30}" type="slidenum">
              <a:rPr lang="en-US"/>
              <a:pPr/>
              <a:t>‹#›</a:t>
            </a:fld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F584FA-E649-4D8F-94C1-CF985E0D3FEA}" type="slidenum">
              <a:rPr lang="en-US"/>
              <a:pPr/>
              <a:t>‹#›</a:t>
            </a:fld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5A4094-BB78-437B-99BF-BBD1186FB678}" type="slidenum">
              <a:rPr lang="en-US"/>
              <a:pPr/>
              <a:t>‹#›</a:t>
            </a:fld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linicppttemplat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7463" y="125413"/>
            <a:ext cx="9642476" cy="731361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613" y="966788"/>
            <a:ext cx="8610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7488" y="1812925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3048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9E0029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0AFEDE6-81AC-4D3A-84D0-88CDF4F6B0B9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9E002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9E0029"/>
          </a:solidFill>
          <a:latin typeface="Calibri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9E0029"/>
          </a:solidFill>
          <a:latin typeface="Calibri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9E0029"/>
          </a:solidFill>
          <a:latin typeface="Calibri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9E0029"/>
          </a:solidFill>
          <a:latin typeface="Calibri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9E0029"/>
          </a:solidFill>
          <a:latin typeface="Calibri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9E0029"/>
          </a:solidFill>
          <a:latin typeface="Calibri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9E0029"/>
          </a:solidFill>
          <a:latin typeface="Calibri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9E0029"/>
          </a:solidFill>
          <a:latin typeface="Calibri" pitchFamily="1" charset="0"/>
          <a:ea typeface="ＭＳ Ｐゴシック" pitchFamily="1" charset="-128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defRPr sz="2000" b="1">
          <a:solidFill>
            <a:srgbClr val="4C4C4C"/>
          </a:solidFill>
          <a:latin typeface="+mn-lt"/>
          <a:ea typeface="+mn-ea"/>
          <a:cs typeface="+mn-cs"/>
        </a:defRPr>
      </a:lvl1pPr>
      <a:lvl2pPr marL="576263" indent="-233363" algn="l" rtl="0" fontAlgn="base">
        <a:spcBef>
          <a:spcPct val="20000"/>
        </a:spcBef>
        <a:spcAft>
          <a:spcPct val="0"/>
        </a:spcAft>
        <a:buFont typeface="Wingdings" pitchFamily="1" charset="2"/>
        <a:buChar char=""/>
        <a:defRPr>
          <a:solidFill>
            <a:srgbClr val="4C4C4C"/>
          </a:solidFill>
          <a:latin typeface="+mn-lt"/>
          <a:ea typeface="+mn-ea"/>
        </a:defRPr>
      </a:lvl2pPr>
      <a:lvl3pPr marL="914400" indent="-223838" algn="l" rtl="0" fontAlgn="base">
        <a:spcBef>
          <a:spcPct val="20000"/>
        </a:spcBef>
        <a:spcAft>
          <a:spcPct val="0"/>
        </a:spcAft>
        <a:buFont typeface="Wingdings" pitchFamily="1" charset="2"/>
        <a:buChar char=""/>
        <a:defRPr sz="1600">
          <a:solidFill>
            <a:srgbClr val="4C4C4C"/>
          </a:solidFill>
          <a:latin typeface="+mn-lt"/>
          <a:ea typeface="+mn-ea"/>
        </a:defRPr>
      </a:lvl3pPr>
      <a:lvl4pPr marL="1257300" indent="-228600" algn="l" rtl="0" fontAlgn="base">
        <a:spcBef>
          <a:spcPct val="20000"/>
        </a:spcBef>
        <a:spcAft>
          <a:spcPct val="0"/>
        </a:spcAft>
        <a:buFont typeface="Times" pitchFamily="1" charset="0"/>
        <a:buChar char="•"/>
        <a:defRPr sz="1400">
          <a:solidFill>
            <a:srgbClr val="4C4C4C"/>
          </a:solidFill>
          <a:latin typeface="+mn-lt"/>
          <a:ea typeface="+mn-ea"/>
        </a:defRPr>
      </a:lvl4pPr>
      <a:lvl5pPr marL="16002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1200">
          <a:solidFill>
            <a:srgbClr val="4C4C4C"/>
          </a:solidFill>
          <a:latin typeface="+mn-lt"/>
          <a:ea typeface="+mn-ea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1200">
          <a:solidFill>
            <a:srgbClr val="4C4C4C"/>
          </a:solidFill>
          <a:latin typeface="+mn-lt"/>
          <a:ea typeface="+mn-ea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1200">
          <a:solidFill>
            <a:srgbClr val="4C4C4C"/>
          </a:solidFill>
          <a:latin typeface="+mn-lt"/>
          <a:ea typeface="+mn-ea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1200">
          <a:solidFill>
            <a:srgbClr val="4C4C4C"/>
          </a:solidFill>
          <a:latin typeface="+mn-lt"/>
          <a:ea typeface="+mn-ea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12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DB85196-826C-4460-81A9-DB6754CF0E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3E8382E-78B8-40ED-8CBA-ED593FEC2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DB85196-826C-4460-81A9-DB6754CF0E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3E8382E-78B8-40ED-8CBA-ED593FEC2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3.jpe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9.png"/><Relationship Id="rId3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png"/><Relationship Id="rId23" Type="http://schemas.openxmlformats.org/officeDocument/2006/relationships/image" Target="../media/image36.jpeg"/><Relationship Id="rId24" Type="http://schemas.openxmlformats.org/officeDocument/2006/relationships/image" Target="../media/image37.png"/><Relationship Id="rId25" Type="http://schemas.openxmlformats.org/officeDocument/2006/relationships/image" Target="../media/image38.png"/><Relationship Id="rId26" Type="http://schemas.openxmlformats.org/officeDocument/2006/relationships/image" Target="../media/image39.png"/><Relationship Id="rId27" Type="http://schemas.openxmlformats.org/officeDocument/2006/relationships/image" Target="../media/image40.png"/><Relationship Id="rId28" Type="http://schemas.openxmlformats.org/officeDocument/2006/relationships/image" Target="../media/image41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g"/><Relationship Id="rId30" Type="http://schemas.openxmlformats.org/officeDocument/2006/relationships/image" Target="../media/image43.png"/><Relationship Id="rId31" Type="http://schemas.openxmlformats.org/officeDocument/2006/relationships/image" Target="../media/image44.png"/><Relationship Id="rId32" Type="http://schemas.openxmlformats.org/officeDocument/2006/relationships/image" Target="../media/image45.png"/><Relationship Id="rId9" Type="http://schemas.openxmlformats.org/officeDocument/2006/relationships/image" Target="../media/image22.png"/><Relationship Id="rId6" Type="http://schemas.openxmlformats.org/officeDocument/2006/relationships/image" Target="../media/image19.png"/><Relationship Id="rId7" Type="http://schemas.openxmlformats.org/officeDocument/2006/relationships/image" Target="../media/image20.jpeg"/><Relationship Id="rId8" Type="http://schemas.openxmlformats.org/officeDocument/2006/relationships/image" Target="../media/image21.png"/><Relationship Id="rId33" Type="http://schemas.openxmlformats.org/officeDocument/2006/relationships/image" Target="../media/image46.png"/><Relationship Id="rId34" Type="http://schemas.openxmlformats.org/officeDocument/2006/relationships/image" Target="../media/image47.png"/><Relationship Id="rId35" Type="http://schemas.openxmlformats.org/officeDocument/2006/relationships/image" Target="../media/image48.png"/><Relationship Id="rId36" Type="http://schemas.openxmlformats.org/officeDocument/2006/relationships/image" Target="../media/image49.jpeg"/><Relationship Id="rId10" Type="http://schemas.openxmlformats.org/officeDocument/2006/relationships/image" Target="../media/image23.jpe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pn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-304800" y="152400"/>
            <a:ext cx="96774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4DE56"/>
              </a:solidFill>
              <a:latin typeface="+mj-lt"/>
              <a:cs typeface="Arial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HIV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Research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@ the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San Francisco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Dept.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of Public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Health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AIDS Office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F4DE56"/>
              </a:solidFill>
              <a:latin typeface="+mj-lt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95400" y="3276600"/>
            <a:ext cx="2514600" cy="2438400"/>
            <a:chOff x="3657600" y="4648200"/>
            <a:chExt cx="1905000" cy="1895475"/>
          </a:xfrm>
        </p:grpSpPr>
        <p:sp>
          <p:nvSpPr>
            <p:cNvPr id="3" name="Oval 2"/>
            <p:cNvSpPr/>
            <p:nvPr/>
          </p:nvSpPr>
          <p:spPr>
            <a:xfrm>
              <a:off x="3733800" y="4800600"/>
              <a:ext cx="1676400" cy="1600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0421" name="Picture 2" descr="http://sfhiv.org/images/seals/sf_seal_for_web_only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4648200"/>
              <a:ext cx="1905000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4" descr="800px-San_Francisco_25_Van_Ness_port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048000"/>
            <a:ext cx="3347634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03" b="-882"/>
          <a:stretch/>
        </p:blipFill>
        <p:spPr>
          <a:xfrm>
            <a:off x="0" y="2730500"/>
            <a:ext cx="8127010" cy="41021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1793247" cy="2718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28600"/>
            <a:ext cx="3429000" cy="2285442"/>
          </a:xfrm>
          <a:prstGeom prst="rect">
            <a:avLst/>
          </a:prstGeom>
        </p:spPr>
      </p:pic>
      <p:pic>
        <p:nvPicPr>
          <p:cNvPr id="10" name="Picture 2" descr="C:\Users\Erin Wilson\Desktop\Erin phot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5844"/>
          <a:stretch/>
        </p:blipFill>
        <p:spPr bwMode="auto">
          <a:xfrm>
            <a:off x="5257800" y="381000"/>
            <a:ext cx="1669793" cy="14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053" y="152400"/>
            <a:ext cx="236834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94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/>
              <a:t>Bridge HIV &amp; CPHR collaborative studies</a:t>
            </a:r>
            <a:endParaRPr lang="en-US" sz="4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40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5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9421"/>
            <a:ext cx="4800600" cy="1751779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Applied Research, Community Health Epidemiology, and Surveillance (ARCHES)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458200" cy="3429000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ARCHES is an </a:t>
            </a:r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integrated center for Public Health surveillance, epidemiology, applied research, and program </a:t>
            </a:r>
            <a:r>
              <a:rPr lang="en-US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science</a:t>
            </a:r>
          </a:p>
          <a:p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Core HIV/AIDS Surveillance</a:t>
            </a:r>
          </a:p>
          <a:p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HIV Incidence Surveillance</a:t>
            </a:r>
          </a:p>
          <a:p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Molecular HIV Surveillance</a:t>
            </a:r>
          </a:p>
          <a:p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Medical Monitoring Project</a:t>
            </a:r>
            <a:b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Provide Metrics to Monitor Success of all Getting to Zero Strategic </a:t>
            </a:r>
            <a:r>
              <a:rPr lang="en-US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Initiatives</a:t>
            </a:r>
            <a:endParaRPr lang="en-US" sz="25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1520"/>
            <a:ext cx="1295400" cy="186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2400" y="195390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Susan </a:t>
            </a:r>
            <a:r>
              <a:rPr lang="en-US" dirty="0" err="1" smtClean="0"/>
              <a:t>Scheer</a:t>
            </a:r>
            <a:r>
              <a:rPr lang="en-US" dirty="0" smtClean="0"/>
              <a:t>, PhD, MPH</a:t>
            </a:r>
            <a:endParaRPr lang="en-US" dirty="0"/>
          </a:p>
        </p:txBody>
      </p:sp>
      <p:pic>
        <p:nvPicPr>
          <p:cNvPr id="1026" name="Picture 2" descr="Image result for wayne Enano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85376"/>
            <a:ext cx="1876878" cy="185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1" y="195390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Wayne </a:t>
            </a:r>
            <a:r>
              <a:rPr lang="en-US" dirty="0" err="1" smtClean="0"/>
              <a:t>Enanoria</a:t>
            </a:r>
            <a:r>
              <a:rPr lang="en-US" dirty="0" smtClean="0"/>
              <a:t>, PhD, MPH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523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ARCHES –HIV Surveillance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01" y="1212542"/>
            <a:ext cx="4648200" cy="4953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Monitor incidence, prevalence, morbidity and mortality of persons with HIV/AIDS in San Francisco, following government mandates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AIDS case reporting since 1981, HIV case reporting since 2002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Longitudinal registry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Follow-up chart reviews for ART, prophylaxis, OIs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Follow-up CD4 and viral loads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Deaths and multiple causes of death</a:t>
            </a:r>
          </a:p>
          <a:p>
            <a:pPr lvl="2"/>
            <a:endParaRPr lang="en-US" sz="2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Image result for hiv annual epidemiology re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02" y="1219200"/>
            <a:ext cx="3914775" cy="504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0554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</a:rPr>
              <a:t>SFDPH AIDS </a:t>
            </a:r>
            <a:r>
              <a:rPr lang="en-US" sz="3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Office</a:t>
            </a:r>
            <a:endParaRPr lang="en-US" sz="35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1361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332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143000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Bridge HIV: A Tradition of Innovative Research </a:t>
            </a:r>
            <a:br>
              <a:rPr lang="en-US" sz="2800" i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2800" i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to Prevent HIV/AIDS</a:t>
            </a: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314844"/>
              </p:ext>
            </p:extLst>
          </p:nvPr>
        </p:nvGraphicFramePr>
        <p:xfrm>
          <a:off x="762000" y="1066800"/>
          <a:ext cx="7696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C:\Documents and Settings\Liz Kroboth\My Documents\Dropbox\CBA Proposal 2013\Short bios and pics\Buchbinder 2010.jpg"/>
          <p:cNvPicPr/>
          <p:nvPr/>
        </p:nvPicPr>
        <p:blipFill>
          <a:blip r:embed="rId8" cstate="print"/>
          <a:srcRect b="8562"/>
          <a:stretch>
            <a:fillRect/>
          </a:stretch>
        </p:blipFill>
        <p:spPr bwMode="auto">
          <a:xfrm>
            <a:off x="137160" y="1614487"/>
            <a:ext cx="81534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LECIA~1\AppData\Local\Temp\notesC3B2E1\Al Liu Picture.jpg"/>
          <p:cNvPicPr/>
          <p:nvPr/>
        </p:nvPicPr>
        <p:blipFill>
          <a:blip r:embed="rId9" cstate="print">
            <a:lum bright="14000" contrast="12000"/>
          </a:blip>
          <a:srcRect l="12784" r="14702"/>
          <a:stretch>
            <a:fillRect/>
          </a:stretch>
        </p:blipFill>
        <p:spPr bwMode="auto">
          <a:xfrm>
            <a:off x="1371600" y="1611398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11876" y="2771849"/>
            <a:ext cx="127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Albert Liu, MD, MPH</a:t>
            </a:r>
            <a:r>
              <a:rPr lang="en-US" sz="12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77184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Susan </a:t>
            </a:r>
            <a:r>
              <a:rPr lang="en-US" sz="1200" b="1" dirty="0" err="1"/>
              <a:t>Buchbinder</a:t>
            </a:r>
            <a:r>
              <a:rPr lang="en-US" sz="1200" b="1" dirty="0"/>
              <a:t>, MD</a:t>
            </a:r>
            <a:r>
              <a:rPr lang="en-US" sz="1200" dirty="0"/>
              <a:t> </a:t>
            </a:r>
          </a:p>
        </p:txBody>
      </p:sp>
      <p:pic>
        <p:nvPicPr>
          <p:cNvPr id="8" name="Picture 7" descr="HScott_Headshot.jpg"/>
          <p:cNvPicPr/>
          <p:nvPr/>
        </p:nvPicPr>
        <p:blipFill>
          <a:blip r:embed="rId10" cstate="print"/>
          <a:srcRect l="7509" t="13538"/>
          <a:stretch>
            <a:fillRect/>
          </a:stretch>
        </p:blipFill>
        <p:spPr>
          <a:xfrm>
            <a:off x="2667000" y="1611398"/>
            <a:ext cx="988060" cy="1019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17771" y="1601312"/>
            <a:ext cx="11066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Hyman </a:t>
            </a:r>
            <a:r>
              <a:rPr lang="en-US" sz="1300" b="1" dirty="0" smtClean="0"/>
              <a:t>Scott,</a:t>
            </a:r>
          </a:p>
          <a:p>
            <a:r>
              <a:rPr lang="en-US" sz="1300" b="1" dirty="0" smtClean="0"/>
              <a:t>MD</a:t>
            </a:r>
            <a:r>
              <a:rPr lang="en-US" sz="1300" b="1" dirty="0"/>
              <a:t>, MPH</a:t>
            </a:r>
            <a:r>
              <a:rPr lang="en-US" sz="13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676" y="5562600"/>
            <a:ext cx="1278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*Active studies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185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84" y="312738"/>
            <a:ext cx="8610600" cy="5333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Next generation of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PrEP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Research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48200" y="762000"/>
            <a:ext cx="4343401" cy="5486400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HPTN 069, 077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safety and tolerability </a:t>
            </a:r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5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araviroc</a:t>
            </a:r>
            <a:r>
              <a:rPr lang="en-US" sz="1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(CCR5 inhibitor)</a:t>
            </a:r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GSK744-LA long-acting injectable (</a:t>
            </a:r>
            <a:r>
              <a:rPr lang="en-US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integrase</a:t>
            </a:r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inhibitor)</a:t>
            </a:r>
            <a:endParaRPr lang="en-US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MTN 017, 028</a:t>
            </a:r>
          </a:p>
          <a:p>
            <a:pPr marL="0" indent="0">
              <a:buNone/>
            </a:pPr>
            <a:r>
              <a:rPr lang="en-US" sz="1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safety, acceptability , PK of 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ectal TFV gel (daily, pre/post anal sex) 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Vaginal ring (MK-4176 CCR5 inhibitor  and MK-2048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ntegrase</a:t>
            </a:r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inhibitor</a:t>
            </a:r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15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DOT-DBS</a:t>
            </a:r>
            <a:endParaRPr lang="en-US" sz="15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elp </a:t>
            </a:r>
            <a:r>
              <a:rPr lang="en-US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novel methods to measure HIV medications in people’s bodies. </a:t>
            </a:r>
            <a:endParaRPr lang="en-US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Dried </a:t>
            </a:r>
            <a:r>
              <a:rPr lang="en-US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spots and hair samples can be used as a tool to accurately measure how often people take their </a:t>
            </a:r>
            <a:r>
              <a:rPr lang="en-US" sz="1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 pills</a:t>
            </a:r>
          </a:p>
          <a:p>
            <a:pPr marL="0" indent="0"/>
            <a:r>
              <a:rPr lang="en-US" sz="15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 (NIMH </a:t>
            </a:r>
            <a:r>
              <a:rPr lang="en-US" sz="15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R01,</a:t>
            </a:r>
            <a:r>
              <a:rPr lang="en-US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en-US" sz="1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5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and evaluate novel adherence strategies to support PrEP (SMS, integrated counseling) </a:t>
            </a:r>
            <a:endParaRPr lang="en-US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15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iPrEx</a:t>
            </a:r>
            <a:r>
              <a:rPr lang="en-US" sz="15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OLE, completed</a:t>
            </a:r>
            <a:endParaRPr lang="en-US" sz="15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open-label </a:t>
            </a:r>
            <a:r>
              <a:rPr lang="en-US" sz="15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Truvada</a:t>
            </a:r>
            <a:r>
              <a:rPr lang="en-US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15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iPrEx</a:t>
            </a:r>
            <a:r>
              <a:rPr lang="en-US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RCT </a:t>
            </a:r>
            <a:r>
              <a:rPr lang="en-US" sz="15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ppts</a:t>
            </a:r>
            <a:r>
              <a:rPr lang="en-US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evaluate uptake, adherence, risk practices </a:t>
            </a:r>
            <a:endParaRPr lang="en-US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15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en-US" sz="15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</a:t>
            </a:r>
            <a:r>
              <a:rPr lang="en-US" sz="15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PrIDE</a:t>
            </a:r>
            <a:r>
              <a:rPr lang="en-US" sz="1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 via surveillance of community </a:t>
            </a:r>
            <a:r>
              <a:rPr lang="en-US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 awareness, knowledge, access, uptake, and adherence, the key steps in the PrEP cascade</a:t>
            </a:r>
            <a:endParaRPr lang="en-US" sz="1500" b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1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Helvetica Neue" charset="0"/>
            </a:endParaRPr>
          </a:p>
        </p:txBody>
      </p:sp>
      <p:pic>
        <p:nvPicPr>
          <p:cNvPr id="2050" name="Picture 2" descr="Image result for bridge hiv long acting inject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2" y="1378497"/>
            <a:ext cx="3581400" cy="222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bridge hiv long acting injectab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bridge hiv long acting injectabl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https://scontent.xx.fbcdn.net/hphotos-xap1/t31.0-0/p235x350/11222451_401603873365427_894507632359110635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8" y="3733800"/>
            <a:ext cx="3730625" cy="195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55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Substance Use Research </a:t>
            </a:r>
            <a:r>
              <a:rPr lang="en-US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Unit (CPHR)</a:t>
            </a:r>
            <a:r>
              <a:rPr lang="en-US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sz="35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7018688"/>
              </p:ext>
            </p:extLst>
          </p:nvPr>
        </p:nvGraphicFramePr>
        <p:xfrm>
          <a:off x="0" y="2042573"/>
          <a:ext cx="9144000" cy="317190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95400"/>
                <a:gridCol w="2514600"/>
                <a:gridCol w="2438400"/>
                <a:gridCol w="2895600"/>
              </a:tblGrid>
              <a:tr h="4718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REBOOT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COPING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Transitions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48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Population &amp; Setting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Opioid users (N=63)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People</a:t>
                      </a:r>
                      <a:r>
                        <a:rPr lang="en-US" baseline="0" dirty="0" smtClean="0"/>
                        <a:t> prescribed opioids (N= 300-400)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People</a:t>
                      </a:r>
                      <a:r>
                        <a:rPr lang="en-US" baseline="0" dirty="0" smtClean="0"/>
                        <a:t> prescribed opioids (N= 600)</a:t>
                      </a:r>
                      <a:endParaRPr lang="en-US" dirty="0"/>
                    </a:p>
                  </a:txBody>
                  <a:tcPr/>
                </a:tc>
              </a:tr>
              <a:tr h="4958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Intervention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Counseling v. SOC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Observational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Observational</a:t>
                      </a:r>
                      <a:endParaRPr lang="en-US" dirty="0"/>
                    </a:p>
                  </a:txBody>
                  <a:tcPr/>
                </a:tc>
              </a:tr>
              <a:tr h="6625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Primary outcome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Overdose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Pain and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Illicit opioid use</a:t>
                      </a:r>
                      <a:endParaRPr lang="en-US" dirty="0"/>
                    </a:p>
                  </a:txBody>
                  <a:tcPr/>
                </a:tc>
              </a:tr>
              <a:tr h="6625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Design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RCT, 16m</a:t>
                      </a:r>
                      <a:r>
                        <a:rPr lang="en-US" baseline="0" dirty="0" smtClean="0"/>
                        <a:t> f/u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Longitudinal cohort, up</a:t>
                      </a:r>
                      <a:r>
                        <a:rPr lang="en-US" baseline="0" dirty="0" smtClean="0"/>
                        <a:t> to 4yr f/u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Longitudinal, retrospective cohort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62200" y="68323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Ongoing Trials and Observational Studies</a:t>
            </a:r>
            <a:endParaRPr lang="en-US" dirty="0"/>
          </a:p>
        </p:txBody>
      </p:sp>
      <p:pic>
        <p:nvPicPr>
          <p:cNvPr id="105474" name="Picture 2" descr="Milo"/>
          <p:cNvPicPr>
            <a:picLocks noChangeAspect="1" noChangeArrowheads="1"/>
          </p:cNvPicPr>
          <p:nvPr/>
        </p:nvPicPr>
        <p:blipFill>
          <a:blip r:embed="rId3" cstate="print"/>
          <a:srcRect l="15907" r="16063"/>
          <a:stretch>
            <a:fillRect/>
          </a:stretch>
        </p:blipFill>
        <p:spPr bwMode="auto">
          <a:xfrm>
            <a:off x="8001000" y="762000"/>
            <a:ext cx="100584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34391" y="131894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Glenn-Milo </a:t>
            </a:r>
            <a:r>
              <a:rPr lang="en-US" b="1" dirty="0"/>
              <a:t>Santos, </a:t>
            </a:r>
            <a:r>
              <a:rPr lang="en-US" b="1" dirty="0" smtClean="0"/>
              <a:t>PhD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4007" y="1371599"/>
            <a:ext cx="2096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Phillip Coffin, </a:t>
            </a:r>
            <a:r>
              <a:rPr lang="en-US" b="1" dirty="0" smtClean="0"/>
              <a:t>MD</a:t>
            </a:r>
            <a:endParaRPr lang="en-US" dirty="0"/>
          </a:p>
        </p:txBody>
      </p:sp>
      <p:pic>
        <p:nvPicPr>
          <p:cNvPr id="7" name="Picture 6" descr="Coffin_Phillip_Web_Siz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3915"/>
            <a:ext cx="1111170" cy="12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4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</a:rPr>
              <a:t>Substance Use Research Unit</a:t>
            </a:r>
            <a:b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sz="35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2151489"/>
              </p:ext>
            </p:extLst>
          </p:nvPr>
        </p:nvGraphicFramePr>
        <p:xfrm>
          <a:off x="0" y="3352800"/>
          <a:ext cx="9144000" cy="329183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43000"/>
                <a:gridCol w="2667000"/>
                <a:gridCol w="2667000"/>
                <a:gridCol w="2667000"/>
              </a:tblGrid>
              <a:tr h="317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Bye-C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 When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M2.0</a:t>
                      </a:r>
                      <a:endParaRPr lang="en-US" sz="240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sz="1400" smtClean="0"/>
                        <a:t>Population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People who</a:t>
                      </a:r>
                      <a:r>
                        <a:rPr lang="en-US" baseline="0" dirty="0" smtClean="0"/>
                        <a:t> inject drugs (N=30)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0" dirty="0" smtClean="0"/>
                        <a:t>inge-drinking MSM (N=120)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Meth-dependent</a:t>
                      </a:r>
                      <a:r>
                        <a:rPr lang="en-US" baseline="0" smtClean="0"/>
                        <a:t> MSM</a:t>
                      </a:r>
                      <a:endParaRPr lang="en-US" b="1" smtClean="0"/>
                    </a:p>
                    <a:p>
                      <a:pPr algn="ctr"/>
                      <a:r>
                        <a:rPr lang="en-US" smtClean="0"/>
                        <a:t>(N=120)</a:t>
                      </a:r>
                      <a:endParaRPr lang="en-US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1400" smtClean="0"/>
                        <a:t>Intervention </a:t>
                      </a:r>
                    </a:p>
                    <a:p>
                      <a:r>
                        <a:rPr lang="en-US" sz="1400" smtClean="0"/>
                        <a:t>&amp; Control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Modified directly observed treatment (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mDOT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 of HEP-C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Oral </a:t>
                      </a:r>
                      <a:r>
                        <a:rPr lang="en-US" baseline="0" dirty="0" err="1" smtClean="0"/>
                        <a:t>naltrexone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vs. placebo, as-needed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Oral</a:t>
                      </a:r>
                      <a:r>
                        <a:rPr lang="en-US" baseline="0" smtClean="0"/>
                        <a:t> mirtazapine vs. placebo</a:t>
                      </a:r>
                      <a:endParaRPr lang="en-US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1400" smtClean="0"/>
                        <a:t>Outcome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Adherence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Alcohol Use, </a:t>
                      </a:r>
                      <a:r>
                        <a:rPr lang="en-US" dirty="0" smtClean="0"/>
                        <a:t>Sexual</a:t>
                      </a:r>
                      <a:r>
                        <a:rPr lang="en-US" baseline="0" dirty="0" smtClean="0"/>
                        <a:t> Risk Behaviors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Meth Use and Sexual</a:t>
                      </a:r>
                      <a:r>
                        <a:rPr lang="en-US" baseline="0" smtClean="0"/>
                        <a:t> Risk Behaviors</a:t>
                      </a:r>
                      <a:endParaRPr lang="en-US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1400" smtClean="0"/>
                        <a:t>Design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RCT, 8</a:t>
                      </a:r>
                      <a:r>
                        <a:rPr lang="en-US" baseline="0" dirty="0" smtClean="0"/>
                        <a:t> week f/u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Double-blind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RCT, </a:t>
                      </a:r>
                    </a:p>
                    <a:p>
                      <a:pPr algn="ctr"/>
                      <a:r>
                        <a:rPr lang="en-US" baseline="0" smtClean="0"/>
                        <a:t>3 </a:t>
                      </a:r>
                      <a:r>
                        <a:rPr lang="en-US" baseline="0" dirty="0" smtClean="0"/>
                        <a:t>month </a:t>
                      </a:r>
                      <a:r>
                        <a:rPr lang="en-US" baseline="0" dirty="0" err="1" smtClean="0"/>
                        <a:t>f/u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Double-blind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RCT, </a:t>
                      </a:r>
                    </a:p>
                    <a:p>
                      <a:pPr algn="ctr"/>
                      <a:r>
                        <a:rPr lang="en-US" dirty="0" smtClean="0"/>
                        <a:t>9</a:t>
                      </a:r>
                      <a:r>
                        <a:rPr lang="en-US" baseline="0" dirty="0" smtClean="0"/>
                        <a:t> month </a:t>
                      </a:r>
                      <a:r>
                        <a:rPr lang="en-US" baseline="0" dirty="0" err="1" smtClean="0"/>
                        <a:t>f/u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m2.0 postcard_final front_6_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8614" y="1707664"/>
            <a:ext cx="2144949" cy="1494140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609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Ongoing Randomized Intervention Trials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43" y="1417638"/>
            <a:ext cx="1124046" cy="1851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657" y="1697181"/>
            <a:ext cx="2303461" cy="137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2" y="76200"/>
            <a:ext cx="7145338" cy="11430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HIV Epidemiology Research</a:t>
            </a:r>
            <a:endParaRPr lang="en-US" sz="3500" b="1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6" y="2133600"/>
            <a:ext cx="8686800" cy="40638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National HIV Behavioral Surveillance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SF arm of CDC’s National HIV Behavioral Surveillance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Ongoing research into HIV prevalence, incidence, and HIV risk behaviors among populations at high risk for HIV in SF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Rotating annual cycles: </a:t>
            </a: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MSM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endParaRPr lang="en-US" sz="20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PWID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Trans women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</a:p>
          <a:p>
            <a:pPr lvl="1"/>
            <a:r>
              <a:rPr lang="en-US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eterosexuals </a:t>
            </a:r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at risk for HIV infection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2" descr="data:image/jpeg;base64,/9j/4AAQSkZJRgABAQAAAQABAAD/2wCEAAkGBxQTEhQUEhQVFRQXFxcUGBUXFBcUFxgXFxQWFxQVFxQYHCggGB0lHBcVITEhJSkrLi4uFx8zODMsNygtLisBCgoKDg0OGxAQGiwkHCUtLCwvLCwsLCwsLCwsLCwsLCwsLCwsLCwsLCwsLCwsLCwsLCwsLCwsLCwsLCwsLCwsLP/AABEIARQAtgMBIgACEQEDEQH/xAAcAAAABwEBAAAAAAAAAAAAAAAAAQIDBAUGBwj/xAA/EAABAwICBggEBQMDBAMAAAABAAIRAyEEMQUSQVFhcQYigZGhscHRE1KS8AcUMuHxI0JyYqKygsLS4jNTY//EABkBAAMBAQEAAAAAAAAAAAAAAAECAwAEBf/EACURAAICAgICAgIDAQAAAAAAAAABAhEDIRIxBEEiUTJxE2GRFP/aAAwDAQACEQMRAD8A6Y2RkXfU73Stc/M76ne6JAqFlAF7vmd9TvdF8R3zO+t3ugiQsIPiO+Z/1u90PiO+Z/1u90SJazB/Fd87/rd7oGs753/W73TdSoBmqWv0ipNJaXAOBsCYkb7oOQyRe/Hd87/rd7ovzDvnf9bvdUdPTTCJD2949VTaU6Y02OAY/XMEmR1Y7BO3JDkHibYYh3zv+t3ugMQ753/W73WErab+I2WkjOWiW7Oe6942bE9ofTb3EtkODf1AiXX/AEwc99jMEZoc2bibT8w/53/W73SDi3DN7/rd6FZnH6eptaC54BzgyI2iwG3dCyulOlHWhrptcQ05NvY3C3Jvo3E6i3FuOT3/AFu90r8w/wCd/wBbvdcr0f0xew3/AEHZBMcnGJty7Ft9Caep4hogjXidXeJiROY8luTNxL38w/53/W73RfmX/O/63e6YlCUbZqQ7+Zf87/rd7ofmH/O/63e6aQRs1Id/MP8Anf8AW73R/Hf87/rd7pqUJWtmoebXd87/AK3e6CaaUa1s1EoIFAIFMIEiRpJKBgikuKYx2MbTaXOyCy+J6VMczWaHgCJMWHA7/vclboZKxjpPpDXqmmXdVsAtvGQcXOvfMAcjvkc90m/WcQwAydg5WhTtM6Te97i1xAfd4GRjZx71TFoBILiCdpIifTNaKGY0HFhPWc253jLMA+iQ+tt9ieKYrVCBzmBI9Ew9x3nvhUSFssaeIIPVe4HZ6C3Mp7D6Yex2sHQ6NUmbwDbyjkqX8wd+7aCkVqxMb+8o8Acy2xWkXPcTrXO8zmI9u5MtqG9zAB8W6qgtGZdvi2ztUpj93dbv5rcaMnY5rz3C+e1XGg9Jmi+Q4wDOZEG88N/f2Kj1jIE/wlmrcnMfulaGTO56M0sKrGuEEEbCPEKza+VwzRemnsDhJAsRBiI2d66P0N098UFjyNZt53gn7Cm9DdmulE5yb10RKFmFl6LXSEawR1j0EhiNMAsQggECnJBFN1DZOFR8UeqUrCjAdL9IES2Re8iJP9sHaLX3XWWo13ajmhxg5wbyLiRtFlptL6NDi9wdOW60azRsyyMLKaQYBrasFwtukRefsJUUbK6riHcCZNoE3UF7pzmOy33uSqlUHMX7Af3SKxJMCecZ2lVSEbGxAkTG3ifsSmHhhB6wnbJz5WHmhiWkG+sOYgKIWk8U6RNyFVWxy++9J15cDug938INB7ElzCEwrJTYFxtv+ob/AOe9PNdIG2ZtP78+5RaLbzfn2bOP7JVTEneecoNDJ0S6lTVzmcuAGUc0gVgo9GpGXifRAuHb3BChuRMbU5eCudD4lzKgfScWOAP/AFZSLjbxCzjOfqrTBVxGbYMAz9+SSSGTOtdGekIxDYdAqDMXAzzErQrlPR1zqdQPaJaCCQNwFoJzNz3LpuExAe1pBmRK52qY5IRokYRGFsRomIIoBZBBAIFUIhFRMY+AYuVKKq9N1tRut98kGFGL6Q1y1xAg55QBxBM5ztWJ0i6LGST2kcweG1Wen8e5ziGmQCbNjVFyYB2i5WWr3M+uS0ENJjVTVmetviNW+7alNpHL78U4ynJgC422P8K80dokk8M53p5So0IOTKaho1zzu8FOpaGI/UD3LV4XRkZDt9VK/LnWiLRmVF5Trj46MPiNExeFAqYGJsea6M/BgiCq6vom6yyml45hm4W1x3JJwfOFr36IEG3kolTR0bE/8gn/ADmZqUANijPatDXwag1MLBTKZKWGirc0i379vkl0nHs4pWJpkb01Tqb3QVXtEGuLNDorGgGDMHOPAxkF1bo9SdqNLurLRYT357vLauK4apcav8xwXY+hOLNSgLgxafTyXPkVFYuzRNSggEcqYwpqCDEExiwCBRIKpEIrJdPtY0w1sgHMjdt8Ae8LWlU3SXAmpRcG5gd4g2StDRON6UffUbZo3bTlJdtVZVpE7yOHZN1eaR0a5jjrRYxHEZiVWVqJJg5bh6/e3iqLQHtlh0b0drulwJA+81vMNgMt2cQqbophSALR2XWyZQsVzTts7sSUYkA0I2JH5fNWfw7CybNMqfEupFY+kZ8k1UobQrg0jtJ8lDq0+MpuIykVxob1AxNJXzmCFAxbQsazNYmgFXVqC0GIAVbWYnTJzRR4nDKixlHVK11enZZ7SNJVxy2cWaOiNgn+66V+HOKAe5m8T9+C5jQJDluOgdeKzZ22B4iJHaJRyojjOsgo4RNS4UiwpgRJbEEQE1AogjKoyIlJclIiEAnOel7WteYzJ25C0zxt5WyWPxFKzQ3Mm5jdcnx8lvulOAJqON73G6wE3lZLGUIaQBJnz5cj3cU96GS2XXRepENH7nnuW0ZTjtF1hehrS6oIyXQ3tiFE6k9Fc98CBs8UmUuvn6JOopl0Jqv3zCh1XKS9qguJusxkh0xCrcSz77VOmWz9/eahVnXhYZIqcW1V7mq1xV5VdVbGSKEkRnsVBpSkWlX2vdRdOUZY0700dM5sitGWpi45x3LZ9AnA1Q0gSTI5gH0WR1d20zmukdAdCRqVtt9kRaJnb+6rN6OWC2dBYE4EgJQKkUHGIIMQRASwjKAQVCQlEUpEgEoOlNMCmahiGj12jaFhMPU1xVnVERAAtY9a2yxXQelVOcO/gNbdkCRfnC5VSxJD9hERM5m0+veUV0G6Nd0FpAuJGV1sMTv3ZrNfh7Ss92yf5stLi3bIlTfR0pmX0npRwfDaZIG2R7qor6erNdGoB/kY9IV5pvHspHVDS+pIGq0XkiwsJJjdMbYWJ0j0iqTejqDWcwEiTrN/UM9iVRbKuaXbNNhNNOdOszZn6KYyprNMLK4LSrwYezOIIEHtHqtVouqHCUrKp6GqOI6jgdhPiq3SGLMWzR6fr6mtqrMU8Y50xnMSdnIbUY7NKVAxLqzjYk8VFrCuP1KdpmlWosadaNZusJlxcQQNX5QYMqupVq2oXF0gGI2nLIGx5KvE5XJXWyXhK+tnmE9pj/4j/pgpihUDoORuN08Y2KZiWTSf/j+6T2N3FmXoMBcLxs8T+y7P0Ta34DNSdUCJIi+2O1ck0NRDqrZmJ2Zwu7YGm34bNWNXVEQI2bk8+zmiqViglIiEaUccYgiYgiAmBAowgU7IiURRlEgEqtP12tpkPbrNIcXN+YAZcBJCwemNHsdTFVjDTd+ksbBbcdWDA5romk8NrtI3tc3vj1AWTpkflqodEhsGRIDgHgenekdpnZihGWJ/ZM6ACaT3DIn9j5K5xVSDPos/+GtaaVRu528HMbwtDjWLSWgQ7K1miGDWqguFZ0n4k3uILY3RsWS0toFpeahN5LiAIBJNzGyeC2bq0NghV+KbrWEJLKqH2ZXDsc6oDBMdgA7FosNRIBOX7/YU7A4FrdknepGMpQ0mLLNWUTVmD06bHtVFSaQdkHzWj00A4+CpqLbox0gZNslFxezVdlnGYnfCivoEEZ2y3DsU0U7SDdPahKPIXiVeHow4lTXj+m//ABKDwAMkVU/0n8ihYHGkZzCPinb9RcRORgRYd67b0Yn8pR1jJLAZ5yVx/ReE+MWNYOs94EcSACf9pK7jhaAYxrG5NaGjkBCd9nPLUEhRakFqfARFqBOxtgRpTQgtZiSEEAgU7JBFEjQQMJIWS03gyGYlrBM6ro4XkxwK1yrMdh/6gfwg8eaWSOnx5U2jPfhtT1WVREEOv3SLbFqMS1I0axl3tABebneRITtYZp+0FakVOIplMhkKbiTmqzF1YyzUWdUXZLovJJazdnuT2MoP+HBcL2lUlZ5a2xIJFyoOGrGmwtdVqODrw46wa7eCb7csll0BrZB05hIMyqHEdXrDMXUvTuPe4Qz6vZUeGBHVcTBzJMkoqLoEpq6L7By4TG5S32R6L1dXV7k7i6cBI+yqqitqvlR8Zei+BJi3gl1RdScIM06Jzdod/DbBEYhocOs1rnkbrQP+fguqgLFfh81rnVan9wGr2FxPotuExx5NOgkaCCBMMBBG0I0TCgjRBBOxAIkEFggUbHU5YbEmNmakoigNF07KzQ5IbBa5sEjrAjde6kPcn6yiPct6L8uTsr8a+FVVahkmFcYunKzuPfBgCc+H3sU2XT0HUEqJjGOg+/OR4IYXA1zLtdo/6Jgc0rEaMfm6sf8AaB2CEQqF9lU/DEsI1Tt2ePiq+phYF7KdiKJ/+4ntH/iq6rSebCo7wPoiLLGhdEkXCtBiNdvHJQMHTIEOM7bi/gn204CDSBG0RqpurHQeDNV7WAxrWmJgRcxtiFV1HXWy6AYUlz6hyaNUc3Z+A8UBZSpGi6P6EZhaeowlxJlzjmd1tgVogAgmOZu9sNBBGsAU0II2hBYwQQQCCoIBBBEgECCCCARFbIqvqvsVPruAFyBNhfM7gqrEugzsSstiWhFR/VO9UVVo15KtnO7kl2FB4pezoToaplQdIUg4FTKtMxac1WY5zlqZRSTKbFUpdyQbhG7Et4JUKtUc3LJNsXSEY2pqmAkNxUthRa7yTdBiNEpT2O026xAG2Auu6E0cKFFtMZi7jvccz6dgXKdFtmtTG97Z7XBdkSkcgEEEaKJgCNAI0TCmoI2olgBBBAIFMKBEjQQCEiRqp0pp+lRqMpTrVnmG023IGZc7cAJPYjFNukButmG01VrHTGFqPcfgh7mN+Vs03t8Sc1tMSqPSeFDwQRP3YhRqGmSyGV5tZtXfsh+48dq7fK8VpcodA8TyE3xl2WFd5Hsm6OlMwQQR95oVagNwfbwVbiCc9q8yz0mi0OkQRx3FUeNxO2fuU3WxJi7ZHBVWNIOx3iiib0SmYoXm3pdMYvEiM5VZUBiwcotQO2g9pT0JyZIqVwkfHUSd6cYVmgLZf9GGTiaI/wD0b5grsK8+6QxmpTdBhxAAIsQZF5XYug+mjisJTqOM1B1H/wCQ29og9qyi6sXI1dGgRoglIEwBGiRrGFNQQagiAACOEbQgUwoghBG4rA9JOnoaXU8PFpBq53Bg6o9Ssk2Zui/6VdIWYWmYINVwOo3PhrHgPFco0LjXHHsqPJJcXdY5klv8pnHY91RziZcXGXOcZ2WEnPYqt9fUe2oBBaZHG9/BdOFKEk2RyPkqOvOMiQq7HYcOEQmtD48PaCDMhWFQSvaqjgMfVNTDnqS5nyHZyUvD6ZZU2wYiNqssbhwVl9I6Ng6zbFcHk+CpfKHZ3+N5rj8Z9Fz8cIViCsyzGOaYdn97VYUce0jMgryJQcXTPVU1JWixDAbKpxzVPbWBGZUTGMB2oIzKqnSkpVUQplFllW6SqxzTLYj0in0nXkwuj/g7j4fUok2ewPHNpv4O8Fy6sZcr3RmJfRHxKZLXsGsDxbf0XXGFwaOCc/nZ6LCNYjQP4jYao1orn4VSLkiWE7w4Zdq1uC0jSqiaVRlQb2vDvIrjaKkqEEEawRTUEGoIgDc8ASSABmSYA7VlNPdPMPQkM/qv/wBJhs/5bexc10x0rr1yQ95giIBhvdkFQPrGc/c7lfh9knI02m+mWIxDtUvLWExqMlojcYue1Z9lU3ExeeH37KGHHXaT/q8tqXTfaZvJ5806SQj2WDXGM5AnZygCOXYouIbLQIz2W3Z38LZdiWKpiAAcxN998j4pFUzPbs43I75RMWvRPSWr1Dsy5La0sXIXLadQseDkfuVsdF47WaCvU8bJzjT7Ry5YU7NI90qvxdCQl0q6ddddVEDMY/BiDMW+81R0XB06nWA2q06c4rVaymP75c7kMh2nyV9+HnRahVwrqtXXe4vLA1rtQNgDN0XeS4QCQIMrzfJWOU6a69nbglOKtMytLEEbVKGInNO6f0aKVerSDtY03FodvEAgGNt4PEFVFGqvPzYeFfTO/Fm5/stXVQBZUGMqazjwU3E1oCgUGTfaVOKGnK9EXC0C6pwFydgCn08SxwqMbM6j449U2CY0m7UaKQiT1nRv2BR9FM64dsFzyi67Y6+H+nA97Cwz7EeCS2q5jg5pLSMi0kEdoTFByee6VChzT6H/ABCxtCB8T4rflqjX/wB1neK3mhPxWw9SG4hjqLj/AHDrs7YuO4rjBlGErxxYym0eo8BjGVmh9J7XsO1pB8R5ILzhonSVSnPw6j2b9R7mzzgokn8bG5obdVP3zRuNh9xwSHu5bfOexI1j25T6KxIXTzJ2DbzsM+1HQNuMk5xZJpvbBYYuTDuyBPLjv7yuLHKLcljExlyADwzjj7dxS2uEgieG2/HOB770xSqcLAXynNKqP3TIO+CPGxz8ewmG8TB3bbwR/MSPE3mU/onHmmb/AKcjwOw9qYDB4HieMlNEgHgbcY2HyPYnxTcZWhZK0b/C1pCsKVRZXQWKiGO5A+i0tI5L2ozUlZwyVMx3Txp+PSOzUjueZ8wpGg9L16DD8GpUp62eo6J4xv45qR07w/8ATY/a1+r2OHuFU4er1BG4LiaSyysun8ESxUzJBJMkybkm5JO2VWuEH0E+qdNZxTdYRBUPKXKNr0X8Z1Kn7EVb2Qa/UGsdmQ4+yKmbqNjqs+QXHjj7OnNKlRAqOJJJN1OHVok7XdXsP6j3W7VGbQJjiYUrGXOqMmjV7dp7/JdEU0mzmfpFfTT4TLApOrz9lEcQQmydydqJAG5Yw9QCCPD24IImH3RJ33GVv5TFSw9TOxP60ckw/Phs28kDDRbP3CXTqEAg3AO64m1vb9kpoE2Ppw70bW2JPnfu7FgDtM7RunLh1oPaURfcnw2T63lNsqkwTkLW3W9k7q87+N7xPFYwpjsgMvpztv5oq42R1spnPbHHcibt3bueQ704+oNXPKOyRbVGeaxh7AVtjuAP/aVtui2LY6qxlc9WRJyBGyYyvErn4MGcgZETxz+9ytsNVMWPWbcFd+DJcaOfJGnZqPxSqUXFtLDwGuc02yJAJdHC7fFYvDsc0BrrEK4dXFaoQRb4YAnY4El3mPpUfLq1LjYT5c1RY1d3/QvL0RzRtMpp9O0FTfgauV27to5KPU6pg5HI7ii4L2ZP6ITBA5+iZLJKmV8ymKLCSuWMEnSLSm5bZJ0dqB7df9IOs7kCJ9lDo09YzvT7s3iP7WtHfJ9FKwVGAqqHKVCN0ima2C4cSER4fzlaFIxjIqP3GD99yZi1t/ZyXFNVJotF2hFS33vSTPgjcECN37JRh7DyglYUwiRASKkT9jnE/fpGqDYdlvdStTfkRPjn539k1Vpkzwj1j7+wDERhAInKQTyT+Kk5fpPl6cuCjvYncM6RqHs2cxKxgg4Wi3r7KWy4+yZuRBi1vJRa1ODI3A7wnGOtPbw+/dYwCdm/PwI8gnGHjy4TcJFQbItJ7BstCOkJO7buyuDz4cVjAqZfxPDjkpGDq+FvZBpGqRqidpmJFzA2ZcNijCWunYe7bCfHLixZq0XNCpBBCsMZSDhO8Sqam+FeYNwc2Ny9TG+So5JadlYNZvEc7hOOYKgG8EeakYjDqE2zhzQb46fQVsYxeFe1rXuaQ186p3xmho+lIVljtJa+Ho0dUh1MnrWgjrRBmZuExo2n5qHj23tFMlJaIZbEzmn8C6yextLMqNgiqx+M6F7RG0q2Hg72ke335ZqveYgTt9ldaWZ1QdypKjfBcflRrIWxP4iCU62REj+E3KdOfZ6LnKi8MASZMIkqg2Tu7EETD2X3zKcqUhJO4eU+w+wEEFhSJiGZcVGeIPaggsEmPuxrjnB8CUzRz7D4An0QQWMSHNt3eSDG3jcSOO0+iCCBhT2argBvA7AXN8gkVxEDZ/7EbOSCCxiRSy8FcaHN0EF6Pj9o5chY12DVKparbs4z/wASggrZScAqbApejm9eNhbPcRHmgglxehpdDukKYE9qqsKLoIIZPzQY/iP49s03clQOd4IIKHmfkv0Ww9BRcBAjbxjy90EFxFR6kboIIIm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TEhQUEhQVFRQXFxcUGBUXFBcUFxgXFxQWFxQVFxQYHCggGB0lHBcVITEhJSkrLi4uFx8zODMsNygtLisBCgoKDg0OGxAQGiwkHCUtLCwvLCwsLCwsLCwsLCwsLCwsLCwsLCwsLCwsLCwsLCwsLCwsLCwsLCwsLCwsLCwsLP/AABEIARQAtgMBIgACEQEDEQH/xAAcAAAABwEBAAAAAAAAAAAAAAAAAQIDBAUGBwj/xAA/EAABAwICBggEBQMDBAMAAAABAAIRAyEEMQUSQVFhcQYigZGhscHRE1KS8AcUMuHxI0JyYqKygsLS4jNTY//EABkBAAMBAQEAAAAAAAAAAAAAAAECAwAEBf/EACURAAICAgICAgIDAQAAAAAAAAABAhEDIRIxBEEiUTJxE2GRFP/aAAwDAQACEQMRAD8A6Y2RkXfU73Stc/M76ne6JAqFlAF7vmd9TvdF8R3zO+t3ugiQsIPiO+Z/1u90PiO+Z/1u90SJazB/Fd87/rd7oGs753/W73TdSoBmqWv0ipNJaXAOBsCYkb7oOQyRe/Hd87/rd7ovzDvnf9bvdUdPTTCJD2949VTaU6Y02OAY/XMEmR1Y7BO3JDkHibYYh3zv+t3ugMQ753/W73WErab+I2WkjOWiW7Oe6942bE9ofTb3EtkODf1AiXX/AEwc99jMEZoc2bibT8w/53/W73SDi3DN7/rd6FZnH6eptaC54BzgyI2iwG3dCyulOlHWhrptcQ05NvY3C3Jvo3E6i3FuOT3/AFu90r8w/wCd/wBbvdcr0f0xew3/AEHZBMcnGJty7Ft9Caep4hogjXidXeJiROY8luTNxL38w/53/W73RfmX/O/63e6YlCUbZqQ7+Zf87/rd7ofmH/O/63e6aQRs1Id/MP8Anf8AW73R/Hf87/rd7pqUJWtmoebXd87/AK3e6CaaUa1s1EoIFAIFMIEiRpJKBgikuKYx2MbTaXOyCy+J6VMczWaHgCJMWHA7/vclboZKxjpPpDXqmmXdVsAtvGQcXOvfMAcjvkc90m/WcQwAydg5WhTtM6Te97i1xAfd4GRjZx71TFoBILiCdpIifTNaKGY0HFhPWc253jLMA+iQ+tt9ieKYrVCBzmBI9Ew9x3nvhUSFssaeIIPVe4HZ6C3Mp7D6Yex2sHQ6NUmbwDbyjkqX8wd+7aCkVqxMb+8o8Acy2xWkXPcTrXO8zmI9u5MtqG9zAB8W6qgtGZdvi2ztUpj93dbv5rcaMnY5rz3C+e1XGg9Jmi+Q4wDOZEG88N/f2Kj1jIE/wlmrcnMfulaGTO56M0sKrGuEEEbCPEKza+VwzRemnsDhJAsRBiI2d66P0N098UFjyNZt53gn7Cm9DdmulE5yb10RKFmFl6LXSEawR1j0EhiNMAsQggECnJBFN1DZOFR8UeqUrCjAdL9IES2Re8iJP9sHaLX3XWWo13ajmhxg5wbyLiRtFlptL6NDi9wdOW60azRsyyMLKaQYBrasFwtukRefsJUUbK6riHcCZNoE3UF7pzmOy33uSqlUHMX7Af3SKxJMCecZ2lVSEbGxAkTG3ifsSmHhhB6wnbJz5WHmhiWkG+sOYgKIWk8U6RNyFVWxy++9J15cDug938INB7ElzCEwrJTYFxtv+ob/AOe9PNdIG2ZtP78+5RaLbzfn2bOP7JVTEneecoNDJ0S6lTVzmcuAGUc0gVgo9GpGXifRAuHb3BChuRMbU5eCudD4lzKgfScWOAP/AFZSLjbxCzjOfqrTBVxGbYMAz9+SSSGTOtdGekIxDYdAqDMXAzzErQrlPR1zqdQPaJaCCQNwFoJzNz3LpuExAe1pBmRK52qY5IRokYRGFsRomIIoBZBBAIFUIhFRMY+AYuVKKq9N1tRut98kGFGL6Q1y1xAg55QBxBM5ztWJ0i6LGST2kcweG1Wen8e5ziGmQCbNjVFyYB2i5WWr3M+uS0ENJjVTVmetviNW+7alNpHL78U4ynJgC422P8K80dokk8M53p5So0IOTKaho1zzu8FOpaGI/UD3LV4XRkZDt9VK/LnWiLRmVF5Trj46MPiNExeFAqYGJsea6M/BgiCq6vom6yyml45hm4W1x3JJwfOFr36IEG3kolTR0bE/8gn/ADmZqUANijPatDXwag1MLBTKZKWGirc0i379vkl0nHs4pWJpkb01Tqb3QVXtEGuLNDorGgGDMHOPAxkF1bo9SdqNLurLRYT357vLauK4apcav8xwXY+hOLNSgLgxafTyXPkVFYuzRNSggEcqYwpqCDEExiwCBRIKpEIrJdPtY0w1sgHMjdt8Ae8LWlU3SXAmpRcG5gd4g2StDRON6UffUbZo3bTlJdtVZVpE7yOHZN1eaR0a5jjrRYxHEZiVWVqJJg5bh6/e3iqLQHtlh0b0drulwJA+81vMNgMt2cQqbophSALR2XWyZQsVzTts7sSUYkA0I2JH5fNWfw7CybNMqfEupFY+kZ8k1UobQrg0jtJ8lDq0+MpuIykVxob1AxNJXzmCFAxbQsazNYmgFXVqC0GIAVbWYnTJzRR4nDKixlHVK11enZZ7SNJVxy2cWaOiNgn+66V+HOKAe5m8T9+C5jQJDluOgdeKzZ22B4iJHaJRyojjOsgo4RNS4UiwpgRJbEEQE1AogjKoyIlJclIiEAnOel7WteYzJ25C0zxt5WyWPxFKzQ3Mm5jdcnx8lvulOAJqON73G6wE3lZLGUIaQBJnz5cj3cU96GS2XXRepENH7nnuW0ZTjtF1hehrS6oIyXQ3tiFE6k9Fc98CBs8UmUuvn6JOopl0Jqv3zCh1XKS9qguJusxkh0xCrcSz77VOmWz9/eahVnXhYZIqcW1V7mq1xV5VdVbGSKEkRnsVBpSkWlX2vdRdOUZY0700dM5sitGWpi45x3LZ9AnA1Q0gSTI5gH0WR1d20zmukdAdCRqVtt9kRaJnb+6rN6OWC2dBYE4EgJQKkUHGIIMQRASwjKAQVCQlEUpEgEoOlNMCmahiGj12jaFhMPU1xVnVERAAtY9a2yxXQelVOcO/gNbdkCRfnC5VSxJD9hERM5m0+veUV0G6Nd0FpAuJGV1sMTv3ZrNfh7Ss92yf5stLi3bIlTfR0pmX0npRwfDaZIG2R7qor6erNdGoB/kY9IV5pvHspHVDS+pIGq0XkiwsJJjdMbYWJ0j0iqTejqDWcwEiTrN/UM9iVRbKuaXbNNhNNOdOszZn6KYyprNMLK4LSrwYezOIIEHtHqtVouqHCUrKp6GqOI6jgdhPiq3SGLMWzR6fr6mtqrMU8Y50xnMSdnIbUY7NKVAxLqzjYk8VFrCuP1KdpmlWosadaNZusJlxcQQNX5QYMqupVq2oXF0gGI2nLIGx5KvE5XJXWyXhK+tnmE9pj/4j/pgpihUDoORuN08Y2KZiWTSf/j+6T2N3FmXoMBcLxs8T+y7P0Ta34DNSdUCJIi+2O1ck0NRDqrZmJ2Zwu7YGm34bNWNXVEQI2bk8+zmiqViglIiEaUccYgiYgiAmBAowgU7IiURRlEgEqtP12tpkPbrNIcXN+YAZcBJCwemNHsdTFVjDTd+ksbBbcdWDA5romk8NrtI3tc3vj1AWTpkflqodEhsGRIDgHgenekdpnZihGWJ/ZM6ACaT3DIn9j5K5xVSDPos/+GtaaVRu528HMbwtDjWLSWgQ7K1miGDWqguFZ0n4k3uILY3RsWS0toFpeahN5LiAIBJNzGyeC2bq0NghV+KbrWEJLKqH2ZXDsc6oDBMdgA7FosNRIBOX7/YU7A4FrdknepGMpQ0mLLNWUTVmD06bHtVFSaQdkHzWj00A4+CpqLbox0gZNslFxezVdlnGYnfCivoEEZ2y3DsU0U7SDdPahKPIXiVeHow4lTXj+m//ABKDwAMkVU/0n8ihYHGkZzCPinb9RcRORgRYd67b0Yn8pR1jJLAZ5yVx/ReE+MWNYOs94EcSACf9pK7jhaAYxrG5NaGjkBCd9nPLUEhRakFqfARFqBOxtgRpTQgtZiSEEAgU7JBFEjQQMJIWS03gyGYlrBM6ro4XkxwK1yrMdh/6gfwg8eaWSOnx5U2jPfhtT1WVREEOv3SLbFqMS1I0axl3tABebneRITtYZp+0FakVOIplMhkKbiTmqzF1YyzUWdUXZLovJJazdnuT2MoP+HBcL2lUlZ5a2xIJFyoOGrGmwtdVqODrw46wa7eCb7csll0BrZB05hIMyqHEdXrDMXUvTuPe4Qz6vZUeGBHVcTBzJMkoqLoEpq6L7By4TG5S32R6L1dXV7k7i6cBI+yqqitqvlR8Zei+BJi3gl1RdScIM06Jzdod/DbBEYhocOs1rnkbrQP+fguqgLFfh81rnVan9wGr2FxPotuExx5NOgkaCCBMMBBG0I0TCgjRBBOxAIkEFggUbHU5YbEmNmakoigNF07KzQ5IbBa5sEjrAjde6kPcn6yiPct6L8uTsr8a+FVVahkmFcYunKzuPfBgCc+H3sU2XT0HUEqJjGOg+/OR4IYXA1zLtdo/6Jgc0rEaMfm6sf8AaB2CEQqF9lU/DEsI1Tt2ePiq+phYF7KdiKJ/+4ntH/iq6rSebCo7wPoiLLGhdEkXCtBiNdvHJQMHTIEOM7bi/gn204CDSBG0RqpurHQeDNV7WAxrWmJgRcxtiFV1HXWy6AYUlz6hyaNUc3Z+A8UBZSpGi6P6EZhaeowlxJlzjmd1tgVogAgmOZu9sNBBGsAU0II2hBYwQQQCCoIBBBEgECCCCARFbIqvqvsVPruAFyBNhfM7gqrEugzsSstiWhFR/VO9UVVo15KtnO7kl2FB4pezoToaplQdIUg4FTKtMxac1WY5zlqZRSTKbFUpdyQbhG7Et4JUKtUc3LJNsXSEY2pqmAkNxUthRa7yTdBiNEpT2O026xAG2Auu6E0cKFFtMZi7jvccz6dgXKdFtmtTG97Z7XBdkSkcgEEEaKJgCNAI0TCmoI2olgBBBAIFMKBEjQQCEiRqp0pp+lRqMpTrVnmG023IGZc7cAJPYjFNukButmG01VrHTGFqPcfgh7mN+Vs03t8Sc1tMSqPSeFDwQRP3YhRqGmSyGV5tZtXfsh+48dq7fK8VpcodA8TyE3xl2WFd5Hsm6OlMwQQR95oVagNwfbwVbiCc9q8yz0mi0OkQRx3FUeNxO2fuU3WxJi7ZHBVWNIOx3iiib0SmYoXm3pdMYvEiM5VZUBiwcotQO2g9pT0JyZIqVwkfHUSd6cYVmgLZf9GGTiaI/wD0b5grsK8+6QxmpTdBhxAAIsQZF5XYug+mjisJTqOM1B1H/wCQ29og9qyi6sXI1dGgRoglIEwBGiRrGFNQQagiAACOEbQgUwoghBG4rA9JOnoaXU8PFpBq53Bg6o9Ssk2Zui/6VdIWYWmYINVwOo3PhrHgPFco0LjXHHsqPJJcXdY5klv8pnHY91RziZcXGXOcZ2WEnPYqt9fUe2oBBaZHG9/BdOFKEk2RyPkqOvOMiQq7HYcOEQmtD48PaCDMhWFQSvaqjgMfVNTDnqS5nyHZyUvD6ZZU2wYiNqssbhwVl9I6Ng6zbFcHk+CpfKHZ3+N5rj8Z9Fz8cIViCsyzGOaYdn97VYUce0jMgryJQcXTPVU1JWixDAbKpxzVPbWBGZUTGMB2oIzKqnSkpVUQplFllW6SqxzTLYj0in0nXkwuj/g7j4fUok2ewPHNpv4O8Fy6sZcr3RmJfRHxKZLXsGsDxbf0XXGFwaOCc/nZ6LCNYjQP4jYao1orn4VSLkiWE7w4Zdq1uC0jSqiaVRlQb2vDvIrjaKkqEEEawRTUEGoIgDc8ASSABmSYA7VlNPdPMPQkM/qv/wBJhs/5bexc10x0rr1yQ95giIBhvdkFQPrGc/c7lfh9knI02m+mWIxDtUvLWExqMlojcYue1Z9lU3ExeeH37KGHHXaT/q8tqXTfaZvJ5806SQj2WDXGM5AnZygCOXYouIbLQIz2W3Z38LZdiWKpiAAcxN998j4pFUzPbs43I75RMWvRPSWr1Dsy5La0sXIXLadQseDkfuVsdF47WaCvU8bJzjT7Ry5YU7NI90qvxdCQl0q6ddddVEDMY/BiDMW+81R0XB06nWA2q06c4rVaymP75c7kMh2nyV9+HnRahVwrqtXXe4vLA1rtQNgDN0XeS4QCQIMrzfJWOU6a69nbglOKtMytLEEbVKGInNO6f0aKVerSDtY03FodvEAgGNt4PEFVFGqvPzYeFfTO/Fm5/stXVQBZUGMqazjwU3E1oCgUGTfaVOKGnK9EXC0C6pwFydgCn08SxwqMbM6j449U2CY0m7UaKQiT1nRv2BR9FM64dsFzyi67Y6+H+nA97Cwz7EeCS2q5jg5pLSMi0kEdoTFByee6VChzT6H/ABCxtCB8T4rflqjX/wB1neK3mhPxWw9SG4hjqLj/AHDrs7YuO4rjBlGErxxYym0eo8BjGVmh9J7XsO1pB8R5ILzhonSVSnPw6j2b9R7mzzgokn8bG5obdVP3zRuNh9xwSHu5bfOexI1j25T6KxIXTzJ2DbzsM+1HQNuMk5xZJpvbBYYuTDuyBPLjv7yuLHKLcljExlyADwzjj7dxS2uEgieG2/HOB770xSqcLAXynNKqP3TIO+CPGxz8ewmG8TB3bbwR/MSPE3mU/onHmmb/AKcjwOw9qYDB4HieMlNEgHgbcY2HyPYnxTcZWhZK0b/C1pCsKVRZXQWKiGO5A+i0tI5L2ozUlZwyVMx3Txp+PSOzUjueZ8wpGg9L16DD8GpUp62eo6J4xv45qR07w/8ATY/a1+r2OHuFU4er1BG4LiaSyysun8ESxUzJBJMkybkm5JO2VWuEH0E+qdNZxTdYRBUPKXKNr0X8Z1Kn7EVb2Qa/UGsdmQ4+yKmbqNjqs+QXHjj7OnNKlRAqOJJJN1OHVok7XdXsP6j3W7VGbQJjiYUrGXOqMmjV7dp7/JdEU0mzmfpFfTT4TLApOrz9lEcQQmydydqJAG5Yw9QCCPD24IImH3RJ33GVv5TFSw9TOxP60ckw/Phs28kDDRbP3CXTqEAg3AO64m1vb9kpoE2Ppw70bW2JPnfu7FgDtM7RunLh1oPaURfcnw2T63lNsqkwTkLW3W9k7q87+N7xPFYwpjsgMvpztv5oq42R1spnPbHHcibt3bueQ704+oNXPKOyRbVGeaxh7AVtjuAP/aVtui2LY6qxlc9WRJyBGyYyvErn4MGcgZETxz+9ytsNVMWPWbcFd+DJcaOfJGnZqPxSqUXFtLDwGuc02yJAJdHC7fFYvDsc0BrrEK4dXFaoQRb4YAnY4El3mPpUfLq1LjYT5c1RY1d3/QvL0RzRtMpp9O0FTfgauV27to5KPU6pg5HI7ii4L2ZP6ITBA5+iZLJKmV8ymKLCSuWMEnSLSm5bZJ0dqB7df9IOs7kCJ9lDo09YzvT7s3iP7WtHfJ9FKwVGAqqHKVCN0ima2C4cSER4fzlaFIxjIqP3GD99yZi1t/ZyXFNVJotF2hFS33vSTPgjcECN37JRh7DyglYUwiRASKkT9jnE/fpGqDYdlvdStTfkRPjn539k1Vpkzwj1j7+wDERhAInKQTyT+Kk5fpPl6cuCjvYncM6RqHs2cxKxgg4Wi3r7KWy4+yZuRBi1vJRa1ODI3A7wnGOtPbw+/dYwCdm/PwI8gnGHjy4TcJFQbItJ7BstCOkJO7buyuDz4cVjAqZfxPDjkpGDq+FvZBpGqRqidpmJFzA2ZcNijCWunYe7bCfHLixZq0XNCpBBCsMZSDhO8Sqam+FeYNwc2Ny9TG+So5JadlYNZvEc7hOOYKgG8EeakYjDqE2zhzQb46fQVsYxeFe1rXuaQ186p3xmho+lIVljtJa+Ho0dUh1MnrWgjrRBmZuExo2n5qHj23tFMlJaIZbEzmn8C6yextLMqNgiqx+M6F7RG0q2Hg72ke335ZqveYgTt9ldaWZ1QdypKjfBcflRrIWxP4iCU62REj+E3KdOfZ6LnKi8MASZMIkqg2Tu7EETD2X3zKcqUhJO4eU+w+wEEFhSJiGZcVGeIPaggsEmPuxrjnB8CUzRz7D4An0QQWMSHNt3eSDG3jcSOO0+iCCBhT2argBvA7AXN8gkVxEDZ/7EbOSCCxiRSy8FcaHN0EF6Pj9o5chY12DVKparbs4z/wASggrZScAqbApejm9eNhbPcRHmgglxehpdDukKYE9qqsKLoIIZPzQY/iP49s03clQOd4IIKHmfkv0Ww9BRcBAjbxjy90EFxFR6kboIIIm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10400" y="166905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Henry Raymond, </a:t>
            </a:r>
            <a:r>
              <a:rPr lang="en-US" sz="1600" b="1" dirty="0" err="1" smtClean="0"/>
              <a:t>DrPH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16955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Substance Use Research Unit</a:t>
            </a:r>
            <a:b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0" y="2042572"/>
          <a:ext cx="9144000" cy="455593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43000"/>
                <a:gridCol w="2667000"/>
                <a:gridCol w="2438400"/>
                <a:gridCol w="2895600"/>
              </a:tblGrid>
              <a:tr h="9897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NIP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Naloxone Pre/Post</a:t>
                      </a:r>
                      <a:r>
                        <a:rPr lang="en-US" sz="2400" baseline="0" smtClean="0"/>
                        <a:t>-test</a:t>
                      </a:r>
                      <a:endParaRPr lang="en-US" sz="2400"/>
                    </a:p>
                  </a:txBody>
                  <a:tcPr/>
                </a:tc>
              </a:tr>
              <a:tr h="853852">
                <a:tc>
                  <a:txBody>
                    <a:bodyPr/>
                    <a:lstStyle/>
                    <a:p>
                      <a:r>
                        <a:rPr lang="en-US" sz="1400" smtClean="0"/>
                        <a:t>Population &amp; Setting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alcohol-dependent</a:t>
                      </a:r>
                      <a:r>
                        <a:rPr lang="en-US" baseline="0" smtClean="0"/>
                        <a:t> </a:t>
                      </a:r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Users of Multiple Systems (HUMS) clients</a:t>
                      </a:r>
                      <a:r>
                        <a:rPr lang="en-US" baseline="0" smtClean="0"/>
                        <a:t> of SFDPH (N=10)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patients</a:t>
                      </a:r>
                      <a:r>
                        <a:rPr lang="en-US" baseline="0" smtClean="0"/>
                        <a:t> on chronic opioids from primary care clinics (N=6 clinics)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naloxone</a:t>
                      </a:r>
                      <a:r>
                        <a:rPr lang="en-US" baseline="0" smtClean="0"/>
                        <a:t> recipients from the Drug Overdose Prevention &amp; Education (DOPE) Project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/>
                        <a:t>(N=60-100)</a:t>
                      </a:r>
                      <a:endParaRPr lang="en-US"/>
                    </a:p>
                  </a:txBody>
                  <a:tcPr/>
                </a:tc>
              </a:tr>
              <a:tr h="439901">
                <a:tc>
                  <a:txBody>
                    <a:bodyPr/>
                    <a:lstStyle/>
                    <a:p>
                      <a:r>
                        <a:rPr lang="en-US" sz="1400" smtClean="0"/>
                        <a:t>Intervention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Intramuscular</a:t>
                      </a:r>
                      <a:r>
                        <a:rPr lang="en-US" baseline="0" smtClean="0"/>
                        <a:t> naltrexone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/>
                        <a:t>naloxone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/>
                        <a:t>Brief naloxone training</a:t>
                      </a:r>
                      <a:endParaRPr lang="en-US"/>
                    </a:p>
                  </a:txBody>
                  <a:tcPr/>
                </a:tc>
              </a:tr>
              <a:tr h="769826">
                <a:tc>
                  <a:txBody>
                    <a:bodyPr/>
                    <a:lstStyle/>
                    <a:p>
                      <a:r>
                        <a:rPr lang="en-US" sz="1400" smtClean="0"/>
                        <a:t>Outcome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urge to drink</a:t>
                      </a:r>
                      <a:r>
                        <a:rPr lang="en-US" baseline="0" smtClean="0"/>
                        <a:t>, medical services utilization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naloxone</a:t>
                      </a:r>
                      <a:r>
                        <a:rPr lang="en-US" baseline="0" smtClean="0"/>
                        <a:t> uptake, naloxone acceptability</a:t>
                      </a:r>
                      <a:endParaRPr lang="en-US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Brief Overdose Recognition &amp; Response Assessment (BORRA), </a:t>
                      </a:r>
                      <a:r>
                        <a:rPr lang="en-US" baseline="0" smtClean="0"/>
                        <a:t>knowledge of </a:t>
                      </a:r>
                      <a:r>
                        <a:rPr lang="en-US" smtClean="0"/>
                        <a:t>overdose and naloxone use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62200" y="91757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Ongoing Feasibility and Evaluation Studies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51145"/>
            <a:ext cx="1307215" cy="124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4" name="Picture 2" descr="Mi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89180"/>
            <a:ext cx="952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1371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Glenn-Milo </a:t>
            </a:r>
            <a:r>
              <a:rPr lang="en-US" b="1" dirty="0"/>
              <a:t>Santos, </a:t>
            </a:r>
            <a:r>
              <a:rPr lang="en-US" b="1" dirty="0" err="1"/>
              <a:t>PhDc</a:t>
            </a:r>
            <a:r>
              <a:rPr lang="en-US" b="1" dirty="0"/>
              <a:t>, MPH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4007" y="1371599"/>
            <a:ext cx="2096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Phillip Coffin, MD, MIA</a:t>
            </a:r>
            <a:endParaRPr lang="en-US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86" name="Arc 85"/>
          <p:cNvSpPr/>
          <p:nvPr/>
        </p:nvSpPr>
        <p:spPr>
          <a:xfrm rot="16513489">
            <a:off x="7486794" y="30136"/>
            <a:ext cx="2927700" cy="6437509"/>
          </a:xfrm>
          <a:prstGeom prst="arc">
            <a:avLst>
              <a:gd name="adj1" fmla="val 16200000"/>
              <a:gd name="adj2" fmla="val 496924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c 86"/>
          <p:cNvSpPr/>
          <p:nvPr/>
        </p:nvSpPr>
        <p:spPr>
          <a:xfrm rot="15695428">
            <a:off x="7223541" y="-634798"/>
            <a:ext cx="3422104" cy="6442067"/>
          </a:xfrm>
          <a:prstGeom prst="arc">
            <a:avLst>
              <a:gd name="adj1" fmla="val 16200000"/>
              <a:gd name="adj2" fmla="val 495651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11352205" y="3022600"/>
            <a:ext cx="814394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Iran: Assessing HIV risk in street children</a:t>
            </a:r>
            <a:endParaRPr lang="en-US" sz="700" b="1" dirty="0" smtClean="0">
              <a:effectLst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8750" y="1315686"/>
            <a:ext cx="330936" cy="22062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35" y="2770693"/>
            <a:ext cx="396338" cy="226507"/>
          </a:xfrm>
          <a:prstGeom prst="rect">
            <a:avLst/>
          </a:prstGeom>
        </p:spPr>
      </p:pic>
      <p:sp>
        <p:nvSpPr>
          <p:cNvPr id="91" name="Freeform 90"/>
          <p:cNvSpPr/>
          <p:nvPr/>
        </p:nvSpPr>
        <p:spPr>
          <a:xfrm>
            <a:off x="5753100" y="2075116"/>
            <a:ext cx="4356100" cy="2115884"/>
          </a:xfrm>
          <a:custGeom>
            <a:avLst/>
            <a:gdLst>
              <a:gd name="connsiteX0" fmla="*/ 0 w 4356100"/>
              <a:gd name="connsiteY0" fmla="*/ 883984 h 2115884"/>
              <a:gd name="connsiteX1" fmla="*/ 2171700 w 4356100"/>
              <a:gd name="connsiteY1" fmla="*/ 45784 h 2115884"/>
              <a:gd name="connsiteX2" fmla="*/ 4356100 w 4356100"/>
              <a:gd name="connsiteY2" fmla="*/ 2115884 h 21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6100" h="2115884">
                <a:moveTo>
                  <a:pt x="0" y="883984"/>
                </a:moveTo>
                <a:cubicBezTo>
                  <a:pt x="722841" y="362225"/>
                  <a:pt x="1445683" y="-159533"/>
                  <a:pt x="2171700" y="45784"/>
                </a:cubicBezTo>
                <a:cubicBezTo>
                  <a:pt x="2897717" y="251101"/>
                  <a:pt x="4356100" y="2115884"/>
                  <a:pt x="4356100" y="21158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8964386" y="2939143"/>
            <a:ext cx="1645291" cy="2416628"/>
          </a:xfrm>
          <a:custGeom>
            <a:avLst/>
            <a:gdLst>
              <a:gd name="connsiteX0" fmla="*/ 0 w 1645291"/>
              <a:gd name="connsiteY0" fmla="*/ 0 h 2416628"/>
              <a:gd name="connsiteX1" fmla="*/ 1518557 w 1645291"/>
              <a:gd name="connsiteY1" fmla="*/ 1992086 h 2416628"/>
              <a:gd name="connsiteX2" fmla="*/ 1567543 w 1645291"/>
              <a:gd name="connsiteY2" fmla="*/ 2416628 h 241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5291" h="2416628">
                <a:moveTo>
                  <a:pt x="0" y="0"/>
                </a:moveTo>
                <a:cubicBezTo>
                  <a:pt x="628650" y="794657"/>
                  <a:pt x="1257300" y="1589315"/>
                  <a:pt x="1518557" y="1992086"/>
                </a:cubicBezTo>
                <a:cubicBezTo>
                  <a:pt x="1779814" y="2394857"/>
                  <a:pt x="1553936" y="2364921"/>
                  <a:pt x="1567543" y="2416628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8980714" y="2922814"/>
            <a:ext cx="2302329" cy="1485900"/>
          </a:xfrm>
          <a:custGeom>
            <a:avLst/>
            <a:gdLst>
              <a:gd name="connsiteX0" fmla="*/ 0 w 2302329"/>
              <a:gd name="connsiteY0" fmla="*/ 0 h 1485900"/>
              <a:gd name="connsiteX1" fmla="*/ 2302329 w 2302329"/>
              <a:gd name="connsiteY1" fmla="*/ 1485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02329" h="1485900">
                <a:moveTo>
                  <a:pt x="0" y="0"/>
                </a:moveTo>
                <a:cubicBezTo>
                  <a:pt x="975632" y="608239"/>
                  <a:pt x="1951265" y="1216479"/>
                  <a:pt x="2302329" y="1485900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8980714" y="2906486"/>
            <a:ext cx="2306870" cy="2014041"/>
          </a:xfrm>
          <a:custGeom>
            <a:avLst/>
            <a:gdLst>
              <a:gd name="connsiteX0" fmla="*/ 0 w 2306870"/>
              <a:gd name="connsiteY0" fmla="*/ 0 h 2014041"/>
              <a:gd name="connsiteX1" fmla="*/ 2041072 w 2306870"/>
              <a:gd name="connsiteY1" fmla="*/ 1730828 h 2014041"/>
              <a:gd name="connsiteX2" fmla="*/ 2220686 w 2306870"/>
              <a:gd name="connsiteY2" fmla="*/ 1992085 h 201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6870" h="2014041">
                <a:moveTo>
                  <a:pt x="0" y="0"/>
                </a:moveTo>
                <a:cubicBezTo>
                  <a:pt x="835479" y="699407"/>
                  <a:pt x="1670958" y="1398814"/>
                  <a:pt x="2041072" y="1730828"/>
                </a:cubicBezTo>
                <a:cubicBezTo>
                  <a:pt x="2411186" y="2062842"/>
                  <a:pt x="2315936" y="2027463"/>
                  <a:pt x="2220686" y="1992085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8997043" y="2906486"/>
            <a:ext cx="2171700" cy="2350022"/>
          </a:xfrm>
          <a:custGeom>
            <a:avLst/>
            <a:gdLst>
              <a:gd name="connsiteX0" fmla="*/ 0 w 2171700"/>
              <a:gd name="connsiteY0" fmla="*/ 0 h 2350022"/>
              <a:gd name="connsiteX1" fmla="*/ 1943100 w 2171700"/>
              <a:gd name="connsiteY1" fmla="*/ 2073728 h 2350022"/>
              <a:gd name="connsiteX2" fmla="*/ 2057400 w 2171700"/>
              <a:gd name="connsiteY2" fmla="*/ 2269671 h 23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0" h="2350022">
                <a:moveTo>
                  <a:pt x="0" y="0"/>
                </a:moveTo>
                <a:lnTo>
                  <a:pt x="1943100" y="2073728"/>
                </a:lnTo>
                <a:cubicBezTo>
                  <a:pt x="2286000" y="2452006"/>
                  <a:pt x="2171700" y="2360838"/>
                  <a:pt x="2057400" y="2269671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8980714" y="2922814"/>
            <a:ext cx="2020721" cy="2661557"/>
          </a:xfrm>
          <a:custGeom>
            <a:avLst/>
            <a:gdLst>
              <a:gd name="connsiteX0" fmla="*/ 0 w 2020721"/>
              <a:gd name="connsiteY0" fmla="*/ 0 h 2661557"/>
              <a:gd name="connsiteX1" fmla="*/ 1894115 w 2020721"/>
              <a:gd name="connsiteY1" fmla="*/ 2334986 h 2661557"/>
              <a:gd name="connsiteX2" fmla="*/ 1845129 w 2020721"/>
              <a:gd name="connsiteY2" fmla="*/ 2661557 h 266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0721" h="2661557">
                <a:moveTo>
                  <a:pt x="0" y="0"/>
                </a:moveTo>
                <a:cubicBezTo>
                  <a:pt x="793297" y="945696"/>
                  <a:pt x="1586594" y="1891393"/>
                  <a:pt x="1894115" y="2334986"/>
                </a:cubicBezTo>
                <a:cubicBezTo>
                  <a:pt x="2201636" y="2778579"/>
                  <a:pt x="1853293" y="2612571"/>
                  <a:pt x="1845129" y="2661557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8980714" y="2906486"/>
            <a:ext cx="1909857" cy="2481943"/>
          </a:xfrm>
          <a:custGeom>
            <a:avLst/>
            <a:gdLst>
              <a:gd name="connsiteX0" fmla="*/ 0 w 1909857"/>
              <a:gd name="connsiteY0" fmla="*/ 0 h 2481943"/>
              <a:gd name="connsiteX1" fmla="*/ 1779815 w 1909857"/>
              <a:gd name="connsiteY1" fmla="*/ 1371600 h 2481943"/>
              <a:gd name="connsiteX2" fmla="*/ 1779815 w 1909857"/>
              <a:gd name="connsiteY2" fmla="*/ 2481943 h 248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57" h="2481943">
                <a:moveTo>
                  <a:pt x="0" y="0"/>
                </a:moveTo>
                <a:cubicBezTo>
                  <a:pt x="741589" y="478971"/>
                  <a:pt x="1483179" y="957943"/>
                  <a:pt x="1779815" y="1371600"/>
                </a:cubicBezTo>
                <a:cubicBezTo>
                  <a:pt x="2076451" y="1785257"/>
                  <a:pt x="1771651" y="2302329"/>
                  <a:pt x="1779815" y="2481943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8980714" y="2906486"/>
            <a:ext cx="2468822" cy="1975757"/>
          </a:xfrm>
          <a:custGeom>
            <a:avLst/>
            <a:gdLst>
              <a:gd name="connsiteX0" fmla="*/ 0 w 2468822"/>
              <a:gd name="connsiteY0" fmla="*/ 0 h 1975757"/>
              <a:gd name="connsiteX1" fmla="*/ 2237015 w 2468822"/>
              <a:gd name="connsiteY1" fmla="*/ 1224643 h 1975757"/>
              <a:gd name="connsiteX2" fmla="*/ 2416629 w 2468822"/>
              <a:gd name="connsiteY2" fmla="*/ 1975757 h 19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8822" h="1975757">
                <a:moveTo>
                  <a:pt x="0" y="0"/>
                </a:moveTo>
                <a:cubicBezTo>
                  <a:pt x="917122" y="447675"/>
                  <a:pt x="1834244" y="895350"/>
                  <a:pt x="2237015" y="1224643"/>
                </a:cubicBezTo>
                <a:cubicBezTo>
                  <a:pt x="2639787" y="1553936"/>
                  <a:pt x="2389415" y="1853293"/>
                  <a:pt x="2416629" y="1975757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5829300" y="1479619"/>
            <a:ext cx="5992586" cy="1541167"/>
          </a:xfrm>
          <a:custGeom>
            <a:avLst/>
            <a:gdLst>
              <a:gd name="connsiteX0" fmla="*/ 0 w 5992586"/>
              <a:gd name="connsiteY0" fmla="*/ 1541167 h 1541167"/>
              <a:gd name="connsiteX1" fmla="*/ 4261757 w 5992586"/>
              <a:gd name="connsiteY1" fmla="*/ 6281 h 1541167"/>
              <a:gd name="connsiteX2" fmla="*/ 5992586 w 5992586"/>
              <a:gd name="connsiteY2" fmla="*/ 1100295 h 154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92586" h="1541167">
                <a:moveTo>
                  <a:pt x="0" y="1541167"/>
                </a:moveTo>
                <a:cubicBezTo>
                  <a:pt x="1631496" y="810463"/>
                  <a:pt x="3262993" y="79760"/>
                  <a:pt x="4261757" y="6281"/>
                </a:cubicBezTo>
                <a:cubicBezTo>
                  <a:pt x="5260521" y="-67198"/>
                  <a:pt x="5626553" y="516548"/>
                  <a:pt x="5992586" y="1100295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1407854" y="1612900"/>
            <a:ext cx="74604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Russia: N</a:t>
            </a:r>
            <a:r>
              <a:rPr lang="en-US" sz="700" b="1" dirty="0" smtClean="0">
                <a:effectLst/>
              </a:rPr>
              <a:t>aloxone to heroin users for overdose</a:t>
            </a:r>
          </a:p>
        </p:txBody>
      </p:sp>
      <p:sp>
        <p:nvSpPr>
          <p:cNvPr id="101" name="Freeform 100"/>
          <p:cNvSpPr/>
          <p:nvPr/>
        </p:nvSpPr>
        <p:spPr>
          <a:xfrm>
            <a:off x="881743" y="1409536"/>
            <a:ext cx="4882243" cy="2166421"/>
          </a:xfrm>
          <a:custGeom>
            <a:avLst/>
            <a:gdLst>
              <a:gd name="connsiteX0" fmla="*/ 4882243 w 4882243"/>
              <a:gd name="connsiteY0" fmla="*/ 1480621 h 2166421"/>
              <a:gd name="connsiteX1" fmla="*/ 1779814 w 4882243"/>
              <a:gd name="connsiteY1" fmla="*/ 11050 h 2166421"/>
              <a:gd name="connsiteX2" fmla="*/ 0 w 4882243"/>
              <a:gd name="connsiteY2" fmla="*/ 2166421 h 216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2243" h="2166421">
                <a:moveTo>
                  <a:pt x="4882243" y="1480621"/>
                </a:moveTo>
                <a:cubicBezTo>
                  <a:pt x="3737882" y="688685"/>
                  <a:pt x="2593521" y="-103250"/>
                  <a:pt x="1779814" y="11050"/>
                </a:cubicBezTo>
                <a:cubicBezTo>
                  <a:pt x="966107" y="125350"/>
                  <a:pt x="0" y="2166421"/>
                  <a:pt x="0" y="2166421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812971" y="2641158"/>
            <a:ext cx="2008415" cy="1343013"/>
          </a:xfrm>
          <a:custGeom>
            <a:avLst/>
            <a:gdLst>
              <a:gd name="connsiteX0" fmla="*/ 0 w 2008415"/>
              <a:gd name="connsiteY0" fmla="*/ 281656 h 1343013"/>
              <a:gd name="connsiteX1" fmla="*/ 1387929 w 2008415"/>
              <a:gd name="connsiteY1" fmla="*/ 69385 h 1343013"/>
              <a:gd name="connsiteX2" fmla="*/ 2008415 w 2008415"/>
              <a:gd name="connsiteY2" fmla="*/ 1343013 h 134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8415" h="1343013">
                <a:moveTo>
                  <a:pt x="0" y="281656"/>
                </a:moveTo>
                <a:cubicBezTo>
                  <a:pt x="526596" y="87074"/>
                  <a:pt x="1053193" y="-107508"/>
                  <a:pt x="1387929" y="69385"/>
                </a:cubicBezTo>
                <a:cubicBezTo>
                  <a:pt x="1722665" y="246278"/>
                  <a:pt x="1865540" y="794645"/>
                  <a:pt x="2008415" y="1343013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5829300" y="2660921"/>
            <a:ext cx="2351314" cy="1780450"/>
          </a:xfrm>
          <a:custGeom>
            <a:avLst/>
            <a:gdLst>
              <a:gd name="connsiteX0" fmla="*/ 0 w 2351314"/>
              <a:gd name="connsiteY0" fmla="*/ 278222 h 1780450"/>
              <a:gd name="connsiteX1" fmla="*/ 1289957 w 2351314"/>
              <a:gd name="connsiteY1" fmla="*/ 114936 h 1780450"/>
              <a:gd name="connsiteX2" fmla="*/ 2351314 w 2351314"/>
              <a:gd name="connsiteY2" fmla="*/ 1780450 h 178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1314" h="1780450">
                <a:moveTo>
                  <a:pt x="0" y="278222"/>
                </a:moveTo>
                <a:cubicBezTo>
                  <a:pt x="449035" y="71393"/>
                  <a:pt x="898071" y="-135435"/>
                  <a:pt x="1289957" y="114936"/>
                </a:cubicBezTo>
                <a:cubicBezTo>
                  <a:pt x="1681843" y="365307"/>
                  <a:pt x="2016578" y="1072878"/>
                  <a:pt x="2351314" y="1780450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812971" y="2939143"/>
            <a:ext cx="2383972" cy="2547257"/>
          </a:xfrm>
          <a:custGeom>
            <a:avLst/>
            <a:gdLst>
              <a:gd name="connsiteX0" fmla="*/ 0 w 2383972"/>
              <a:gd name="connsiteY0" fmla="*/ 0 h 2547257"/>
              <a:gd name="connsiteX1" fmla="*/ 1551215 w 2383972"/>
              <a:gd name="connsiteY1" fmla="*/ 996043 h 2547257"/>
              <a:gd name="connsiteX2" fmla="*/ 2383972 w 2383972"/>
              <a:gd name="connsiteY2" fmla="*/ 2547257 h 25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3972" h="2547257">
                <a:moveTo>
                  <a:pt x="0" y="0"/>
                </a:moveTo>
                <a:cubicBezTo>
                  <a:pt x="576943" y="285750"/>
                  <a:pt x="1153886" y="571500"/>
                  <a:pt x="1551215" y="996043"/>
                </a:cubicBezTo>
                <a:cubicBezTo>
                  <a:pt x="1948544" y="1420586"/>
                  <a:pt x="2166258" y="1983921"/>
                  <a:pt x="2383972" y="2547257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1338943" y="1675430"/>
            <a:ext cx="4392386" cy="2194441"/>
          </a:xfrm>
          <a:custGeom>
            <a:avLst/>
            <a:gdLst>
              <a:gd name="connsiteX0" fmla="*/ 4392386 w 4392386"/>
              <a:gd name="connsiteY0" fmla="*/ 1247384 h 2194441"/>
              <a:gd name="connsiteX1" fmla="*/ 1632857 w 4392386"/>
              <a:gd name="connsiteY1" fmla="*/ 22741 h 2194441"/>
              <a:gd name="connsiteX2" fmla="*/ 0 w 4392386"/>
              <a:gd name="connsiteY2" fmla="*/ 2194441 h 219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2386" h="2194441">
                <a:moveTo>
                  <a:pt x="4392386" y="1247384"/>
                </a:moveTo>
                <a:cubicBezTo>
                  <a:pt x="3378653" y="556141"/>
                  <a:pt x="2364921" y="-135102"/>
                  <a:pt x="1632857" y="22741"/>
                </a:cubicBezTo>
                <a:cubicBezTo>
                  <a:pt x="900793" y="180584"/>
                  <a:pt x="450396" y="1187512"/>
                  <a:pt x="0" y="2194441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1796143" y="2478605"/>
            <a:ext cx="3967843" cy="983052"/>
          </a:xfrm>
          <a:custGeom>
            <a:avLst/>
            <a:gdLst>
              <a:gd name="connsiteX0" fmla="*/ 3967843 w 3967843"/>
              <a:gd name="connsiteY0" fmla="*/ 427881 h 983052"/>
              <a:gd name="connsiteX1" fmla="*/ 832757 w 3967843"/>
              <a:gd name="connsiteY1" fmla="*/ 19666 h 983052"/>
              <a:gd name="connsiteX2" fmla="*/ 0 w 3967843"/>
              <a:gd name="connsiteY2" fmla="*/ 983052 h 98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7843" h="983052">
                <a:moveTo>
                  <a:pt x="3967843" y="427881"/>
                </a:moveTo>
                <a:cubicBezTo>
                  <a:pt x="2730953" y="177509"/>
                  <a:pt x="1494064" y="-72862"/>
                  <a:pt x="832757" y="19666"/>
                </a:cubicBezTo>
                <a:cubicBezTo>
                  <a:pt x="171450" y="112194"/>
                  <a:pt x="85725" y="547623"/>
                  <a:pt x="0" y="983052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1910443" y="2603164"/>
            <a:ext cx="3869871" cy="1446322"/>
          </a:xfrm>
          <a:custGeom>
            <a:avLst/>
            <a:gdLst>
              <a:gd name="connsiteX0" fmla="*/ 3869871 w 3869871"/>
              <a:gd name="connsiteY0" fmla="*/ 303322 h 1446322"/>
              <a:gd name="connsiteX1" fmla="*/ 849086 w 3869871"/>
              <a:gd name="connsiteY1" fmla="*/ 74722 h 1446322"/>
              <a:gd name="connsiteX2" fmla="*/ 0 w 3869871"/>
              <a:gd name="connsiteY2" fmla="*/ 1446322 h 144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9871" h="1446322">
                <a:moveTo>
                  <a:pt x="3869871" y="303322"/>
                </a:moveTo>
                <a:cubicBezTo>
                  <a:pt x="2681967" y="93772"/>
                  <a:pt x="1494064" y="-115778"/>
                  <a:pt x="849086" y="74722"/>
                </a:cubicBezTo>
                <a:cubicBezTo>
                  <a:pt x="204108" y="265222"/>
                  <a:pt x="102054" y="855772"/>
                  <a:pt x="0" y="1446322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5878286" y="2749481"/>
            <a:ext cx="1698171" cy="1104062"/>
          </a:xfrm>
          <a:custGeom>
            <a:avLst/>
            <a:gdLst>
              <a:gd name="connsiteX0" fmla="*/ 0 w 1698171"/>
              <a:gd name="connsiteY0" fmla="*/ 222319 h 1104062"/>
              <a:gd name="connsiteX1" fmla="*/ 996043 w 1698171"/>
              <a:gd name="connsiteY1" fmla="*/ 59033 h 1104062"/>
              <a:gd name="connsiteX2" fmla="*/ 1698171 w 1698171"/>
              <a:gd name="connsiteY2" fmla="*/ 1104062 h 110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1" h="1104062">
                <a:moveTo>
                  <a:pt x="0" y="222319"/>
                </a:moveTo>
                <a:cubicBezTo>
                  <a:pt x="356507" y="67197"/>
                  <a:pt x="713015" y="-87924"/>
                  <a:pt x="996043" y="59033"/>
                </a:cubicBezTo>
                <a:cubicBezTo>
                  <a:pt x="1279072" y="205990"/>
                  <a:pt x="1488621" y="655026"/>
                  <a:pt x="1698171" y="1104062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146957" y="375102"/>
            <a:ext cx="5617029" cy="2531384"/>
          </a:xfrm>
          <a:custGeom>
            <a:avLst/>
            <a:gdLst>
              <a:gd name="connsiteX0" fmla="*/ 5617029 w 5617029"/>
              <a:gd name="connsiteY0" fmla="*/ 2531384 h 2531384"/>
              <a:gd name="connsiteX1" fmla="*/ 2890157 w 5617029"/>
              <a:gd name="connsiteY1" fmla="*/ 455 h 2531384"/>
              <a:gd name="connsiteX2" fmla="*/ 0 w 5617029"/>
              <a:gd name="connsiteY2" fmla="*/ 2368098 h 25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7029" h="2531384">
                <a:moveTo>
                  <a:pt x="5617029" y="2531384"/>
                </a:moveTo>
                <a:cubicBezTo>
                  <a:pt x="4721678" y="1279526"/>
                  <a:pt x="3826328" y="27669"/>
                  <a:pt x="2890157" y="455"/>
                </a:cubicBezTo>
                <a:cubicBezTo>
                  <a:pt x="1953986" y="-26759"/>
                  <a:pt x="976993" y="1170669"/>
                  <a:pt x="0" y="2368098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5599459" y="2030921"/>
            <a:ext cx="180855" cy="859236"/>
          </a:xfrm>
          <a:custGeom>
            <a:avLst/>
            <a:gdLst>
              <a:gd name="connsiteX0" fmla="*/ 115541 w 180855"/>
              <a:gd name="connsiteY0" fmla="*/ 859236 h 859236"/>
              <a:gd name="connsiteX1" fmla="*/ 1241 w 180855"/>
              <a:gd name="connsiteY1" fmla="*/ 10150 h 859236"/>
              <a:gd name="connsiteX2" fmla="*/ 180855 w 180855"/>
              <a:gd name="connsiteY2" fmla="*/ 467350 h 85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855" h="859236">
                <a:moveTo>
                  <a:pt x="115541" y="859236"/>
                </a:moveTo>
                <a:cubicBezTo>
                  <a:pt x="52948" y="467350"/>
                  <a:pt x="-9645" y="75464"/>
                  <a:pt x="1241" y="10150"/>
                </a:cubicBezTo>
                <a:cubicBezTo>
                  <a:pt x="12127" y="-55164"/>
                  <a:pt x="96491" y="206093"/>
                  <a:pt x="180855" y="467350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5829300" y="2425087"/>
            <a:ext cx="2514600" cy="2195899"/>
          </a:xfrm>
          <a:custGeom>
            <a:avLst/>
            <a:gdLst>
              <a:gd name="connsiteX0" fmla="*/ 0 w 2514600"/>
              <a:gd name="connsiteY0" fmla="*/ 497727 h 2195899"/>
              <a:gd name="connsiteX1" fmla="*/ 1567543 w 2514600"/>
              <a:gd name="connsiteY1" fmla="*/ 105842 h 2195899"/>
              <a:gd name="connsiteX2" fmla="*/ 2514600 w 2514600"/>
              <a:gd name="connsiteY2" fmla="*/ 2195899 h 219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2195899">
                <a:moveTo>
                  <a:pt x="0" y="497727"/>
                </a:moveTo>
                <a:cubicBezTo>
                  <a:pt x="574221" y="160270"/>
                  <a:pt x="1148443" y="-177187"/>
                  <a:pt x="1567543" y="105842"/>
                </a:cubicBezTo>
                <a:cubicBezTo>
                  <a:pt x="1986643" y="388871"/>
                  <a:pt x="2250621" y="1292385"/>
                  <a:pt x="2514600" y="2195899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5816411" y="2971800"/>
            <a:ext cx="1662075" cy="2183774"/>
          </a:xfrm>
          <a:custGeom>
            <a:avLst/>
            <a:gdLst>
              <a:gd name="connsiteX0" fmla="*/ 12889 w 1662075"/>
              <a:gd name="connsiteY0" fmla="*/ 0 h 2183774"/>
              <a:gd name="connsiteX1" fmla="*/ 241489 w 1662075"/>
              <a:gd name="connsiteY1" fmla="*/ 1992086 h 2183774"/>
              <a:gd name="connsiteX2" fmla="*/ 1662075 w 1662075"/>
              <a:gd name="connsiteY2" fmla="*/ 1992086 h 218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2075" h="2183774">
                <a:moveTo>
                  <a:pt x="12889" y="0"/>
                </a:moveTo>
                <a:cubicBezTo>
                  <a:pt x="-10243" y="830036"/>
                  <a:pt x="-33375" y="1660072"/>
                  <a:pt x="241489" y="1992086"/>
                </a:cubicBezTo>
                <a:cubicBezTo>
                  <a:pt x="516353" y="2324100"/>
                  <a:pt x="1089214" y="2158093"/>
                  <a:pt x="1662075" y="1992086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473529" y="813966"/>
            <a:ext cx="5507538" cy="2451748"/>
          </a:xfrm>
          <a:custGeom>
            <a:avLst/>
            <a:gdLst>
              <a:gd name="connsiteX0" fmla="*/ 5290457 w 5507538"/>
              <a:gd name="connsiteY0" fmla="*/ 2125177 h 2451748"/>
              <a:gd name="connsiteX1" fmla="*/ 5257800 w 5507538"/>
              <a:gd name="connsiteY1" fmla="*/ 1994548 h 2451748"/>
              <a:gd name="connsiteX2" fmla="*/ 2775857 w 5507538"/>
              <a:gd name="connsiteY2" fmla="*/ 2463 h 2451748"/>
              <a:gd name="connsiteX3" fmla="*/ 0 w 5507538"/>
              <a:gd name="connsiteY3" fmla="*/ 2451748 h 245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538" h="2451748">
                <a:moveTo>
                  <a:pt x="5290457" y="2125177"/>
                </a:moveTo>
                <a:cubicBezTo>
                  <a:pt x="5483678" y="2236755"/>
                  <a:pt x="5676900" y="2348334"/>
                  <a:pt x="5257800" y="1994548"/>
                </a:cubicBezTo>
                <a:cubicBezTo>
                  <a:pt x="4838700" y="1640762"/>
                  <a:pt x="3652157" y="-73737"/>
                  <a:pt x="2775857" y="2463"/>
                </a:cubicBezTo>
                <a:cubicBezTo>
                  <a:pt x="1899557" y="78663"/>
                  <a:pt x="949778" y="1265205"/>
                  <a:pt x="0" y="2451748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812971" y="1986205"/>
            <a:ext cx="5388429" cy="1312166"/>
          </a:xfrm>
          <a:custGeom>
            <a:avLst/>
            <a:gdLst>
              <a:gd name="connsiteX0" fmla="*/ 0 w 5388429"/>
              <a:gd name="connsiteY0" fmla="*/ 920281 h 1312166"/>
              <a:gd name="connsiteX1" fmla="*/ 3249386 w 5388429"/>
              <a:gd name="connsiteY1" fmla="*/ 5881 h 1312166"/>
              <a:gd name="connsiteX2" fmla="*/ 5388429 w 5388429"/>
              <a:gd name="connsiteY2" fmla="*/ 1312166 h 131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88429" h="1312166">
                <a:moveTo>
                  <a:pt x="0" y="920281"/>
                </a:moveTo>
                <a:cubicBezTo>
                  <a:pt x="1175657" y="430424"/>
                  <a:pt x="2351314" y="-59433"/>
                  <a:pt x="3249386" y="5881"/>
                </a:cubicBezTo>
                <a:cubicBezTo>
                  <a:pt x="4147458" y="71195"/>
                  <a:pt x="4767943" y="691680"/>
                  <a:pt x="5388429" y="1312166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5747657" y="2126157"/>
            <a:ext cx="5519057" cy="1319172"/>
          </a:xfrm>
          <a:custGeom>
            <a:avLst/>
            <a:gdLst>
              <a:gd name="connsiteX0" fmla="*/ 0 w 5519057"/>
              <a:gd name="connsiteY0" fmla="*/ 764000 h 1319172"/>
              <a:gd name="connsiteX1" fmla="*/ 3069772 w 5519057"/>
              <a:gd name="connsiteY1" fmla="*/ 12886 h 1319172"/>
              <a:gd name="connsiteX2" fmla="*/ 5519057 w 5519057"/>
              <a:gd name="connsiteY2" fmla="*/ 1319172 h 131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9057" h="1319172">
                <a:moveTo>
                  <a:pt x="0" y="764000"/>
                </a:moveTo>
                <a:cubicBezTo>
                  <a:pt x="1074964" y="342178"/>
                  <a:pt x="2149929" y="-79643"/>
                  <a:pt x="3069772" y="12886"/>
                </a:cubicBezTo>
                <a:cubicBezTo>
                  <a:pt x="3989615" y="105415"/>
                  <a:pt x="4754336" y="712293"/>
                  <a:pt x="5519057" y="1319172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5812971" y="2216988"/>
            <a:ext cx="4882243" cy="918098"/>
          </a:xfrm>
          <a:custGeom>
            <a:avLst/>
            <a:gdLst>
              <a:gd name="connsiteX0" fmla="*/ 0 w 4882243"/>
              <a:gd name="connsiteY0" fmla="*/ 656841 h 918098"/>
              <a:gd name="connsiteX1" fmla="*/ 2971800 w 4882243"/>
              <a:gd name="connsiteY1" fmla="*/ 3698 h 918098"/>
              <a:gd name="connsiteX2" fmla="*/ 4882243 w 4882243"/>
              <a:gd name="connsiteY2" fmla="*/ 918098 h 91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2243" h="918098">
                <a:moveTo>
                  <a:pt x="0" y="656841"/>
                </a:moveTo>
                <a:cubicBezTo>
                  <a:pt x="1079046" y="308498"/>
                  <a:pt x="2158093" y="-39845"/>
                  <a:pt x="2971800" y="3698"/>
                </a:cubicBezTo>
                <a:cubicBezTo>
                  <a:pt x="3785507" y="47241"/>
                  <a:pt x="4333875" y="482669"/>
                  <a:pt x="4882243" y="918098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5763986" y="2204341"/>
            <a:ext cx="4882243" cy="685816"/>
          </a:xfrm>
          <a:custGeom>
            <a:avLst/>
            <a:gdLst>
              <a:gd name="connsiteX0" fmla="*/ 0 w 4882243"/>
              <a:gd name="connsiteY0" fmla="*/ 669488 h 685816"/>
              <a:gd name="connsiteX1" fmla="*/ 3820885 w 4882243"/>
              <a:gd name="connsiteY1" fmla="*/ 16 h 685816"/>
              <a:gd name="connsiteX2" fmla="*/ 4882243 w 4882243"/>
              <a:gd name="connsiteY2" fmla="*/ 685816 h 68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2243" h="685816">
                <a:moveTo>
                  <a:pt x="0" y="669488"/>
                </a:moveTo>
                <a:cubicBezTo>
                  <a:pt x="1503589" y="333391"/>
                  <a:pt x="3007178" y="-2705"/>
                  <a:pt x="3820885" y="16"/>
                </a:cubicBezTo>
                <a:cubicBezTo>
                  <a:pt x="4634592" y="2737"/>
                  <a:pt x="4758417" y="344276"/>
                  <a:pt x="4882243" y="685816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86" y="3364534"/>
            <a:ext cx="371422" cy="247553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10" y="4068902"/>
            <a:ext cx="468865" cy="234433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15" y="3884374"/>
            <a:ext cx="357920" cy="22639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486" y="3609127"/>
            <a:ext cx="391116" cy="260744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2586235"/>
            <a:ext cx="473528" cy="236764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5" y="3084817"/>
            <a:ext cx="317019" cy="393541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8792" y="1701577"/>
            <a:ext cx="440544" cy="220272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81683" y="4782616"/>
            <a:ext cx="392025" cy="26135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064" y="5505087"/>
            <a:ext cx="457671" cy="32037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67" y="4414890"/>
            <a:ext cx="379339" cy="252794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27" y="4255151"/>
            <a:ext cx="412387" cy="247432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26" y="3604309"/>
            <a:ext cx="370661" cy="231663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02" y="3884959"/>
            <a:ext cx="364463" cy="24288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334" y="5530288"/>
            <a:ext cx="350939" cy="233868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14" y="5531772"/>
            <a:ext cx="345596" cy="230307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64" y="5280142"/>
            <a:ext cx="384317" cy="230440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04" y="5205430"/>
            <a:ext cx="367454" cy="244874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48" y="4609964"/>
            <a:ext cx="342838" cy="228469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8175171" y="5970802"/>
            <a:ext cx="106508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Brazil: Promoting testing, linkage to care, and navigation in care for MSM</a:t>
            </a:r>
            <a:endParaRPr lang="en-US" sz="700" b="1" dirty="0" smtClean="0">
              <a:effectLst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195219" y="4739576"/>
            <a:ext cx="1143762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Guyana: Helping to establish a new school of public health</a:t>
            </a:r>
            <a:endParaRPr lang="en-US" sz="700" b="1" dirty="0" smtClean="0">
              <a:effectLst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7805" y="4053767"/>
            <a:ext cx="104407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Myanmar: Promotion of community health workers to deliver diarrhea and malaria treatment</a:t>
            </a:r>
            <a:endParaRPr lang="en-US" sz="800" b="1" dirty="0" smtClean="0">
              <a:effectLst/>
            </a:endParaRP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660" y="4780037"/>
            <a:ext cx="329749" cy="219747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817" y="4359944"/>
            <a:ext cx="380164" cy="253344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97" y="4131795"/>
            <a:ext cx="339793" cy="22644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9" y="2877825"/>
            <a:ext cx="730245" cy="486709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080" y="3070187"/>
            <a:ext cx="325201" cy="216716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091" y="3310637"/>
            <a:ext cx="381433" cy="190717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605334" y="2681086"/>
            <a:ext cx="359870" cy="239913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744" y="3162645"/>
            <a:ext cx="417332" cy="208666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10205194" y="2152316"/>
            <a:ext cx="696474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Serbia: Reaching Roma youth</a:t>
            </a:r>
            <a:endParaRPr lang="en-US" sz="700" b="1" dirty="0" smtClean="0">
              <a:effectLst/>
            </a:endParaRPr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654357" y="2440650"/>
            <a:ext cx="333535" cy="222357"/>
          </a:xfrm>
          <a:prstGeom prst="rect">
            <a:avLst/>
          </a:prstGeom>
        </p:spPr>
      </p:pic>
      <p:sp>
        <p:nvSpPr>
          <p:cNvPr id="150" name="TextBox 149"/>
          <p:cNvSpPr txBox="1"/>
          <p:nvPr/>
        </p:nvSpPr>
        <p:spPr>
          <a:xfrm>
            <a:off x="1192837" y="2718262"/>
            <a:ext cx="106508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China: Promoting testing, linkage to care, and navigation in care for MSM</a:t>
            </a:r>
            <a:endParaRPr lang="en-US" sz="700" b="1" dirty="0" smtClean="0">
              <a:effectLst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1768" y="1751725"/>
            <a:ext cx="1151169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Kazakhstan: Estimating the number of MSM, IDU, FSW</a:t>
            </a:r>
            <a:endParaRPr lang="en-US" sz="700" b="1" dirty="0" smtClean="0">
              <a:effectLst/>
            </a:endParaRPr>
          </a:p>
        </p:txBody>
      </p:sp>
      <p:pic>
        <p:nvPicPr>
          <p:cNvPr id="152" name="Picture 2" descr="http://upload.wikimedia.org/wikipedia/en/thumb/b/b9/Flag_of_Australia.svg/300px-Flag_of_Australia.svg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47" y="5388429"/>
            <a:ext cx="574107" cy="28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TextBox 152"/>
          <p:cNvSpPr txBox="1"/>
          <p:nvPr/>
        </p:nvSpPr>
        <p:spPr>
          <a:xfrm>
            <a:off x="1426889" y="5043422"/>
            <a:ext cx="1065082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Australia: Sampling fishers to identify over-fishing</a:t>
            </a:r>
            <a:endParaRPr lang="en-US" sz="700" b="1" dirty="0" smtClean="0">
              <a:effectLst/>
            </a:endParaRPr>
          </a:p>
        </p:txBody>
      </p:sp>
      <p:sp>
        <p:nvSpPr>
          <p:cNvPr id="154" name="Freeform 153"/>
          <p:cNvSpPr/>
          <p:nvPr/>
        </p:nvSpPr>
        <p:spPr>
          <a:xfrm>
            <a:off x="3021116" y="3352800"/>
            <a:ext cx="2379559" cy="2367143"/>
          </a:xfrm>
          <a:custGeom>
            <a:avLst/>
            <a:gdLst>
              <a:gd name="connsiteX0" fmla="*/ 2379559 w 2379559"/>
              <a:gd name="connsiteY0" fmla="*/ 0 h 2367143"/>
              <a:gd name="connsiteX1" fmla="*/ 1531834 w 2379559"/>
              <a:gd name="connsiteY1" fmla="*/ 2228850 h 2367143"/>
              <a:gd name="connsiteX2" fmla="*/ 131659 w 2379559"/>
              <a:gd name="connsiteY2" fmla="*/ 2133600 h 2367143"/>
              <a:gd name="connsiteX3" fmla="*/ 141184 w 2379559"/>
              <a:gd name="connsiteY3" fmla="*/ 2171700 h 23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9559" h="2367143">
                <a:moveTo>
                  <a:pt x="2379559" y="0"/>
                </a:moveTo>
                <a:cubicBezTo>
                  <a:pt x="2143021" y="936625"/>
                  <a:pt x="1906484" y="1873250"/>
                  <a:pt x="1531834" y="2228850"/>
                </a:cubicBezTo>
                <a:cubicBezTo>
                  <a:pt x="1157184" y="2584450"/>
                  <a:pt x="363434" y="2143125"/>
                  <a:pt x="131659" y="2133600"/>
                </a:cubicBezTo>
                <a:cubicBezTo>
                  <a:pt x="-100116" y="2124075"/>
                  <a:pt x="20534" y="2147887"/>
                  <a:pt x="141184" y="2171700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AutoShape 4" descr="http://upload.wikimedia.org/wikipedia/commons/7/79/Flag_of_Nigeri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6" name="Picture 6" descr="http://www.all-flags-world.com/country-flag/Nigeria/flag-nigeria-XL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981" y="4049486"/>
            <a:ext cx="490567" cy="24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Freeform 156"/>
          <p:cNvSpPr/>
          <p:nvPr/>
        </p:nvSpPr>
        <p:spPr>
          <a:xfrm>
            <a:off x="5857875" y="2832985"/>
            <a:ext cx="3505200" cy="1262765"/>
          </a:xfrm>
          <a:custGeom>
            <a:avLst/>
            <a:gdLst>
              <a:gd name="connsiteX0" fmla="*/ 0 w 3505200"/>
              <a:gd name="connsiteY0" fmla="*/ 234065 h 1262765"/>
              <a:gd name="connsiteX1" fmla="*/ 2238375 w 3505200"/>
              <a:gd name="connsiteY1" fmla="*/ 72140 h 1262765"/>
              <a:gd name="connsiteX2" fmla="*/ 3505200 w 3505200"/>
              <a:gd name="connsiteY2" fmla="*/ 1262765 h 126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5200" h="1262765">
                <a:moveTo>
                  <a:pt x="0" y="234065"/>
                </a:moveTo>
                <a:cubicBezTo>
                  <a:pt x="827087" y="67377"/>
                  <a:pt x="1654175" y="-99310"/>
                  <a:pt x="2238375" y="72140"/>
                </a:cubicBezTo>
                <a:cubicBezTo>
                  <a:pt x="2822575" y="243590"/>
                  <a:pt x="3305175" y="1051628"/>
                  <a:pt x="3505200" y="1262765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8576225" y="2797614"/>
            <a:ext cx="889572" cy="630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Multiple African countries: HIV prevention for vulnerable populations</a:t>
            </a:r>
            <a:endParaRPr lang="en-US" sz="7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958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1"/>
            <a:ext cx="4028661" cy="33528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L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ongitudinal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study of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young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transwomen aged 16-24 years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Study of HIV risk and resilience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300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participants recruited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 </a:t>
            </a:r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www.theshinestudy.org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76729"/>
            <a:ext cx="5271760" cy="16764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419600" y="2819400"/>
            <a:ext cx="4267200" cy="3124201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indent="-265176">
              <a:spcBef>
                <a:spcPts val="250"/>
              </a:spcBef>
              <a:buClr>
                <a:srgbClr val="FF388C"/>
              </a:buClr>
              <a:buSzPct val="80000"/>
              <a:defRPr/>
            </a:pPr>
            <a:endParaRPr lang="en-US" sz="1500" dirty="0" smtClean="0">
              <a:solidFill>
                <a:prstClr val="black"/>
              </a:solidFill>
            </a:endParaRPr>
          </a:p>
        </p:txBody>
      </p:sp>
      <p:pic>
        <p:nvPicPr>
          <p:cNvPr id="105474" name="Picture 2" descr="Photo: Although #TDoR may have gone and passed, we will always remember to #SHINEon. #SHINEbabe of the DAY!!!&#10;&#10;To get involved, Share, Like, and TEXT US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524538"/>
            <a:ext cx="3952461" cy="39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200" y="176730"/>
            <a:ext cx="1574800" cy="1702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75076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Erin C. Wilson, </a:t>
            </a:r>
            <a:r>
              <a:rPr lang="en-US" b="1" dirty="0" err="1" smtClean="0"/>
              <a:t>DrPH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29160" y="1878207"/>
            <a:ext cx="235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Sean </a:t>
            </a:r>
            <a:endParaRPr lang="en-US" sz="1400" b="1" dirty="0" smtClean="0"/>
          </a:p>
          <a:p>
            <a:r>
              <a:rPr lang="en-US" sz="1400" b="1" dirty="0" err="1" smtClean="0"/>
              <a:t>Arayasirikul</a:t>
            </a:r>
            <a:r>
              <a:rPr lang="en-US" sz="1400" b="1" dirty="0" smtClean="0"/>
              <a:t>, MPH</a:t>
            </a:r>
            <a:endParaRPr lang="en-US" sz="1400" b="1" dirty="0"/>
          </a:p>
        </p:txBody>
      </p:sp>
      <p:pic>
        <p:nvPicPr>
          <p:cNvPr id="3074" name="Picture 2" descr="C:\Users\Erin Wilson\Desktop\Erin phot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5844"/>
          <a:stretch/>
        </p:blipFill>
        <p:spPr bwMode="auto">
          <a:xfrm>
            <a:off x="126469" y="251083"/>
            <a:ext cx="1669793" cy="14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148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</TotalTime>
  <Words>1373</Words>
  <Application>Microsoft Macintosh PowerPoint</Application>
  <PresentationFormat>On-screen Show (4:3)</PresentationFormat>
  <Paragraphs>192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Blank Presentation</vt:lpstr>
      <vt:lpstr>Executive</vt:lpstr>
      <vt:lpstr>1_Executive</vt:lpstr>
      <vt:lpstr>PowerPoint Presentation</vt:lpstr>
      <vt:lpstr>         SFDPH AIDS Office</vt:lpstr>
      <vt:lpstr>Bridge HIV: A Tradition of Innovative Research  to Prevent HIV/AIDS</vt:lpstr>
      <vt:lpstr>Next generation of PrEP Research</vt:lpstr>
      <vt:lpstr>Substance Use Research Unit (CPHR) </vt:lpstr>
      <vt:lpstr>Substance Use Research Unit </vt:lpstr>
      <vt:lpstr>HIV Epidemiology Research</vt:lpstr>
      <vt:lpstr>Substance Use Research Unit </vt:lpstr>
      <vt:lpstr>PowerPoint Presentation</vt:lpstr>
      <vt:lpstr>PowerPoint Presentation</vt:lpstr>
      <vt:lpstr>Bridge HIV &amp; CPHR collaborative studies</vt:lpstr>
      <vt:lpstr>Applied Research, Community Health Epidemiology, and Surveillance (ARCHES)</vt:lpstr>
      <vt:lpstr>ARCHES –HIV Surveillance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Substance Use Research Unit HIV Prevention Section, SFDPH</dc:title>
  <dc:creator>MICHAELA VARISTO</dc:creator>
  <cp:lastModifiedBy>Erin Meek</cp:lastModifiedBy>
  <cp:revision>86</cp:revision>
  <dcterms:created xsi:type="dcterms:W3CDTF">2012-11-02T17:57:31Z</dcterms:created>
  <dcterms:modified xsi:type="dcterms:W3CDTF">2016-11-18T05:50:35Z</dcterms:modified>
</cp:coreProperties>
</file>