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8" r:id="rId2"/>
    <p:sldId id="279" r:id="rId3"/>
    <p:sldId id="280" r:id="rId4"/>
    <p:sldId id="281" r:id="rId5"/>
    <p:sldId id="282" r:id="rId6"/>
    <p:sldId id="283" r:id="rId7"/>
    <p:sldId id="284" r:id="rId8"/>
    <p:sldId id="285" r:id="rId9"/>
    <p:sldId id="286" r:id="rId10"/>
    <p:sldId id="287" r:id="rId11"/>
    <p:sldId id="289" r:id="rId12"/>
    <p:sldId id="290" r:id="rId13"/>
    <p:sldId id="291" r:id="rId14"/>
    <p:sldId id="288" r:id="rId15"/>
    <p:sldId id="257" r:id="rId16"/>
    <p:sldId id="258" r:id="rId17"/>
    <p:sldId id="261" r:id="rId18"/>
    <p:sldId id="268" r:id="rId19"/>
    <p:sldId id="260" r:id="rId20"/>
    <p:sldId id="266" r:id="rId21"/>
    <p:sldId id="263" r:id="rId22"/>
    <p:sldId id="264" r:id="rId23"/>
    <p:sldId id="267" r:id="rId24"/>
    <p:sldId id="273" r:id="rId25"/>
    <p:sldId id="270" r:id="rId26"/>
    <p:sldId id="274" r:id="rId27"/>
    <p:sldId id="277" r:id="rId28"/>
    <p:sldId id="27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488" y="-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BSRIDATA\GC-share\BSI%20BOARD%20MATERIALS\MASTER%20FILE_extramural%20and%20total%20revenue%20data%20and%20graphs_2008-prese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a:t>BSRI Funding</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ALL_FUNDING_COLUMN!$A$3</c:f>
              <c:strCache>
                <c:ptCount val="1"/>
                <c:pt idx="0">
                  <c:v>NHLBI</c:v>
                </c:pt>
              </c:strCache>
            </c:strRef>
          </c:tx>
          <c:invertIfNegative val="0"/>
          <c:cat>
            <c:numRef>
              <c:f>ALL_FUNDING_COLUMN!$B$1:$F$1</c:f>
              <c:numCache>
                <c:formatCode>General</c:formatCode>
                <c:ptCount val="5"/>
                <c:pt idx="0">
                  <c:v>2008.0</c:v>
                </c:pt>
                <c:pt idx="1">
                  <c:v>2009.0</c:v>
                </c:pt>
                <c:pt idx="2">
                  <c:v>2010.0</c:v>
                </c:pt>
                <c:pt idx="3">
                  <c:v>2011.0</c:v>
                </c:pt>
                <c:pt idx="4">
                  <c:v>2012.0</c:v>
                </c:pt>
              </c:numCache>
            </c:numRef>
          </c:cat>
          <c:val>
            <c:numRef>
              <c:f>ALL_FUNDING_COLUMN!$B$3:$F$3</c:f>
              <c:numCache>
                <c:formatCode>_("$"* #,##0_);_("$"* \(#,##0\);_("$"* "-"??_);_(@_)</c:formatCode>
                <c:ptCount val="5"/>
                <c:pt idx="0">
                  <c:v>4.036619E6</c:v>
                </c:pt>
                <c:pt idx="1">
                  <c:v>4.01957518E6</c:v>
                </c:pt>
                <c:pt idx="2">
                  <c:v>4.612727E6</c:v>
                </c:pt>
                <c:pt idx="3">
                  <c:v>5.33220573E6</c:v>
                </c:pt>
                <c:pt idx="4">
                  <c:v>6.35931019E6</c:v>
                </c:pt>
              </c:numCache>
            </c:numRef>
          </c:val>
        </c:ser>
        <c:ser>
          <c:idx val="1"/>
          <c:order val="1"/>
          <c:tx>
            <c:strRef>
              <c:f>ALL_FUNDING_COLUMN!$A$4</c:f>
              <c:strCache>
                <c:ptCount val="1"/>
                <c:pt idx="0">
                  <c:v>NIAID</c:v>
                </c:pt>
              </c:strCache>
            </c:strRef>
          </c:tx>
          <c:invertIfNegative val="0"/>
          <c:cat>
            <c:numRef>
              <c:f>ALL_FUNDING_COLUMN!$B$1:$F$1</c:f>
              <c:numCache>
                <c:formatCode>General</c:formatCode>
                <c:ptCount val="5"/>
                <c:pt idx="0">
                  <c:v>2008.0</c:v>
                </c:pt>
                <c:pt idx="1">
                  <c:v>2009.0</c:v>
                </c:pt>
                <c:pt idx="2">
                  <c:v>2010.0</c:v>
                </c:pt>
                <c:pt idx="3">
                  <c:v>2011.0</c:v>
                </c:pt>
                <c:pt idx="4">
                  <c:v>2012.0</c:v>
                </c:pt>
              </c:numCache>
            </c:numRef>
          </c:cat>
          <c:val>
            <c:numRef>
              <c:f>ALL_FUNDING_COLUMN!$B$4:$F$4</c:f>
              <c:numCache>
                <c:formatCode>_("$"* #,##0_);_("$"* \(#,##0\);_("$"* "-"??_);_(@_)</c:formatCode>
                <c:ptCount val="5"/>
                <c:pt idx="0">
                  <c:v>988738.0</c:v>
                </c:pt>
                <c:pt idx="1">
                  <c:v>1.18341056E6</c:v>
                </c:pt>
                <c:pt idx="2">
                  <c:v>1.879392E6</c:v>
                </c:pt>
                <c:pt idx="3">
                  <c:v>1.89187219E6</c:v>
                </c:pt>
                <c:pt idx="4">
                  <c:v>1.00748674E6</c:v>
                </c:pt>
              </c:numCache>
            </c:numRef>
          </c:val>
        </c:ser>
        <c:ser>
          <c:idx val="2"/>
          <c:order val="2"/>
          <c:tx>
            <c:strRef>
              <c:f>ALL_FUNDING_COLUMN!$A$5</c:f>
              <c:strCache>
                <c:ptCount val="1"/>
                <c:pt idx="0">
                  <c:v>OTHER NIH/FEDERAL</c:v>
                </c:pt>
              </c:strCache>
            </c:strRef>
          </c:tx>
          <c:invertIfNegative val="0"/>
          <c:cat>
            <c:numRef>
              <c:f>ALL_FUNDING_COLUMN!$B$1:$F$1</c:f>
              <c:numCache>
                <c:formatCode>General</c:formatCode>
                <c:ptCount val="5"/>
                <c:pt idx="0">
                  <c:v>2008.0</c:v>
                </c:pt>
                <c:pt idx="1">
                  <c:v>2009.0</c:v>
                </c:pt>
                <c:pt idx="2">
                  <c:v>2010.0</c:v>
                </c:pt>
                <c:pt idx="3">
                  <c:v>2011.0</c:v>
                </c:pt>
                <c:pt idx="4">
                  <c:v>2012.0</c:v>
                </c:pt>
              </c:numCache>
            </c:numRef>
          </c:cat>
          <c:val>
            <c:numRef>
              <c:f>ALL_FUNDING_COLUMN!$B$5:$F$5</c:f>
              <c:numCache>
                <c:formatCode>_("$"* #,##0_);_("$"* \(#,##0\);_("$"* "-"??_);_(@_)</c:formatCode>
                <c:ptCount val="5"/>
                <c:pt idx="0">
                  <c:v>232106.2</c:v>
                </c:pt>
                <c:pt idx="1">
                  <c:v>216364.83</c:v>
                </c:pt>
                <c:pt idx="2">
                  <c:v>393247.0</c:v>
                </c:pt>
                <c:pt idx="3">
                  <c:v>1.25372799E6</c:v>
                </c:pt>
                <c:pt idx="4">
                  <c:v>2.63851482E6</c:v>
                </c:pt>
              </c:numCache>
            </c:numRef>
          </c:val>
        </c:ser>
        <c:ser>
          <c:idx val="3"/>
          <c:order val="3"/>
          <c:tx>
            <c:strRef>
              <c:f>ALL_FUNDING_COLUMN!$A$6</c:f>
              <c:strCache>
                <c:ptCount val="1"/>
                <c:pt idx="0">
                  <c:v>INDUSTRY</c:v>
                </c:pt>
              </c:strCache>
            </c:strRef>
          </c:tx>
          <c:invertIfNegative val="0"/>
          <c:cat>
            <c:numRef>
              <c:f>ALL_FUNDING_COLUMN!$B$1:$F$1</c:f>
              <c:numCache>
                <c:formatCode>General</c:formatCode>
                <c:ptCount val="5"/>
                <c:pt idx="0">
                  <c:v>2008.0</c:v>
                </c:pt>
                <c:pt idx="1">
                  <c:v>2009.0</c:v>
                </c:pt>
                <c:pt idx="2">
                  <c:v>2010.0</c:v>
                </c:pt>
                <c:pt idx="3">
                  <c:v>2011.0</c:v>
                </c:pt>
                <c:pt idx="4">
                  <c:v>2012.0</c:v>
                </c:pt>
              </c:numCache>
            </c:numRef>
          </c:cat>
          <c:val>
            <c:numRef>
              <c:f>ALL_FUNDING_COLUMN!$B$6:$F$6</c:f>
              <c:numCache>
                <c:formatCode>_("$"* #,##0_);_("$"* \(#,##0\);_("$"* "-"??_);_(@_)</c:formatCode>
                <c:ptCount val="5"/>
                <c:pt idx="0">
                  <c:v>838170.7899999988</c:v>
                </c:pt>
                <c:pt idx="1">
                  <c:v>848309.05</c:v>
                </c:pt>
                <c:pt idx="2">
                  <c:v>716704.0</c:v>
                </c:pt>
                <c:pt idx="3">
                  <c:v>1.02392662E6</c:v>
                </c:pt>
                <c:pt idx="4">
                  <c:v>924583.5099999991</c:v>
                </c:pt>
              </c:numCache>
            </c:numRef>
          </c:val>
        </c:ser>
        <c:ser>
          <c:idx val="4"/>
          <c:order val="4"/>
          <c:tx>
            <c:strRef>
              <c:f>ALL_FUNDING_COLUMN!$A$7</c:f>
              <c:strCache>
                <c:ptCount val="1"/>
                <c:pt idx="0">
                  <c:v>PRIVATE FOUNDATION</c:v>
                </c:pt>
              </c:strCache>
            </c:strRef>
          </c:tx>
          <c:invertIfNegative val="0"/>
          <c:cat>
            <c:numRef>
              <c:f>ALL_FUNDING_COLUMN!$B$1:$F$1</c:f>
              <c:numCache>
                <c:formatCode>General</c:formatCode>
                <c:ptCount val="5"/>
                <c:pt idx="0">
                  <c:v>2008.0</c:v>
                </c:pt>
                <c:pt idx="1">
                  <c:v>2009.0</c:v>
                </c:pt>
                <c:pt idx="2">
                  <c:v>2010.0</c:v>
                </c:pt>
                <c:pt idx="3">
                  <c:v>2011.0</c:v>
                </c:pt>
                <c:pt idx="4">
                  <c:v>2012.0</c:v>
                </c:pt>
              </c:numCache>
            </c:numRef>
          </c:cat>
          <c:val>
            <c:numRef>
              <c:f>ALL_FUNDING_COLUMN!$B$7:$F$7</c:f>
              <c:numCache>
                <c:formatCode>_("$"* #,##0_);_("$"* \(#,##0\);_("$"* "-"??_);_(@_)</c:formatCode>
                <c:ptCount val="5"/>
                <c:pt idx="0">
                  <c:v>139653.45</c:v>
                </c:pt>
                <c:pt idx="1">
                  <c:v>63111.5</c:v>
                </c:pt>
                <c:pt idx="2">
                  <c:v>51633.0</c:v>
                </c:pt>
                <c:pt idx="3">
                  <c:v>113040.71</c:v>
                </c:pt>
                <c:pt idx="4">
                  <c:v>145374.77</c:v>
                </c:pt>
              </c:numCache>
            </c:numRef>
          </c:val>
        </c:ser>
        <c:ser>
          <c:idx val="5"/>
          <c:order val="5"/>
          <c:tx>
            <c:strRef>
              <c:f>ALL_FUNDING_COLUMN!$A$8</c:f>
              <c:strCache>
                <c:ptCount val="1"/>
                <c:pt idx="0">
                  <c:v>OTHER NON-FEDERAL</c:v>
                </c:pt>
              </c:strCache>
            </c:strRef>
          </c:tx>
          <c:invertIfNegative val="0"/>
          <c:cat>
            <c:numRef>
              <c:f>ALL_FUNDING_COLUMN!$B$1:$F$1</c:f>
              <c:numCache>
                <c:formatCode>General</c:formatCode>
                <c:ptCount val="5"/>
                <c:pt idx="0">
                  <c:v>2008.0</c:v>
                </c:pt>
                <c:pt idx="1">
                  <c:v>2009.0</c:v>
                </c:pt>
                <c:pt idx="2">
                  <c:v>2010.0</c:v>
                </c:pt>
                <c:pt idx="3">
                  <c:v>2011.0</c:v>
                </c:pt>
                <c:pt idx="4">
                  <c:v>2012.0</c:v>
                </c:pt>
              </c:numCache>
            </c:numRef>
          </c:cat>
          <c:val>
            <c:numRef>
              <c:f>ALL_FUNDING_COLUMN!$B$8:$F$8</c:f>
              <c:numCache>
                <c:formatCode>_("$"* #,##0_);_("$"* \(#,##0\);_("$"* "-"??_);_(@_)</c:formatCode>
                <c:ptCount val="5"/>
                <c:pt idx="0">
                  <c:v>145735.56</c:v>
                </c:pt>
                <c:pt idx="1">
                  <c:v>193772.69</c:v>
                </c:pt>
                <c:pt idx="2">
                  <c:v>179078.0</c:v>
                </c:pt>
                <c:pt idx="3">
                  <c:v>53216.78</c:v>
                </c:pt>
                <c:pt idx="4">
                  <c:v>92846.97</c:v>
                </c:pt>
              </c:numCache>
            </c:numRef>
          </c:val>
        </c:ser>
        <c:ser>
          <c:idx val="6"/>
          <c:order val="6"/>
          <c:tx>
            <c:strRef>
              <c:f>ALL_FUNDING_COLUMN!$A$2</c:f>
              <c:strCache>
                <c:ptCount val="1"/>
                <c:pt idx="0">
                  <c:v>INTRAMURAL</c:v>
                </c:pt>
              </c:strCache>
            </c:strRef>
          </c:tx>
          <c:spPr>
            <a:solidFill>
              <a:schemeClr val="tx2">
                <a:lumMod val="20000"/>
                <a:lumOff val="80000"/>
              </a:schemeClr>
            </a:solidFill>
            <a:ln>
              <a:solidFill>
                <a:schemeClr val="accent1"/>
              </a:solidFill>
            </a:ln>
          </c:spPr>
          <c:invertIfNegative val="0"/>
          <c:cat>
            <c:numRef>
              <c:f>ALL_FUNDING_COLUMN!$B$1:$F$1</c:f>
              <c:numCache>
                <c:formatCode>General</c:formatCode>
                <c:ptCount val="5"/>
                <c:pt idx="0">
                  <c:v>2008.0</c:v>
                </c:pt>
                <c:pt idx="1">
                  <c:v>2009.0</c:v>
                </c:pt>
                <c:pt idx="2">
                  <c:v>2010.0</c:v>
                </c:pt>
                <c:pt idx="3">
                  <c:v>2011.0</c:v>
                </c:pt>
                <c:pt idx="4">
                  <c:v>2012.0</c:v>
                </c:pt>
              </c:numCache>
            </c:numRef>
          </c:cat>
          <c:val>
            <c:numRef>
              <c:f>ALL_FUNDING_COLUMN!$B$2:$F$2</c:f>
              <c:numCache>
                <c:formatCode>_("$"* #,##0_);_("$"* \(#,##0\);_("$"* "-"??_);_(@_)</c:formatCode>
                <c:ptCount val="5"/>
                <c:pt idx="0">
                  <c:v>2.744726E6</c:v>
                </c:pt>
                <c:pt idx="1">
                  <c:v>2.904599E6</c:v>
                </c:pt>
                <c:pt idx="2">
                  <c:v>3.260577E6</c:v>
                </c:pt>
                <c:pt idx="3">
                  <c:v>3.408471E6</c:v>
                </c:pt>
                <c:pt idx="4">
                  <c:v>3.721999E6</c:v>
                </c:pt>
              </c:numCache>
            </c:numRef>
          </c:val>
        </c:ser>
        <c:ser>
          <c:idx val="7"/>
          <c:order val="7"/>
          <c:tx>
            <c:strRef>
              <c:f>ALL_FUNDING_COLUMN!$A$9</c:f>
              <c:strCache>
                <c:ptCount val="1"/>
                <c:pt idx="0">
                  <c:v>Totals</c:v>
                </c:pt>
              </c:strCache>
            </c:strRef>
          </c:tx>
          <c:spPr>
            <a:noFill/>
            <a:ln>
              <a:noFill/>
            </a:ln>
          </c:spPr>
          <c:invertIfNegative val="0"/>
          <c:dLbls>
            <c:dLbl>
              <c:idx val="4"/>
              <c:layout>
                <c:manualLayout>
                  <c:x val="0.0"/>
                  <c:y val="-0.02919707469834"/>
                </c:manualLayout>
              </c:layout>
              <c:showLegendKey val="0"/>
              <c:showVal val="1"/>
              <c:showCatName val="0"/>
              <c:showSerName val="0"/>
              <c:showPercent val="0"/>
              <c:showBubbleSize val="0"/>
            </c:dLbl>
            <c:txPr>
              <a:bodyPr/>
              <a:lstStyle/>
              <a:p>
                <a:pPr>
                  <a:defRPr sz="1400" b="1"/>
                </a:pPr>
                <a:endParaRPr lang="en-US"/>
              </a:p>
            </c:txPr>
            <c:showLegendKey val="0"/>
            <c:showVal val="1"/>
            <c:showCatName val="0"/>
            <c:showSerName val="0"/>
            <c:showPercent val="0"/>
            <c:showBubbleSize val="0"/>
            <c:showLeaderLines val="0"/>
          </c:dLbls>
          <c:cat>
            <c:numRef>
              <c:f>ALL_FUNDING_COLUMN!$B$1:$F$1</c:f>
              <c:numCache>
                <c:formatCode>General</c:formatCode>
                <c:ptCount val="5"/>
                <c:pt idx="0">
                  <c:v>2008.0</c:v>
                </c:pt>
                <c:pt idx="1">
                  <c:v>2009.0</c:v>
                </c:pt>
                <c:pt idx="2">
                  <c:v>2010.0</c:v>
                </c:pt>
                <c:pt idx="3">
                  <c:v>2011.0</c:v>
                </c:pt>
                <c:pt idx="4">
                  <c:v>2012.0</c:v>
                </c:pt>
              </c:numCache>
            </c:numRef>
          </c:cat>
          <c:val>
            <c:numRef>
              <c:f>ALL_FUNDING_COLUMN!$B$9:$F$9</c:f>
              <c:numCache>
                <c:formatCode>_("$"* #,##0_);_("$"* \(#,##0\);_("$"* "-"??_);_(@_)</c:formatCode>
                <c:ptCount val="5"/>
                <c:pt idx="0">
                  <c:v>9.125749E6</c:v>
                </c:pt>
                <c:pt idx="1">
                  <c:v>9.42914281E6</c:v>
                </c:pt>
                <c:pt idx="2">
                  <c:v>1.1093358E7</c:v>
                </c:pt>
                <c:pt idx="3">
                  <c:v>1.307646102E7</c:v>
                </c:pt>
                <c:pt idx="4">
                  <c:v>1.4890116E7</c:v>
                </c:pt>
              </c:numCache>
            </c:numRef>
          </c:val>
        </c:ser>
        <c:dLbls>
          <c:showLegendKey val="0"/>
          <c:showVal val="0"/>
          <c:showCatName val="0"/>
          <c:showSerName val="0"/>
          <c:showPercent val="0"/>
          <c:showBubbleSize val="0"/>
        </c:dLbls>
        <c:gapWidth val="104"/>
        <c:shape val="box"/>
        <c:axId val="-2098933640"/>
        <c:axId val="-2098930552"/>
        <c:axId val="0"/>
      </c:bar3DChart>
      <c:catAx>
        <c:axId val="-2098933640"/>
        <c:scaling>
          <c:orientation val="minMax"/>
        </c:scaling>
        <c:delete val="0"/>
        <c:axPos val="b"/>
        <c:numFmt formatCode="General" sourceLinked="1"/>
        <c:majorTickMark val="out"/>
        <c:minorTickMark val="none"/>
        <c:tickLblPos val="nextTo"/>
        <c:txPr>
          <a:bodyPr/>
          <a:lstStyle/>
          <a:p>
            <a:pPr>
              <a:defRPr sz="1200" b="1"/>
            </a:pPr>
            <a:endParaRPr lang="en-US"/>
          </a:p>
        </c:txPr>
        <c:crossAx val="-2098930552"/>
        <c:crosses val="autoZero"/>
        <c:auto val="1"/>
        <c:lblAlgn val="ctr"/>
        <c:lblOffset val="100"/>
        <c:noMultiLvlLbl val="0"/>
      </c:catAx>
      <c:valAx>
        <c:axId val="-2098930552"/>
        <c:scaling>
          <c:orientation val="minMax"/>
          <c:max val="1.6E7"/>
          <c:min val="0.0"/>
        </c:scaling>
        <c:delete val="0"/>
        <c:axPos val="l"/>
        <c:majorGridlines/>
        <c:numFmt formatCode="_(&quot;$&quot;* #,##0_);_(&quot;$&quot;* \(#,##0\);_(&quot;$&quot;* &quot;-&quot;??_);_(@_)" sourceLinked="1"/>
        <c:majorTickMark val="out"/>
        <c:minorTickMark val="none"/>
        <c:tickLblPos val="nextTo"/>
        <c:txPr>
          <a:bodyPr/>
          <a:lstStyle/>
          <a:p>
            <a:pPr>
              <a:defRPr sz="1100" b="1"/>
            </a:pPr>
            <a:endParaRPr lang="en-US"/>
          </a:p>
        </c:txPr>
        <c:crossAx val="-2098933640"/>
        <c:crosses val="autoZero"/>
        <c:crossBetween val="between"/>
        <c:majorUnit val="2.0E6"/>
      </c:valAx>
    </c:plotArea>
    <c:legend>
      <c:legendPos val="r"/>
      <c:legendEntry>
        <c:idx val="0"/>
        <c:delete val="1"/>
      </c:legendEntry>
      <c:layout>
        <c:manualLayout>
          <c:xMode val="edge"/>
          <c:yMode val="edge"/>
          <c:x val="0.815699721913082"/>
          <c:y val="0.157414380632147"/>
          <c:w val="0.175798684038034"/>
          <c:h val="0.716740479962358"/>
        </c:manualLayout>
      </c:layout>
      <c:overlay val="0"/>
      <c:txPr>
        <a:bodyPr/>
        <a:lstStyle/>
        <a:p>
          <a:pPr>
            <a:defRPr b="1"/>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338D02-C767-B04E-AA23-C290F9CD87A9}" type="datetimeFigureOut">
              <a:t>11/18/16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F6ED36-5262-9C4E-A3EB-C515838B4F55}" type="slidenum">
              <a:t>‹#›</a:t>
            </a:fld>
            <a:endParaRPr lang="en-US"/>
          </a:p>
        </p:txBody>
      </p:sp>
    </p:spTree>
    <p:extLst>
      <p:ext uri="{BB962C8B-B14F-4D97-AF65-F5344CB8AC3E}">
        <p14:creationId xmlns:p14="http://schemas.microsoft.com/office/powerpoint/2010/main" val="2550651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Helvetica" pitchFamily="34" charset="0"/>
              <a:ea typeface="ＭＳ Ｐゴシック"/>
              <a:cs typeface="Helvetica" pitchFamily="34" charset="0"/>
            </a:endParaRPr>
          </a:p>
          <a:p>
            <a:r>
              <a:rPr lang="en-US" dirty="0" smtClean="0">
                <a:latin typeface="Helvetica" pitchFamily="34" charset="0"/>
                <a:ea typeface="ＭＳ Ｐゴシック"/>
                <a:cs typeface="Helvetica" pitchFamily="34" charset="0"/>
              </a:rPr>
              <a:t>We are a non-profit organization serving 18 states.</a:t>
            </a:r>
          </a:p>
          <a:p>
            <a:endParaRPr lang="en-US" dirty="0" smtClean="0">
              <a:latin typeface="Helvetica" pitchFamily="34" charset="0"/>
              <a:ea typeface="ＭＳ Ｐゴシック"/>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9482ADB3-F141-43E9-9989-3FF383B56480}" type="slidenum">
              <a:rPr lang="en-US" smtClean="0">
                <a:latin typeface="Helvetica" pitchFamily="34" charset="0"/>
                <a:ea typeface="ＭＳ Ｐゴシック"/>
                <a:cs typeface="ＭＳ Ｐゴシック"/>
              </a:rPr>
              <a:pPr/>
              <a:t>2</a:t>
            </a:fld>
            <a:endParaRPr lang="en-US" smtClean="0">
              <a:latin typeface="Helvetica" pitchFamily="34"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Rot="1" noChangeAspect="1" noChangeArrowheads="1" noTextEdit="1"/>
          </p:cNvSpPr>
          <p:nvPr>
            <p:ph type="sldImg"/>
          </p:nvPr>
        </p:nvSpPr>
        <p:spPr>
          <a:xfrm>
            <a:off x="1131889" y="684815"/>
            <a:ext cx="4598987" cy="3430380"/>
          </a:xfrm>
          <a:ln/>
        </p:spPr>
      </p:sp>
      <p:sp>
        <p:nvSpPr>
          <p:cNvPr id="760835" name="Rectangle 3"/>
          <p:cNvSpPr>
            <a:spLocks noGrp="1" noChangeArrowheads="1"/>
          </p:cNvSpPr>
          <p:nvPr>
            <p:ph type="body" idx="1"/>
          </p:nvPr>
        </p:nvSpPr>
        <p:spPr>
          <a:noFill/>
          <a:ln/>
        </p:spPr>
        <p:txBody>
          <a:bodyPr lIns="91108" tIns="45553" rIns="91108" bIns="45553"/>
          <a:lstStyle/>
          <a:p>
            <a:endParaRPr lang="en-US" smtClean="0"/>
          </a:p>
        </p:txBody>
      </p:sp>
      <p:sp>
        <p:nvSpPr>
          <p:cNvPr id="760836" name="Footer Placeholder 1"/>
          <p:cNvSpPr txBox="1">
            <a:spLocks noGrp="1"/>
          </p:cNvSpPr>
          <p:nvPr/>
        </p:nvSpPr>
        <p:spPr bwMode="auto">
          <a:xfrm>
            <a:off x="0" y="8683250"/>
            <a:ext cx="2971800" cy="459172"/>
          </a:xfrm>
          <a:prstGeom prst="rect">
            <a:avLst/>
          </a:prstGeom>
          <a:noFill/>
          <a:ln w="9525">
            <a:noFill/>
            <a:miter lim="800000"/>
            <a:headEnd/>
            <a:tailEnd/>
          </a:ln>
        </p:spPr>
        <p:txBody>
          <a:bodyPr lIns="91108" tIns="45553" rIns="91108" bIns="45553" anchor="b"/>
          <a:lstStyle/>
          <a:p>
            <a:pPr defTabSz="865155"/>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34C404-D53F-8341-8A4A-2FD353593E25}" type="slidenum">
              <a:rPr lang="en-US" sz="1200"/>
              <a:pPr/>
              <a:t>12</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FD6DAE-1F5B-4A19-A689-0232B5FA2757}" type="datetimeFigureOut">
              <a:rPr lang="en-US" smtClean="0"/>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63772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FD6DAE-1F5B-4A19-A689-0232B5FA2757}" type="datetimeFigureOut">
              <a:rPr lang="en-US" smtClean="0"/>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2113279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FD6DAE-1F5B-4A19-A689-0232B5FA2757}" type="datetimeFigureOut">
              <a:rPr lang="en-US" smtClean="0"/>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2144055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Slide Number Placeholder 8"/>
          <p:cNvSpPr txBox="1">
            <a:spLocks/>
          </p:cNvSpPr>
          <p:nvPr/>
        </p:nvSpPr>
        <p:spPr>
          <a:xfrm>
            <a:off x="261938" y="6415088"/>
            <a:ext cx="673100" cy="365125"/>
          </a:xfrm>
          <a:prstGeom prst="rect">
            <a:avLst/>
          </a:prstGeom>
        </p:spPr>
        <p:txBody>
          <a:bodyPr/>
          <a:lstStyle>
            <a:lvl1pPr>
              <a:defRPr>
                <a:solidFill>
                  <a:schemeClr val="tx1"/>
                </a:solidFill>
                <a:latin typeface="Calibri" pitchFamily="34" charset="0"/>
                <a:ea typeface="ＭＳ Ｐゴシック" charset="-128"/>
              </a:defRPr>
            </a:lvl1pPr>
            <a:lvl2pPr marL="742950" indent="-285750">
              <a:defRPr>
                <a:solidFill>
                  <a:schemeClr val="tx1"/>
                </a:solidFill>
                <a:latin typeface="Calibri" pitchFamily="34" charset="0"/>
                <a:ea typeface="ＭＳ Ｐゴシック" charset="-128"/>
              </a:defRPr>
            </a:lvl2pPr>
            <a:lvl3pPr marL="1143000" indent="-228600">
              <a:defRPr>
                <a:solidFill>
                  <a:schemeClr val="tx1"/>
                </a:solidFill>
                <a:latin typeface="Calibri" pitchFamily="34" charset="0"/>
                <a:ea typeface="ＭＳ Ｐゴシック" charset="-128"/>
              </a:defRPr>
            </a:lvl3pPr>
            <a:lvl4pPr marL="1600200" indent="-228600">
              <a:defRPr>
                <a:solidFill>
                  <a:schemeClr val="tx1"/>
                </a:solidFill>
                <a:latin typeface="Calibri" pitchFamily="34" charset="0"/>
                <a:ea typeface="ＭＳ Ｐゴシック" charset="-128"/>
              </a:defRPr>
            </a:lvl4pPr>
            <a:lvl5pPr marL="2057400" indent="-228600">
              <a:defRPr>
                <a:solidFill>
                  <a:schemeClr val="tx1"/>
                </a:solidFill>
                <a:latin typeface="Calibri" pitchFamily="34" charset="0"/>
                <a:ea typeface="ＭＳ Ｐゴシック" charset="-128"/>
              </a:defRPr>
            </a:lvl5pPr>
            <a:lvl6pPr marL="2514600" indent="-228600" defTabSz="457200" fontAlgn="base">
              <a:spcBef>
                <a:spcPct val="0"/>
              </a:spcBef>
              <a:spcAft>
                <a:spcPct val="0"/>
              </a:spcAft>
              <a:defRPr>
                <a:solidFill>
                  <a:schemeClr val="tx1"/>
                </a:solidFill>
                <a:latin typeface="Calibri" pitchFamily="34" charset="0"/>
                <a:ea typeface="ＭＳ Ｐゴシック" charset="-128"/>
              </a:defRPr>
            </a:lvl6pPr>
            <a:lvl7pPr marL="2971800" indent="-228600" defTabSz="457200" fontAlgn="base">
              <a:spcBef>
                <a:spcPct val="0"/>
              </a:spcBef>
              <a:spcAft>
                <a:spcPct val="0"/>
              </a:spcAft>
              <a:defRPr>
                <a:solidFill>
                  <a:schemeClr val="tx1"/>
                </a:solidFill>
                <a:latin typeface="Calibri" pitchFamily="34" charset="0"/>
                <a:ea typeface="ＭＳ Ｐゴシック" charset="-128"/>
              </a:defRPr>
            </a:lvl7pPr>
            <a:lvl8pPr marL="3429000" indent="-228600" defTabSz="457200" fontAlgn="base">
              <a:spcBef>
                <a:spcPct val="0"/>
              </a:spcBef>
              <a:spcAft>
                <a:spcPct val="0"/>
              </a:spcAft>
              <a:defRPr>
                <a:solidFill>
                  <a:schemeClr val="tx1"/>
                </a:solidFill>
                <a:latin typeface="Calibri" pitchFamily="34" charset="0"/>
                <a:ea typeface="ＭＳ Ｐゴシック" charset="-128"/>
              </a:defRPr>
            </a:lvl8pPr>
            <a:lvl9pPr marL="3886200" indent="-228600" defTabSz="457200" fontAlgn="base">
              <a:spcBef>
                <a:spcPct val="0"/>
              </a:spcBef>
              <a:spcAft>
                <a:spcPct val="0"/>
              </a:spcAft>
              <a:defRPr>
                <a:solidFill>
                  <a:schemeClr val="tx1"/>
                </a:solidFill>
                <a:latin typeface="Calibri" pitchFamily="34" charset="0"/>
                <a:ea typeface="ＭＳ Ｐゴシック" charset="-128"/>
              </a:defRPr>
            </a:lvl9pPr>
          </a:lstStyle>
          <a:p>
            <a:pPr>
              <a:defRPr/>
            </a:pPr>
            <a:fld id="{13AD6774-0745-49D8-B70B-3F3C447B7793}" type="slidenum">
              <a:rPr lang="en-US" sz="1200" smtClean="0">
                <a:solidFill>
                  <a:srgbClr val="FFFFFF"/>
                </a:solidFill>
                <a:latin typeface="Helvetica" charset="0"/>
              </a:rPr>
              <a:pPr>
                <a:defRPr/>
              </a:pPr>
              <a:t>‹#›</a:t>
            </a:fld>
            <a:endParaRPr lang="en-US" sz="1200" smtClean="0">
              <a:solidFill>
                <a:srgbClr val="FFFFFF"/>
              </a:solidFill>
              <a:latin typeface="Helvetica" charset="0"/>
            </a:endParaRPr>
          </a:p>
        </p:txBody>
      </p:sp>
      <p:sp>
        <p:nvSpPr>
          <p:cNvPr id="9" name="Text Placeholder 8"/>
          <p:cNvSpPr>
            <a:spLocks noGrp="1"/>
          </p:cNvSpPr>
          <p:nvPr>
            <p:ph type="body" sz="quarter" idx="10"/>
          </p:nvPr>
        </p:nvSpPr>
        <p:spPr>
          <a:xfrm>
            <a:off x="823968" y="6414452"/>
            <a:ext cx="5528156" cy="357630"/>
          </a:xfrm>
          <a:prstGeom prst="rect">
            <a:avLst/>
          </a:prstGeom>
        </p:spPr>
        <p:txBody>
          <a:bodyPr vert="horz" anchor="t"/>
          <a:lstStyle>
            <a:lvl1pPr marL="0" indent="0">
              <a:spcBef>
                <a:spcPts val="0"/>
              </a:spcBef>
              <a:buFontTx/>
              <a:buNone/>
              <a:defRPr sz="1200" baseline="0">
                <a:solidFill>
                  <a:schemeClr val="bg1"/>
                </a:solidFill>
                <a:latin typeface="Helvetica"/>
              </a:defRPr>
            </a:lvl1pPr>
          </a:lstStyle>
          <a:p>
            <a:pPr lvl="0"/>
            <a:r>
              <a:rPr lang="en-US" smtClean="0"/>
              <a:t>Click to edit Master text styles</a:t>
            </a:r>
          </a:p>
        </p:txBody>
      </p:sp>
      <p:sp>
        <p:nvSpPr>
          <p:cNvPr id="11" name="Text Placeholder 10"/>
          <p:cNvSpPr>
            <a:spLocks noGrp="1"/>
          </p:cNvSpPr>
          <p:nvPr>
            <p:ph type="body" sz="quarter" idx="11"/>
          </p:nvPr>
        </p:nvSpPr>
        <p:spPr>
          <a:xfrm>
            <a:off x="244950" y="200528"/>
            <a:ext cx="8578850" cy="799545"/>
          </a:xfrm>
          <a:prstGeom prst="rect">
            <a:avLst/>
          </a:prstGeom>
        </p:spPr>
        <p:txBody>
          <a:bodyPr vert="horz" anchor="ctr"/>
          <a:lstStyle>
            <a:lvl1pPr marL="0" indent="0">
              <a:spcBef>
                <a:spcPts val="0"/>
              </a:spcBef>
              <a:buFontTx/>
              <a:buNone/>
              <a:defRPr sz="2400" b="1" i="0">
                <a:latin typeface="Helvetica"/>
              </a:defRPr>
            </a:lvl1pPr>
            <a:lvl2pPr marL="0" indent="0">
              <a:spcBef>
                <a:spcPts val="0"/>
              </a:spcBef>
              <a:buFontTx/>
              <a:buNone/>
              <a:defRPr sz="2400" b="1" i="0">
                <a:latin typeface="Helvetica"/>
              </a:defRPr>
            </a:lvl2pPr>
            <a:lvl3pPr marL="0" indent="0">
              <a:spcBef>
                <a:spcPts val="0"/>
              </a:spcBef>
              <a:buFontTx/>
              <a:buNone/>
              <a:defRPr sz="2400" b="1" i="0">
                <a:latin typeface="Helvetica"/>
              </a:defRPr>
            </a:lvl3pPr>
            <a:lvl4pPr marL="0" indent="0">
              <a:spcBef>
                <a:spcPts val="0"/>
              </a:spcBef>
              <a:buFontTx/>
              <a:buNone/>
              <a:defRPr sz="2400" b="1" i="0">
                <a:latin typeface="Helvetica"/>
              </a:defRPr>
            </a:lvl4pPr>
            <a:lvl5pPr marL="0" indent="0">
              <a:spcBef>
                <a:spcPts val="0"/>
              </a:spcBef>
              <a:buFontTx/>
              <a:buNone/>
              <a:defRPr sz="2400" b="1" i="0">
                <a:latin typeface="Helvetica"/>
              </a:defRPr>
            </a:lvl5pPr>
          </a:lstStyle>
          <a:p>
            <a:pPr lvl="0"/>
            <a:r>
              <a:rPr lang="en-US" smtClean="0"/>
              <a:t>Click to edit Master text styles</a:t>
            </a:r>
          </a:p>
        </p:txBody>
      </p:sp>
      <p:sp>
        <p:nvSpPr>
          <p:cNvPr id="15" name="Text Placeholder 14"/>
          <p:cNvSpPr>
            <a:spLocks noGrp="1"/>
          </p:cNvSpPr>
          <p:nvPr>
            <p:ph type="body" sz="quarter" idx="12"/>
          </p:nvPr>
        </p:nvSpPr>
        <p:spPr>
          <a:xfrm>
            <a:off x="244475" y="1230313"/>
            <a:ext cx="8578850" cy="4489450"/>
          </a:xfrm>
          <a:prstGeom prst="rect">
            <a:avLst/>
          </a:prstGeom>
        </p:spPr>
        <p:txBody>
          <a:bodyPr vert="horz"/>
          <a:lstStyle>
            <a:lvl1pPr marL="182880" indent="-182880">
              <a:defRPr sz="1800" baseline="0">
                <a:latin typeface="Helvetica"/>
                <a:cs typeface="Helvetica"/>
              </a:defRPr>
            </a:lvl1pPr>
            <a:lvl2pPr marL="502920" indent="-182880">
              <a:defRPr sz="1600">
                <a:latin typeface="Helvetica"/>
                <a:cs typeface="Helvetica"/>
              </a:defRPr>
            </a:lvl2pPr>
            <a:lvl3pPr marL="731520" indent="-137160">
              <a:defRPr sz="1400">
                <a:latin typeface="Helvetica"/>
                <a:cs typeface="Helvetica"/>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8596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144168" y="2484713"/>
            <a:ext cx="1196657" cy="1822417"/>
          </a:xfrm>
          <a:prstGeom prst="rect">
            <a:avLst/>
          </a:prstGeom>
        </p:spPr>
        <p:txBody>
          <a:bodyPr>
            <a:normAutofit/>
          </a:bodyPr>
          <a:lstStyle>
            <a:lvl1pPr marL="0" indent="0">
              <a:buFontTx/>
              <a:buNone/>
              <a:defRPr sz="2000" b="0" i="0">
                <a:latin typeface="Helvetica"/>
                <a:cs typeface="Helvetica"/>
              </a:defRPr>
            </a:lvl1pPr>
          </a:lstStyle>
          <a:p>
            <a:pPr lvl="0"/>
            <a:r>
              <a:rPr lang="en-US" noProof="0" smtClean="0"/>
              <a:t>Click icon to add picture</a:t>
            </a:r>
            <a:endParaRPr lang="en-US" noProof="0" dirty="0"/>
          </a:p>
        </p:txBody>
      </p:sp>
      <p:sp>
        <p:nvSpPr>
          <p:cNvPr id="10" name="Picture Placeholder 9"/>
          <p:cNvSpPr>
            <a:spLocks noGrp="1"/>
          </p:cNvSpPr>
          <p:nvPr>
            <p:ph type="pic" sz="quarter" idx="14"/>
          </p:nvPr>
        </p:nvSpPr>
        <p:spPr>
          <a:xfrm>
            <a:off x="7420814" y="1994679"/>
            <a:ext cx="906637" cy="906637"/>
          </a:xfrm>
          <a:prstGeom prst="rect">
            <a:avLst/>
          </a:prstGeom>
        </p:spPr>
        <p:txBody>
          <a:bodyPr>
            <a:normAutofit/>
          </a:bodyPr>
          <a:lstStyle>
            <a:lvl1pPr marL="0" indent="0">
              <a:buFontTx/>
              <a:buNone/>
              <a:defRPr sz="2000" b="0" i="0">
                <a:latin typeface="Helvetica"/>
                <a:cs typeface="Helvetica"/>
              </a:defRPr>
            </a:lvl1pPr>
          </a:lstStyle>
          <a:p>
            <a:pPr lvl="0"/>
            <a:r>
              <a:rPr lang="en-US" noProof="0" smtClean="0"/>
              <a:t>Click icon to add picture</a:t>
            </a:r>
            <a:endParaRPr lang="en-US" noProof="0" dirty="0"/>
          </a:p>
        </p:txBody>
      </p:sp>
      <p:sp>
        <p:nvSpPr>
          <p:cNvPr id="12" name="Picture Placeholder 11"/>
          <p:cNvSpPr>
            <a:spLocks noGrp="1"/>
          </p:cNvSpPr>
          <p:nvPr>
            <p:ph type="pic" sz="quarter" idx="15"/>
          </p:nvPr>
        </p:nvSpPr>
        <p:spPr>
          <a:xfrm>
            <a:off x="7420814" y="2990808"/>
            <a:ext cx="1723185" cy="1316322"/>
          </a:xfrm>
          <a:prstGeom prst="rect">
            <a:avLst/>
          </a:prstGeom>
        </p:spPr>
        <p:txBody>
          <a:bodyPr>
            <a:normAutofit/>
          </a:bodyPr>
          <a:lstStyle>
            <a:lvl1pPr marL="0" indent="0">
              <a:buFontTx/>
              <a:buNone/>
              <a:defRPr sz="2000" b="0" i="0">
                <a:latin typeface="Helvetica"/>
                <a:cs typeface="Helvetica"/>
              </a:defRPr>
            </a:lvl1pPr>
          </a:lstStyle>
          <a:p>
            <a:pPr lvl="0"/>
            <a:r>
              <a:rPr lang="en-US" noProof="0" smtClean="0"/>
              <a:t>Click icon to add picture</a:t>
            </a:r>
            <a:endParaRPr lang="en-US" noProof="0" dirty="0"/>
          </a:p>
        </p:txBody>
      </p:sp>
      <p:sp>
        <p:nvSpPr>
          <p:cNvPr id="18" name="Text Placeholder 17"/>
          <p:cNvSpPr>
            <a:spLocks noGrp="1"/>
          </p:cNvSpPr>
          <p:nvPr>
            <p:ph type="body" sz="quarter" idx="16"/>
          </p:nvPr>
        </p:nvSpPr>
        <p:spPr>
          <a:xfrm>
            <a:off x="247000" y="1360099"/>
            <a:ext cx="8496300" cy="1810279"/>
          </a:xfrm>
          <a:prstGeom prst="rect">
            <a:avLst/>
          </a:prstGeom>
        </p:spPr>
        <p:txBody>
          <a:bodyPr vert="horz" anchor="b"/>
          <a:lstStyle>
            <a:lvl1pPr marL="0" indent="0">
              <a:spcBef>
                <a:spcPts val="0"/>
              </a:spcBef>
              <a:buFontTx/>
              <a:buNone/>
              <a:defRPr sz="2800" baseline="0">
                <a:solidFill>
                  <a:schemeClr val="bg1"/>
                </a:solidFill>
                <a:latin typeface="Helvetica"/>
              </a:defRPr>
            </a:lvl1pPr>
          </a:lstStyle>
          <a:p>
            <a:pPr lvl="0"/>
            <a:r>
              <a:rPr lang="en-US" smtClean="0"/>
              <a:t>Click to edit Master text styles</a:t>
            </a:r>
          </a:p>
        </p:txBody>
      </p:sp>
      <p:sp>
        <p:nvSpPr>
          <p:cNvPr id="21" name="Text Placeholder 20"/>
          <p:cNvSpPr>
            <a:spLocks noGrp="1"/>
          </p:cNvSpPr>
          <p:nvPr>
            <p:ph type="body" sz="quarter" idx="17"/>
          </p:nvPr>
        </p:nvSpPr>
        <p:spPr>
          <a:xfrm>
            <a:off x="247000" y="3264716"/>
            <a:ext cx="5693159" cy="2655715"/>
          </a:xfrm>
          <a:prstGeom prst="rect">
            <a:avLst/>
          </a:prstGeom>
        </p:spPr>
        <p:txBody>
          <a:bodyPr vert="horz"/>
          <a:lstStyle>
            <a:lvl1pPr marL="0" indent="0">
              <a:spcBef>
                <a:spcPts val="0"/>
              </a:spcBef>
              <a:buFontTx/>
              <a:buNone/>
              <a:defRPr sz="1400" baseline="0">
                <a:solidFill>
                  <a:schemeClr val="bg1"/>
                </a:solidFill>
                <a:latin typeface="Helvetica"/>
              </a:defRPr>
            </a:lvl1pPr>
            <a:lvl2pPr marL="0" indent="0">
              <a:spcBef>
                <a:spcPts val="0"/>
              </a:spcBef>
              <a:buFontTx/>
              <a:buNone/>
              <a:defRPr sz="1400" baseline="0">
                <a:solidFill>
                  <a:schemeClr val="bg1"/>
                </a:solidFill>
                <a:latin typeface="Helvetica"/>
              </a:defRPr>
            </a:lvl2pPr>
            <a:lvl3pPr marL="0" indent="0">
              <a:spcBef>
                <a:spcPts val="0"/>
              </a:spcBef>
              <a:buFontTx/>
              <a:buNone/>
              <a:defRPr sz="1400" baseline="0">
                <a:solidFill>
                  <a:schemeClr val="bg1"/>
                </a:solidFill>
                <a:latin typeface="Helvetica"/>
              </a:defRPr>
            </a:lvl3pPr>
            <a:lvl4pPr marL="0" indent="0">
              <a:spcBef>
                <a:spcPts val="0"/>
              </a:spcBef>
              <a:buFontTx/>
              <a:buNone/>
              <a:defRPr sz="1400" baseline="0">
                <a:solidFill>
                  <a:schemeClr val="bg1"/>
                </a:solidFill>
                <a:latin typeface="Helvetica"/>
              </a:defRPr>
            </a:lvl4pPr>
            <a:lvl5pPr marL="0" indent="0">
              <a:spcBef>
                <a:spcPts val="0"/>
              </a:spcBef>
              <a:buFontTx/>
              <a:buNone/>
              <a:defRPr sz="1400" baseline="0">
                <a:solidFill>
                  <a:schemeClr val="bg1"/>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6639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5" name="Slide Number Placeholder 8"/>
          <p:cNvSpPr txBox="1">
            <a:spLocks/>
          </p:cNvSpPr>
          <p:nvPr/>
        </p:nvSpPr>
        <p:spPr>
          <a:xfrm>
            <a:off x="261938" y="6415088"/>
            <a:ext cx="673100" cy="365125"/>
          </a:xfrm>
          <a:prstGeom prst="rect">
            <a:avLst/>
          </a:prstGeom>
        </p:spPr>
        <p:txBody>
          <a:bodyPr/>
          <a:lstStyle>
            <a:lvl1pPr>
              <a:defRPr>
                <a:solidFill>
                  <a:schemeClr val="tx1"/>
                </a:solidFill>
                <a:latin typeface="Calibri" pitchFamily="34" charset="0"/>
                <a:ea typeface="ＭＳ Ｐゴシック" charset="-128"/>
              </a:defRPr>
            </a:lvl1pPr>
            <a:lvl2pPr marL="742950" indent="-285750">
              <a:defRPr>
                <a:solidFill>
                  <a:schemeClr val="tx1"/>
                </a:solidFill>
                <a:latin typeface="Calibri" pitchFamily="34" charset="0"/>
                <a:ea typeface="ＭＳ Ｐゴシック" charset="-128"/>
              </a:defRPr>
            </a:lvl2pPr>
            <a:lvl3pPr marL="1143000" indent="-228600">
              <a:defRPr>
                <a:solidFill>
                  <a:schemeClr val="tx1"/>
                </a:solidFill>
                <a:latin typeface="Calibri" pitchFamily="34" charset="0"/>
                <a:ea typeface="ＭＳ Ｐゴシック" charset="-128"/>
              </a:defRPr>
            </a:lvl3pPr>
            <a:lvl4pPr marL="1600200" indent="-228600">
              <a:defRPr>
                <a:solidFill>
                  <a:schemeClr val="tx1"/>
                </a:solidFill>
                <a:latin typeface="Calibri" pitchFamily="34" charset="0"/>
                <a:ea typeface="ＭＳ Ｐゴシック" charset="-128"/>
              </a:defRPr>
            </a:lvl4pPr>
            <a:lvl5pPr marL="2057400" indent="-228600">
              <a:defRPr>
                <a:solidFill>
                  <a:schemeClr val="tx1"/>
                </a:solidFill>
                <a:latin typeface="Calibri" pitchFamily="34" charset="0"/>
                <a:ea typeface="ＭＳ Ｐゴシック" charset="-128"/>
              </a:defRPr>
            </a:lvl5pPr>
            <a:lvl6pPr marL="2514600" indent="-228600" defTabSz="457200" fontAlgn="base">
              <a:spcBef>
                <a:spcPct val="0"/>
              </a:spcBef>
              <a:spcAft>
                <a:spcPct val="0"/>
              </a:spcAft>
              <a:defRPr>
                <a:solidFill>
                  <a:schemeClr val="tx1"/>
                </a:solidFill>
                <a:latin typeface="Calibri" pitchFamily="34" charset="0"/>
                <a:ea typeface="ＭＳ Ｐゴシック" charset="-128"/>
              </a:defRPr>
            </a:lvl6pPr>
            <a:lvl7pPr marL="2971800" indent="-228600" defTabSz="457200" fontAlgn="base">
              <a:spcBef>
                <a:spcPct val="0"/>
              </a:spcBef>
              <a:spcAft>
                <a:spcPct val="0"/>
              </a:spcAft>
              <a:defRPr>
                <a:solidFill>
                  <a:schemeClr val="tx1"/>
                </a:solidFill>
                <a:latin typeface="Calibri" pitchFamily="34" charset="0"/>
                <a:ea typeface="ＭＳ Ｐゴシック" charset="-128"/>
              </a:defRPr>
            </a:lvl7pPr>
            <a:lvl8pPr marL="3429000" indent="-228600" defTabSz="457200" fontAlgn="base">
              <a:spcBef>
                <a:spcPct val="0"/>
              </a:spcBef>
              <a:spcAft>
                <a:spcPct val="0"/>
              </a:spcAft>
              <a:defRPr>
                <a:solidFill>
                  <a:schemeClr val="tx1"/>
                </a:solidFill>
                <a:latin typeface="Calibri" pitchFamily="34" charset="0"/>
                <a:ea typeface="ＭＳ Ｐゴシック" charset="-128"/>
              </a:defRPr>
            </a:lvl8pPr>
            <a:lvl9pPr marL="3886200" indent="-228600" defTabSz="457200" fontAlgn="base">
              <a:spcBef>
                <a:spcPct val="0"/>
              </a:spcBef>
              <a:spcAft>
                <a:spcPct val="0"/>
              </a:spcAft>
              <a:defRPr>
                <a:solidFill>
                  <a:schemeClr val="tx1"/>
                </a:solidFill>
                <a:latin typeface="Calibri" pitchFamily="34" charset="0"/>
                <a:ea typeface="ＭＳ Ｐゴシック" charset="-128"/>
              </a:defRPr>
            </a:lvl9pPr>
          </a:lstStyle>
          <a:p>
            <a:pPr>
              <a:defRPr/>
            </a:pPr>
            <a:fld id="{06CB7683-D26E-494E-AAA0-CF36BDBA9DBE}" type="slidenum">
              <a:rPr lang="en-US" sz="1200" smtClean="0">
                <a:solidFill>
                  <a:srgbClr val="FFFFFF"/>
                </a:solidFill>
                <a:latin typeface="Helvetica" charset="0"/>
                <a:cs typeface="+mn-cs"/>
              </a:rPr>
              <a:pPr>
                <a:defRPr/>
              </a:pPr>
              <a:t>‹#›</a:t>
            </a:fld>
            <a:endParaRPr lang="en-US" sz="1200" smtClean="0">
              <a:solidFill>
                <a:srgbClr val="FFFFFF"/>
              </a:solidFill>
              <a:latin typeface="Helvetica" charset="0"/>
              <a:cs typeface="+mn-cs"/>
            </a:endParaRPr>
          </a:p>
        </p:txBody>
      </p:sp>
      <p:sp>
        <p:nvSpPr>
          <p:cNvPr id="9" name="Text Placeholder 8"/>
          <p:cNvSpPr>
            <a:spLocks noGrp="1"/>
          </p:cNvSpPr>
          <p:nvPr>
            <p:ph type="body" sz="quarter" idx="10"/>
          </p:nvPr>
        </p:nvSpPr>
        <p:spPr>
          <a:xfrm>
            <a:off x="823968" y="6414452"/>
            <a:ext cx="5528156" cy="357630"/>
          </a:xfrm>
          <a:prstGeom prst="rect">
            <a:avLst/>
          </a:prstGeom>
        </p:spPr>
        <p:txBody>
          <a:bodyPr vert="horz" anchor="t"/>
          <a:lstStyle>
            <a:lvl1pPr marL="0" indent="0">
              <a:spcBef>
                <a:spcPts val="0"/>
              </a:spcBef>
              <a:buFontTx/>
              <a:buNone/>
              <a:defRPr sz="1200" baseline="0">
                <a:solidFill>
                  <a:schemeClr val="bg1"/>
                </a:solidFill>
                <a:latin typeface="Helvetica"/>
              </a:defRPr>
            </a:lvl1pPr>
          </a:lstStyle>
          <a:p>
            <a:pPr lvl="0"/>
            <a:r>
              <a:rPr lang="en-US" smtClean="0"/>
              <a:t>Click to edit Master text styles</a:t>
            </a:r>
          </a:p>
        </p:txBody>
      </p:sp>
      <p:sp>
        <p:nvSpPr>
          <p:cNvPr id="11" name="Text Placeholder 10"/>
          <p:cNvSpPr>
            <a:spLocks noGrp="1"/>
          </p:cNvSpPr>
          <p:nvPr>
            <p:ph type="body" sz="quarter" idx="11"/>
          </p:nvPr>
        </p:nvSpPr>
        <p:spPr>
          <a:xfrm>
            <a:off x="244950" y="200528"/>
            <a:ext cx="8578850" cy="799545"/>
          </a:xfrm>
          <a:prstGeom prst="rect">
            <a:avLst/>
          </a:prstGeom>
        </p:spPr>
        <p:txBody>
          <a:bodyPr vert="horz" anchor="ctr"/>
          <a:lstStyle>
            <a:lvl1pPr marL="0" indent="0">
              <a:spcBef>
                <a:spcPts val="0"/>
              </a:spcBef>
              <a:buFontTx/>
              <a:buNone/>
              <a:defRPr sz="2400" b="1" i="0">
                <a:latin typeface="Helvetica"/>
              </a:defRPr>
            </a:lvl1pPr>
            <a:lvl2pPr marL="0" indent="0">
              <a:spcBef>
                <a:spcPts val="0"/>
              </a:spcBef>
              <a:buFontTx/>
              <a:buNone/>
              <a:defRPr sz="2400" b="1" i="0">
                <a:latin typeface="Helvetica"/>
              </a:defRPr>
            </a:lvl2pPr>
            <a:lvl3pPr marL="0" indent="0">
              <a:spcBef>
                <a:spcPts val="0"/>
              </a:spcBef>
              <a:buFontTx/>
              <a:buNone/>
              <a:defRPr sz="2400" b="1" i="0">
                <a:latin typeface="Helvetica"/>
              </a:defRPr>
            </a:lvl3pPr>
            <a:lvl4pPr marL="0" indent="0">
              <a:spcBef>
                <a:spcPts val="0"/>
              </a:spcBef>
              <a:buFontTx/>
              <a:buNone/>
              <a:defRPr sz="2400" b="1" i="0">
                <a:latin typeface="Helvetica"/>
              </a:defRPr>
            </a:lvl4pPr>
            <a:lvl5pPr marL="0" indent="0">
              <a:spcBef>
                <a:spcPts val="0"/>
              </a:spcBef>
              <a:buFontTx/>
              <a:buNone/>
              <a:defRPr sz="2400" b="1" i="0">
                <a:latin typeface="Helvetica"/>
              </a:defRPr>
            </a:lvl5pPr>
          </a:lstStyle>
          <a:p>
            <a:pPr lvl="0"/>
            <a:r>
              <a:rPr lang="en-US" smtClean="0"/>
              <a:t>Click to edit Master text styles</a:t>
            </a:r>
          </a:p>
        </p:txBody>
      </p:sp>
      <p:sp>
        <p:nvSpPr>
          <p:cNvPr id="15" name="Text Placeholder 14"/>
          <p:cNvSpPr>
            <a:spLocks noGrp="1"/>
          </p:cNvSpPr>
          <p:nvPr>
            <p:ph type="body" sz="quarter" idx="12"/>
          </p:nvPr>
        </p:nvSpPr>
        <p:spPr>
          <a:xfrm>
            <a:off x="244475" y="1230313"/>
            <a:ext cx="8578850" cy="4489450"/>
          </a:xfrm>
          <a:prstGeom prst="rect">
            <a:avLst/>
          </a:prstGeom>
        </p:spPr>
        <p:txBody>
          <a:bodyPr vert="horz"/>
          <a:lstStyle>
            <a:lvl1pPr marL="182880" indent="-182880">
              <a:defRPr sz="1800" baseline="0">
                <a:latin typeface="Helvetica"/>
                <a:cs typeface="Helvetica"/>
              </a:defRPr>
            </a:lvl1pPr>
            <a:lvl2pPr marL="502920" indent="-182880">
              <a:defRPr sz="1600">
                <a:latin typeface="Helvetica"/>
                <a:cs typeface="Helvetica"/>
              </a:defRPr>
            </a:lvl2pPr>
            <a:lvl3pPr marL="731520" indent="-137160">
              <a:defRPr sz="1400">
                <a:latin typeface="Helvetica"/>
                <a:cs typeface="Helvetica"/>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09803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144168" y="2484713"/>
            <a:ext cx="1196657" cy="1822417"/>
          </a:xfrm>
          <a:prstGeom prst="rect">
            <a:avLst/>
          </a:prstGeom>
        </p:spPr>
        <p:txBody>
          <a:bodyPr>
            <a:normAutofit/>
          </a:bodyPr>
          <a:lstStyle>
            <a:lvl1pPr marL="0" indent="0">
              <a:buFontTx/>
              <a:buNone/>
              <a:defRPr sz="2000" b="0" i="0">
                <a:latin typeface="Helvetica"/>
                <a:cs typeface="Helvetica"/>
              </a:defRPr>
            </a:lvl1pPr>
          </a:lstStyle>
          <a:p>
            <a:pPr lvl="0"/>
            <a:r>
              <a:rPr lang="en-US" noProof="0" smtClean="0"/>
              <a:t>Click icon to add picture</a:t>
            </a:r>
            <a:endParaRPr lang="en-US" noProof="0" dirty="0"/>
          </a:p>
        </p:txBody>
      </p:sp>
      <p:sp>
        <p:nvSpPr>
          <p:cNvPr id="10" name="Picture Placeholder 9"/>
          <p:cNvSpPr>
            <a:spLocks noGrp="1"/>
          </p:cNvSpPr>
          <p:nvPr>
            <p:ph type="pic" sz="quarter" idx="14"/>
          </p:nvPr>
        </p:nvSpPr>
        <p:spPr>
          <a:xfrm>
            <a:off x="7420814" y="1994679"/>
            <a:ext cx="906637" cy="906637"/>
          </a:xfrm>
          <a:prstGeom prst="rect">
            <a:avLst/>
          </a:prstGeom>
        </p:spPr>
        <p:txBody>
          <a:bodyPr>
            <a:normAutofit/>
          </a:bodyPr>
          <a:lstStyle>
            <a:lvl1pPr marL="0" indent="0">
              <a:buFontTx/>
              <a:buNone/>
              <a:defRPr sz="2000" b="0" i="0">
                <a:latin typeface="Helvetica"/>
                <a:cs typeface="Helvetica"/>
              </a:defRPr>
            </a:lvl1pPr>
          </a:lstStyle>
          <a:p>
            <a:pPr lvl="0"/>
            <a:r>
              <a:rPr lang="en-US" noProof="0" smtClean="0"/>
              <a:t>Click icon to add picture</a:t>
            </a:r>
            <a:endParaRPr lang="en-US" noProof="0" dirty="0"/>
          </a:p>
        </p:txBody>
      </p:sp>
      <p:sp>
        <p:nvSpPr>
          <p:cNvPr id="12" name="Picture Placeholder 11"/>
          <p:cNvSpPr>
            <a:spLocks noGrp="1"/>
          </p:cNvSpPr>
          <p:nvPr>
            <p:ph type="pic" sz="quarter" idx="15"/>
          </p:nvPr>
        </p:nvSpPr>
        <p:spPr>
          <a:xfrm>
            <a:off x="7420814" y="2990808"/>
            <a:ext cx="1723185" cy="1316322"/>
          </a:xfrm>
          <a:prstGeom prst="rect">
            <a:avLst/>
          </a:prstGeom>
        </p:spPr>
        <p:txBody>
          <a:bodyPr>
            <a:normAutofit/>
          </a:bodyPr>
          <a:lstStyle>
            <a:lvl1pPr marL="0" indent="0">
              <a:buFontTx/>
              <a:buNone/>
              <a:defRPr sz="2000" b="0" i="0">
                <a:latin typeface="Helvetica"/>
                <a:cs typeface="Helvetica"/>
              </a:defRPr>
            </a:lvl1pPr>
          </a:lstStyle>
          <a:p>
            <a:pPr lvl="0"/>
            <a:r>
              <a:rPr lang="en-US" noProof="0" smtClean="0"/>
              <a:t>Click icon to add picture</a:t>
            </a:r>
            <a:endParaRPr lang="en-US" noProof="0" dirty="0"/>
          </a:p>
        </p:txBody>
      </p:sp>
      <p:sp>
        <p:nvSpPr>
          <p:cNvPr id="18" name="Text Placeholder 17"/>
          <p:cNvSpPr>
            <a:spLocks noGrp="1"/>
          </p:cNvSpPr>
          <p:nvPr>
            <p:ph type="body" sz="quarter" idx="16"/>
          </p:nvPr>
        </p:nvSpPr>
        <p:spPr>
          <a:xfrm>
            <a:off x="247000" y="1360099"/>
            <a:ext cx="8496300" cy="1810279"/>
          </a:xfrm>
          <a:prstGeom prst="rect">
            <a:avLst/>
          </a:prstGeom>
        </p:spPr>
        <p:txBody>
          <a:bodyPr vert="horz" anchor="b"/>
          <a:lstStyle>
            <a:lvl1pPr marL="0" indent="0">
              <a:spcBef>
                <a:spcPts val="0"/>
              </a:spcBef>
              <a:buFontTx/>
              <a:buNone/>
              <a:defRPr sz="2800" baseline="0">
                <a:solidFill>
                  <a:schemeClr val="bg1"/>
                </a:solidFill>
                <a:latin typeface="Helvetica"/>
              </a:defRPr>
            </a:lvl1pPr>
          </a:lstStyle>
          <a:p>
            <a:pPr lvl="0"/>
            <a:r>
              <a:rPr lang="en-US" smtClean="0"/>
              <a:t>Click to edit Master text styles</a:t>
            </a:r>
          </a:p>
        </p:txBody>
      </p:sp>
      <p:sp>
        <p:nvSpPr>
          <p:cNvPr id="21" name="Text Placeholder 20"/>
          <p:cNvSpPr>
            <a:spLocks noGrp="1"/>
          </p:cNvSpPr>
          <p:nvPr>
            <p:ph type="body" sz="quarter" idx="17"/>
          </p:nvPr>
        </p:nvSpPr>
        <p:spPr>
          <a:xfrm>
            <a:off x="247000" y="3264716"/>
            <a:ext cx="5693159" cy="2655715"/>
          </a:xfrm>
          <a:prstGeom prst="rect">
            <a:avLst/>
          </a:prstGeom>
        </p:spPr>
        <p:txBody>
          <a:bodyPr vert="horz"/>
          <a:lstStyle>
            <a:lvl1pPr marL="0" indent="0">
              <a:spcBef>
                <a:spcPts val="0"/>
              </a:spcBef>
              <a:buFontTx/>
              <a:buNone/>
              <a:defRPr sz="1400" baseline="0">
                <a:solidFill>
                  <a:schemeClr val="bg1"/>
                </a:solidFill>
                <a:latin typeface="Helvetica"/>
              </a:defRPr>
            </a:lvl1pPr>
            <a:lvl2pPr marL="0" indent="0">
              <a:spcBef>
                <a:spcPts val="0"/>
              </a:spcBef>
              <a:buFontTx/>
              <a:buNone/>
              <a:defRPr sz="1400" baseline="0">
                <a:solidFill>
                  <a:schemeClr val="bg1"/>
                </a:solidFill>
                <a:latin typeface="Helvetica"/>
              </a:defRPr>
            </a:lvl2pPr>
            <a:lvl3pPr marL="0" indent="0">
              <a:spcBef>
                <a:spcPts val="0"/>
              </a:spcBef>
              <a:buFontTx/>
              <a:buNone/>
              <a:defRPr sz="1400" baseline="0">
                <a:solidFill>
                  <a:schemeClr val="bg1"/>
                </a:solidFill>
                <a:latin typeface="Helvetica"/>
              </a:defRPr>
            </a:lvl3pPr>
            <a:lvl4pPr marL="0" indent="0">
              <a:spcBef>
                <a:spcPts val="0"/>
              </a:spcBef>
              <a:buFontTx/>
              <a:buNone/>
              <a:defRPr sz="1400" baseline="0">
                <a:solidFill>
                  <a:schemeClr val="bg1"/>
                </a:solidFill>
                <a:latin typeface="Helvetica"/>
              </a:defRPr>
            </a:lvl4pPr>
            <a:lvl5pPr marL="0" indent="0">
              <a:spcBef>
                <a:spcPts val="0"/>
              </a:spcBef>
              <a:buFontTx/>
              <a:buNone/>
              <a:defRPr sz="1400" baseline="0">
                <a:solidFill>
                  <a:schemeClr val="bg1"/>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66396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Slide Number Placeholder 8"/>
          <p:cNvSpPr txBox="1">
            <a:spLocks/>
          </p:cNvSpPr>
          <p:nvPr/>
        </p:nvSpPr>
        <p:spPr>
          <a:xfrm>
            <a:off x="261938" y="6415088"/>
            <a:ext cx="673100" cy="365125"/>
          </a:xfrm>
          <a:prstGeom prst="rect">
            <a:avLst/>
          </a:prstGeom>
        </p:spPr>
        <p:txBody>
          <a:bodyPr/>
          <a:lstStyle>
            <a:lvl1pPr>
              <a:defRPr>
                <a:solidFill>
                  <a:schemeClr val="tx1"/>
                </a:solidFill>
                <a:latin typeface="Calibri" pitchFamily="34" charset="0"/>
                <a:ea typeface="ＭＳ Ｐゴシック" charset="-128"/>
              </a:defRPr>
            </a:lvl1pPr>
            <a:lvl2pPr marL="742950" indent="-285750">
              <a:defRPr>
                <a:solidFill>
                  <a:schemeClr val="tx1"/>
                </a:solidFill>
                <a:latin typeface="Calibri" pitchFamily="34" charset="0"/>
                <a:ea typeface="ＭＳ Ｐゴシック" charset="-128"/>
              </a:defRPr>
            </a:lvl2pPr>
            <a:lvl3pPr marL="1143000" indent="-228600">
              <a:defRPr>
                <a:solidFill>
                  <a:schemeClr val="tx1"/>
                </a:solidFill>
                <a:latin typeface="Calibri" pitchFamily="34" charset="0"/>
                <a:ea typeface="ＭＳ Ｐゴシック" charset="-128"/>
              </a:defRPr>
            </a:lvl3pPr>
            <a:lvl4pPr marL="1600200" indent="-228600">
              <a:defRPr>
                <a:solidFill>
                  <a:schemeClr val="tx1"/>
                </a:solidFill>
                <a:latin typeface="Calibri" pitchFamily="34" charset="0"/>
                <a:ea typeface="ＭＳ Ｐゴシック" charset="-128"/>
              </a:defRPr>
            </a:lvl4pPr>
            <a:lvl5pPr marL="2057400" indent="-228600">
              <a:defRPr>
                <a:solidFill>
                  <a:schemeClr val="tx1"/>
                </a:solidFill>
                <a:latin typeface="Calibri" pitchFamily="34" charset="0"/>
                <a:ea typeface="ＭＳ Ｐゴシック" charset="-128"/>
              </a:defRPr>
            </a:lvl5pPr>
            <a:lvl6pPr marL="2514600" indent="-228600" defTabSz="457200" fontAlgn="base">
              <a:spcBef>
                <a:spcPct val="0"/>
              </a:spcBef>
              <a:spcAft>
                <a:spcPct val="0"/>
              </a:spcAft>
              <a:defRPr>
                <a:solidFill>
                  <a:schemeClr val="tx1"/>
                </a:solidFill>
                <a:latin typeface="Calibri" pitchFamily="34" charset="0"/>
                <a:ea typeface="ＭＳ Ｐゴシック" charset="-128"/>
              </a:defRPr>
            </a:lvl6pPr>
            <a:lvl7pPr marL="2971800" indent="-228600" defTabSz="457200" fontAlgn="base">
              <a:spcBef>
                <a:spcPct val="0"/>
              </a:spcBef>
              <a:spcAft>
                <a:spcPct val="0"/>
              </a:spcAft>
              <a:defRPr>
                <a:solidFill>
                  <a:schemeClr val="tx1"/>
                </a:solidFill>
                <a:latin typeface="Calibri" pitchFamily="34" charset="0"/>
                <a:ea typeface="ＭＳ Ｐゴシック" charset="-128"/>
              </a:defRPr>
            </a:lvl7pPr>
            <a:lvl8pPr marL="3429000" indent="-228600" defTabSz="457200" fontAlgn="base">
              <a:spcBef>
                <a:spcPct val="0"/>
              </a:spcBef>
              <a:spcAft>
                <a:spcPct val="0"/>
              </a:spcAft>
              <a:defRPr>
                <a:solidFill>
                  <a:schemeClr val="tx1"/>
                </a:solidFill>
                <a:latin typeface="Calibri" pitchFamily="34" charset="0"/>
                <a:ea typeface="ＭＳ Ｐゴシック" charset="-128"/>
              </a:defRPr>
            </a:lvl8pPr>
            <a:lvl9pPr marL="3886200" indent="-228600" defTabSz="457200" fontAlgn="base">
              <a:spcBef>
                <a:spcPct val="0"/>
              </a:spcBef>
              <a:spcAft>
                <a:spcPct val="0"/>
              </a:spcAft>
              <a:defRPr>
                <a:solidFill>
                  <a:schemeClr val="tx1"/>
                </a:solidFill>
                <a:latin typeface="Calibri" pitchFamily="34" charset="0"/>
                <a:ea typeface="ＭＳ Ｐゴシック" charset="-128"/>
              </a:defRPr>
            </a:lvl9pPr>
          </a:lstStyle>
          <a:p>
            <a:pPr>
              <a:defRPr/>
            </a:pPr>
            <a:fld id="{13AD6774-0745-49D8-B70B-3F3C447B7793}" type="slidenum">
              <a:rPr lang="en-US" sz="1200" smtClean="0">
                <a:solidFill>
                  <a:srgbClr val="FFFFFF"/>
                </a:solidFill>
                <a:latin typeface="Helvetica" charset="0"/>
              </a:rPr>
              <a:pPr>
                <a:defRPr/>
              </a:pPr>
              <a:t>‹#›</a:t>
            </a:fld>
            <a:endParaRPr lang="en-US" sz="1200" smtClean="0">
              <a:solidFill>
                <a:srgbClr val="FFFFFF"/>
              </a:solidFill>
              <a:latin typeface="Helvetica" charset="0"/>
            </a:endParaRPr>
          </a:p>
        </p:txBody>
      </p:sp>
      <p:sp>
        <p:nvSpPr>
          <p:cNvPr id="9" name="Text Placeholder 8"/>
          <p:cNvSpPr>
            <a:spLocks noGrp="1"/>
          </p:cNvSpPr>
          <p:nvPr>
            <p:ph type="body" sz="quarter" idx="10"/>
          </p:nvPr>
        </p:nvSpPr>
        <p:spPr>
          <a:xfrm>
            <a:off x="823968" y="6414452"/>
            <a:ext cx="5528156" cy="357630"/>
          </a:xfrm>
          <a:prstGeom prst="rect">
            <a:avLst/>
          </a:prstGeom>
        </p:spPr>
        <p:txBody>
          <a:bodyPr vert="horz" anchor="t"/>
          <a:lstStyle>
            <a:lvl1pPr marL="0" indent="0">
              <a:spcBef>
                <a:spcPts val="0"/>
              </a:spcBef>
              <a:buFontTx/>
              <a:buNone/>
              <a:defRPr sz="1200" baseline="0">
                <a:solidFill>
                  <a:schemeClr val="bg1"/>
                </a:solidFill>
                <a:latin typeface="Helvetica"/>
              </a:defRPr>
            </a:lvl1pPr>
          </a:lstStyle>
          <a:p>
            <a:pPr lvl="0"/>
            <a:r>
              <a:rPr lang="en-US" smtClean="0"/>
              <a:t>Click to edit Master text styles</a:t>
            </a:r>
          </a:p>
        </p:txBody>
      </p:sp>
      <p:sp>
        <p:nvSpPr>
          <p:cNvPr id="11" name="Text Placeholder 10"/>
          <p:cNvSpPr>
            <a:spLocks noGrp="1"/>
          </p:cNvSpPr>
          <p:nvPr>
            <p:ph type="body" sz="quarter" idx="11"/>
          </p:nvPr>
        </p:nvSpPr>
        <p:spPr>
          <a:xfrm>
            <a:off x="244950" y="200528"/>
            <a:ext cx="8578850" cy="799545"/>
          </a:xfrm>
          <a:prstGeom prst="rect">
            <a:avLst/>
          </a:prstGeom>
        </p:spPr>
        <p:txBody>
          <a:bodyPr vert="horz" anchor="ctr"/>
          <a:lstStyle>
            <a:lvl1pPr marL="0" indent="0">
              <a:spcBef>
                <a:spcPts val="0"/>
              </a:spcBef>
              <a:buFontTx/>
              <a:buNone/>
              <a:defRPr sz="2400" b="1" i="0">
                <a:latin typeface="Helvetica"/>
              </a:defRPr>
            </a:lvl1pPr>
            <a:lvl2pPr marL="0" indent="0">
              <a:spcBef>
                <a:spcPts val="0"/>
              </a:spcBef>
              <a:buFontTx/>
              <a:buNone/>
              <a:defRPr sz="2400" b="1" i="0">
                <a:latin typeface="Helvetica"/>
              </a:defRPr>
            </a:lvl2pPr>
            <a:lvl3pPr marL="0" indent="0">
              <a:spcBef>
                <a:spcPts val="0"/>
              </a:spcBef>
              <a:buFontTx/>
              <a:buNone/>
              <a:defRPr sz="2400" b="1" i="0">
                <a:latin typeface="Helvetica"/>
              </a:defRPr>
            </a:lvl3pPr>
            <a:lvl4pPr marL="0" indent="0">
              <a:spcBef>
                <a:spcPts val="0"/>
              </a:spcBef>
              <a:buFontTx/>
              <a:buNone/>
              <a:defRPr sz="2400" b="1" i="0">
                <a:latin typeface="Helvetica"/>
              </a:defRPr>
            </a:lvl4pPr>
            <a:lvl5pPr marL="0" indent="0">
              <a:spcBef>
                <a:spcPts val="0"/>
              </a:spcBef>
              <a:buFontTx/>
              <a:buNone/>
              <a:defRPr sz="2400" b="1" i="0">
                <a:latin typeface="Helvetica"/>
              </a:defRPr>
            </a:lvl5pPr>
          </a:lstStyle>
          <a:p>
            <a:pPr lvl="0"/>
            <a:r>
              <a:rPr lang="en-US" smtClean="0"/>
              <a:t>Click to edit Master text styles</a:t>
            </a:r>
          </a:p>
        </p:txBody>
      </p:sp>
      <p:sp>
        <p:nvSpPr>
          <p:cNvPr id="15" name="Text Placeholder 14"/>
          <p:cNvSpPr>
            <a:spLocks noGrp="1"/>
          </p:cNvSpPr>
          <p:nvPr>
            <p:ph type="body" sz="quarter" idx="12"/>
          </p:nvPr>
        </p:nvSpPr>
        <p:spPr>
          <a:xfrm>
            <a:off x="244475" y="1230313"/>
            <a:ext cx="8578850" cy="4489450"/>
          </a:xfrm>
          <a:prstGeom prst="rect">
            <a:avLst/>
          </a:prstGeom>
        </p:spPr>
        <p:txBody>
          <a:bodyPr vert="horz"/>
          <a:lstStyle>
            <a:lvl1pPr marL="182880" indent="-182880">
              <a:defRPr sz="1800" baseline="0">
                <a:latin typeface="Helvetica"/>
                <a:cs typeface="Helvetica"/>
              </a:defRPr>
            </a:lvl1pPr>
            <a:lvl2pPr marL="502920" indent="-182880">
              <a:defRPr sz="1600">
                <a:latin typeface="Helvetica"/>
                <a:cs typeface="Helvetica"/>
              </a:defRPr>
            </a:lvl2pPr>
            <a:lvl3pPr marL="731520" indent="-137160">
              <a:defRPr sz="1400">
                <a:latin typeface="Helvetica"/>
                <a:cs typeface="Helvetica"/>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9230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FD6DAE-1F5B-4A19-A689-0232B5FA2757}" type="datetimeFigureOut">
              <a:rPr lang="en-US" smtClean="0"/>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59678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FD6DAE-1F5B-4A19-A689-0232B5FA2757}" type="datetimeFigureOut">
              <a:rPr lang="en-US" smtClean="0"/>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221111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FD6DAE-1F5B-4A19-A689-0232B5FA2757}" type="datetimeFigureOut">
              <a:rPr lang="en-US" smtClean="0"/>
              <a:t>11/18/16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172430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FD6DAE-1F5B-4A19-A689-0232B5FA2757}" type="datetimeFigureOut">
              <a:rPr lang="en-US" smtClean="0"/>
              <a:t>11/18/16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1853079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FD6DAE-1F5B-4A19-A689-0232B5FA2757}" type="datetimeFigureOut">
              <a:rPr lang="en-US" smtClean="0"/>
              <a:t>11/18/16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63465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FD6DAE-1F5B-4A19-A689-0232B5FA2757}" type="datetimeFigureOut">
              <a:rPr lang="en-US" smtClean="0"/>
              <a:t>11/18/16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16402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FD6DAE-1F5B-4A19-A689-0232B5FA2757}" type="datetimeFigureOut">
              <a:rPr lang="en-US" smtClean="0"/>
              <a:t>11/18/16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329494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FD6DAE-1F5B-4A19-A689-0232B5FA2757}" type="datetimeFigureOut">
              <a:rPr lang="en-US" smtClean="0"/>
              <a:t>11/18/16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986BC-C0F9-42D4-BF94-8E5391D8DFC5}" type="slidenum">
              <a:rPr lang="en-US" smtClean="0"/>
              <a:t>‹#›</a:t>
            </a:fld>
            <a:endParaRPr lang="en-US"/>
          </a:p>
        </p:txBody>
      </p:sp>
    </p:spTree>
    <p:extLst>
      <p:ext uri="{BB962C8B-B14F-4D97-AF65-F5344CB8AC3E}">
        <p14:creationId xmlns:p14="http://schemas.microsoft.com/office/powerpoint/2010/main" val="10375390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D6DAE-1F5B-4A19-A689-0232B5FA2757}" type="datetimeFigureOut">
              <a:rPr lang="en-US" smtClean="0"/>
              <a:t>11/18/16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986BC-C0F9-42D4-BF94-8E5391D8DFC5}" type="slidenum">
              <a:rPr lang="en-US" smtClean="0"/>
              <a:t>‹#›</a:t>
            </a:fld>
            <a:endParaRPr lang="en-US"/>
          </a:p>
        </p:txBody>
      </p:sp>
    </p:spTree>
    <p:extLst>
      <p:ext uri="{BB962C8B-B14F-4D97-AF65-F5344CB8AC3E}">
        <p14:creationId xmlns:p14="http://schemas.microsoft.com/office/powerpoint/2010/main" val="343809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16.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Placeholder 4"/>
          <p:cNvSpPr>
            <a:spLocks noGrp="1"/>
          </p:cNvSpPr>
          <p:nvPr>
            <p:ph type="body" sz="quarter" idx="16"/>
          </p:nvPr>
        </p:nvSpPr>
        <p:spPr bwMode="auto">
          <a:xfrm>
            <a:off x="14785" y="618861"/>
            <a:ext cx="5582300" cy="1209940"/>
          </a:xfrm>
          <a:noFill/>
          <a:ln>
            <a:miter lim="800000"/>
            <a:headEnd/>
            <a:tailEnd/>
          </a:ln>
        </p:spPr>
        <p:txBody>
          <a:bodyPr wrap="square" lIns="91440" tIns="45720" rIns="91440" bIns="45720" numCol="1" anchor="t" anchorCtr="0" compatLnSpc="1">
            <a:prstTxWarp prst="textNoShape">
              <a:avLst/>
            </a:prstTxWarp>
          </a:bodyPr>
          <a:lstStyle/>
          <a:p>
            <a:pPr algn="ctr">
              <a:spcBef>
                <a:spcPct val="0"/>
              </a:spcBef>
            </a:pPr>
            <a:r>
              <a:rPr lang="en-US" sz="3400" dirty="0" smtClean="0">
                <a:solidFill>
                  <a:srgbClr val="FF0000"/>
                </a:solidFill>
              </a:rPr>
              <a:t>Intro to Blood </a:t>
            </a:r>
            <a:r>
              <a:rPr lang="en-US" sz="3400" dirty="0">
                <a:solidFill>
                  <a:srgbClr val="FF0000"/>
                </a:solidFill>
              </a:rPr>
              <a:t>Systems Research Institute </a:t>
            </a:r>
            <a:r>
              <a:rPr lang="en-US" sz="3400" dirty="0" smtClean="0">
                <a:solidFill>
                  <a:srgbClr val="FF0000"/>
                </a:solidFill>
              </a:rPr>
              <a:t>(BSRI)</a:t>
            </a:r>
          </a:p>
        </p:txBody>
      </p:sp>
      <p:sp>
        <p:nvSpPr>
          <p:cNvPr id="12290" name="Text Placeholder 5"/>
          <p:cNvSpPr>
            <a:spLocks noGrp="1"/>
          </p:cNvSpPr>
          <p:nvPr>
            <p:ph type="body" sz="quarter" idx="17"/>
          </p:nvPr>
        </p:nvSpPr>
        <p:spPr bwMode="auto">
          <a:xfrm>
            <a:off x="0" y="1828800"/>
            <a:ext cx="5693159" cy="1441453"/>
          </a:xfrm>
          <a:noFill/>
          <a:ln>
            <a:miter lim="800000"/>
            <a:headEnd/>
            <a:tailEnd/>
          </a:ln>
        </p:spPr>
        <p:txBody>
          <a:bodyPr wrap="square" lIns="91440" tIns="45720" rIns="91440" bIns="45720" numCol="1" anchor="t" anchorCtr="0" compatLnSpc="1">
            <a:prstTxWarp prst="textNoShape">
              <a:avLst/>
            </a:prstTxWarp>
          </a:bodyPr>
          <a:lstStyle/>
          <a:p>
            <a:pPr algn="ctr">
              <a:spcBef>
                <a:spcPct val="0"/>
              </a:spcBef>
            </a:pPr>
            <a:r>
              <a:rPr lang="en-US" sz="1800" dirty="0" smtClean="0">
                <a:solidFill>
                  <a:schemeClr val="tx1"/>
                </a:solidFill>
                <a:latin typeface="Helvetica" pitchFamily="34" charset="0"/>
                <a:ea typeface="ＭＳ Ｐゴシック"/>
              </a:rPr>
              <a:t>Satish K. Pillai, Ph.D.</a:t>
            </a:r>
          </a:p>
          <a:p>
            <a:pPr algn="ctr">
              <a:spcBef>
                <a:spcPct val="0"/>
              </a:spcBef>
            </a:pPr>
            <a:r>
              <a:rPr lang="en-US" sz="1800" dirty="0" smtClean="0">
                <a:solidFill>
                  <a:schemeClr val="tx1"/>
                </a:solidFill>
                <a:latin typeface="Helvetica" pitchFamily="34" charset="0"/>
                <a:ea typeface="ＭＳ Ｐゴシック"/>
              </a:rPr>
              <a:t>Associate Investigator, BSRI</a:t>
            </a:r>
          </a:p>
          <a:p>
            <a:pPr algn="ctr">
              <a:spcBef>
                <a:spcPct val="0"/>
              </a:spcBef>
            </a:pPr>
            <a:r>
              <a:rPr lang="en-US" sz="1800" dirty="0" smtClean="0">
                <a:solidFill>
                  <a:schemeClr val="tx1"/>
                </a:solidFill>
                <a:latin typeface="Helvetica" pitchFamily="34" charset="0"/>
                <a:ea typeface="ＭＳ Ｐゴシック"/>
              </a:rPr>
              <a:t>Associate Professor of Laboratory Medicine, UCSF</a:t>
            </a:r>
          </a:p>
        </p:txBody>
      </p:sp>
      <p:pic>
        <p:nvPicPr>
          <p:cNvPr id="1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85" y="1905886"/>
            <a:ext cx="785847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19861339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068290" cy="5181600"/>
          </a:xfrm>
          <a:prstGeom prst="rect">
            <a:avLst/>
          </a:prstGeom>
          <a:solidFill>
            <a:schemeClr val="bg1"/>
          </a:solidFill>
          <a:ln>
            <a:noFill/>
          </a:ln>
          <a:effectLst/>
          <a:extLst/>
        </p:spPr>
      </p:pic>
      <p:sp>
        <p:nvSpPr>
          <p:cNvPr id="699478" name="Text Box 86"/>
          <p:cNvSpPr txBox="1">
            <a:spLocks noChangeArrowheads="1"/>
          </p:cNvSpPr>
          <p:nvPr/>
        </p:nvSpPr>
        <p:spPr bwMode="auto">
          <a:xfrm>
            <a:off x="325437" y="76200"/>
            <a:ext cx="8589963" cy="838200"/>
          </a:xfrm>
          <a:prstGeom prst="rect">
            <a:avLst/>
          </a:prstGeom>
          <a:noFill/>
          <a:ln w="9525">
            <a:noFill/>
            <a:miter lim="800000"/>
            <a:headEnd/>
            <a:tailEnd/>
          </a:ln>
        </p:spPr>
        <p:txBody>
          <a:bodyPr anchor="ctr"/>
          <a:lstStyle>
            <a:lvl1pPr marL="0" indent="0" defTabSz="457200" eaLnBrk="0" hangingPunct="0">
              <a:buFont typeface="Arial" pitchFamily="34" charset="0"/>
              <a:buNone/>
              <a:defRPr sz="3200" b="1">
                <a:solidFill>
                  <a:srgbClr val="E5073C"/>
                </a:solidFill>
              </a:defRPr>
            </a:lvl1pPr>
            <a:lvl2pPr marL="742950" indent="-285750" defTabSz="457200" eaLnBrk="1" hangingPunct="1">
              <a:spcBef>
                <a:spcPct val="20000"/>
              </a:spcBef>
              <a:buFont typeface="Arial" pitchFamily="34" charset="0"/>
              <a:buChar char="–"/>
              <a:defRPr sz="2800">
                <a:latin typeface="+mn-lt"/>
                <a:ea typeface="ＭＳ Ｐゴシック" charset="-128"/>
              </a:defRPr>
            </a:lvl2pPr>
            <a:lvl3pPr marL="1143000" indent="-228600" defTabSz="457200" eaLnBrk="1" hangingPunct="1">
              <a:spcBef>
                <a:spcPct val="20000"/>
              </a:spcBef>
              <a:buFont typeface="Arial" pitchFamily="34" charset="0"/>
              <a:buChar char="•"/>
              <a:defRPr sz="2400">
                <a:latin typeface="+mn-lt"/>
                <a:ea typeface="ＭＳ Ｐゴシック" charset="-128"/>
              </a:defRPr>
            </a:lvl3pPr>
            <a:lvl4pPr marL="1600200" indent="-228600" defTabSz="457200" eaLnBrk="1" hangingPunct="1">
              <a:spcBef>
                <a:spcPct val="20000"/>
              </a:spcBef>
              <a:buFont typeface="Arial" pitchFamily="34" charset="0"/>
              <a:buChar char="–"/>
              <a:defRPr sz="2000">
                <a:latin typeface="+mn-lt"/>
                <a:ea typeface="ＭＳ Ｐゴシック" charset="-128"/>
              </a:defRPr>
            </a:lvl4pPr>
            <a:lvl5pPr marL="2057400" indent="-228600" defTabSz="457200" eaLnBrk="1" hangingPunct="1">
              <a:spcBef>
                <a:spcPct val="20000"/>
              </a:spcBef>
              <a:buFont typeface="Arial" pitchFamily="34" charset="0"/>
              <a:buChar char="»"/>
              <a:defRPr sz="2000">
                <a:latin typeface="+mn-lt"/>
                <a:ea typeface="ＭＳ Ｐゴシック" charset="-128"/>
              </a:defRPr>
            </a:lvl5pPr>
            <a:lvl6pPr marL="2514600" indent="-228600" defTabSz="457200">
              <a:spcBef>
                <a:spcPct val="20000"/>
              </a:spcBef>
              <a:buFont typeface="Arial"/>
              <a:buChar char="•"/>
              <a:defRPr sz="2000">
                <a:latin typeface="+mn-lt"/>
              </a:defRPr>
            </a:lvl6pPr>
            <a:lvl7pPr marL="2971800" indent="-228600" defTabSz="457200">
              <a:spcBef>
                <a:spcPct val="20000"/>
              </a:spcBef>
              <a:buFont typeface="Arial"/>
              <a:buChar char="•"/>
              <a:defRPr sz="2000">
                <a:latin typeface="+mn-lt"/>
              </a:defRPr>
            </a:lvl7pPr>
            <a:lvl8pPr marL="3429000" indent="-228600" defTabSz="457200">
              <a:spcBef>
                <a:spcPct val="20000"/>
              </a:spcBef>
              <a:buFont typeface="Arial"/>
              <a:buChar char="•"/>
              <a:defRPr sz="2000">
                <a:latin typeface="+mn-lt"/>
              </a:defRPr>
            </a:lvl8pPr>
            <a:lvl9pPr marL="3886200" indent="-228600" defTabSz="457200">
              <a:spcBef>
                <a:spcPct val="20000"/>
              </a:spcBef>
              <a:buFont typeface="Arial"/>
              <a:buChar char="•"/>
              <a:defRPr sz="2000">
                <a:latin typeface="+mn-lt"/>
              </a:defRPr>
            </a:lvl9pPr>
          </a:lstStyle>
          <a:p>
            <a:pPr algn="ctr"/>
            <a:r>
              <a:rPr lang="en-US" sz="2000" dirty="0"/>
              <a:t>Risks of major TTVs linked to interventions, and accelerating rate of EIDs of concern to blood safety</a:t>
            </a:r>
          </a:p>
        </p:txBody>
      </p:sp>
    </p:spTree>
    <p:extLst>
      <p:ext uri="{BB962C8B-B14F-4D97-AF65-F5344CB8AC3E}">
        <p14:creationId xmlns:p14="http://schemas.microsoft.com/office/powerpoint/2010/main" val="40609863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787775"/>
            <a:ext cx="7772400" cy="1470025"/>
          </a:xfrm>
        </p:spPr>
        <p:txBody>
          <a:bodyPr>
            <a:normAutofit/>
          </a:bodyPr>
          <a:lstStyle/>
          <a:p>
            <a:r>
              <a:rPr lang="en-US" sz="2800" dirty="0" smtClean="0"/>
              <a:t>Goal: Scientific foundation for a cure by 2020</a:t>
            </a:r>
            <a:br>
              <a:rPr lang="en-US" sz="2800" dirty="0" smtClean="0"/>
            </a:br>
            <a:r>
              <a:rPr lang="en-US" sz="2800" dirty="0" smtClean="0"/>
              <a:t>How: Invest $20 million, 5 years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880" y="152400"/>
            <a:ext cx="6400800" cy="1197864"/>
          </a:xfrm>
          <a:prstGeom prst="rect">
            <a:avLst/>
          </a:prstGeom>
        </p:spPr>
      </p:pic>
      <p:pic>
        <p:nvPicPr>
          <p:cNvPr id="5" name="Picture 2" descr="http://newswise.com/images/institutions/logos/UCSFLogo_1.png"/>
          <p:cNvPicPr>
            <a:picLocks noChangeAspect="1" noChangeArrowheads="1"/>
          </p:cNvPicPr>
          <p:nvPr/>
        </p:nvPicPr>
        <p:blipFill rotWithShape="1">
          <a:blip r:embed="rId3">
            <a:extLst>
              <a:ext uri="{28A0092B-C50C-407E-A947-70E740481C1C}">
                <a14:useLocalDpi xmlns:a14="http://schemas.microsoft.com/office/drawing/2010/main" val="0"/>
              </a:ext>
            </a:extLst>
          </a:blip>
          <a:srcRect l="29471" t="19099" r="21030" b="17856"/>
          <a:stretch/>
        </p:blipFill>
        <p:spPr bwMode="auto">
          <a:xfrm>
            <a:off x="163102" y="5842848"/>
            <a:ext cx="1437098" cy="9389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psasymp.ucsf.edu/sites/psasymp.ucsf.edu/files/wysiwyg/Gladst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943600"/>
            <a:ext cx="2466365"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reds-iii.rti.org/Portals/0/Images/DomesticSitesPage/UCSF_BSRI/BSRI_Logo_hi_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5956798"/>
            <a:ext cx="3334986" cy="6726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62"/>
          <p:cNvSpPr txBox="1">
            <a:spLocks noChangeArrowheads="1"/>
          </p:cNvSpPr>
          <p:nvPr/>
        </p:nvSpPr>
        <p:spPr bwMode="auto">
          <a:xfrm>
            <a:off x="1143000" y="3213100"/>
            <a:ext cx="12573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nSpc>
                <a:spcPts val="1400"/>
              </a:lnSpc>
            </a:pPr>
            <a:r>
              <a:rPr lang="en-US" sz="1400">
                <a:latin typeface="Helvetica" charset="0"/>
              </a:rPr>
              <a:t>Paul Volberding</a:t>
            </a:r>
          </a:p>
          <a:p>
            <a:pPr>
              <a:lnSpc>
                <a:spcPts val="1400"/>
              </a:lnSpc>
            </a:pPr>
            <a:r>
              <a:rPr lang="en-US" sz="1400" b="1">
                <a:latin typeface="Helvetica" charset="0"/>
              </a:rPr>
              <a:t>Principal </a:t>
            </a:r>
          </a:p>
          <a:p>
            <a:pPr>
              <a:lnSpc>
                <a:spcPts val="1400"/>
              </a:lnSpc>
            </a:pPr>
            <a:r>
              <a:rPr lang="en-US" sz="1400" b="1">
                <a:latin typeface="Helvetica" charset="0"/>
              </a:rPr>
              <a:t>Investigator</a:t>
            </a:r>
          </a:p>
        </p:txBody>
      </p:sp>
      <p:sp>
        <p:nvSpPr>
          <p:cNvPr id="9" name="TextBox 62"/>
          <p:cNvSpPr txBox="1">
            <a:spLocks noChangeArrowheads="1"/>
          </p:cNvSpPr>
          <p:nvPr/>
        </p:nvSpPr>
        <p:spPr bwMode="auto">
          <a:xfrm>
            <a:off x="5486400" y="3182938"/>
            <a:ext cx="1219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nSpc>
                <a:spcPts val="1400"/>
              </a:lnSpc>
            </a:pPr>
            <a:r>
              <a:rPr lang="en-US" sz="1400">
                <a:latin typeface="Helvetica" charset="0"/>
              </a:rPr>
              <a:t>Satish Pillai</a:t>
            </a:r>
          </a:p>
          <a:p>
            <a:pPr>
              <a:lnSpc>
                <a:spcPts val="1400"/>
              </a:lnSpc>
            </a:pPr>
            <a:r>
              <a:rPr lang="en-US" sz="1400" b="1">
                <a:latin typeface="Helvetica" charset="0"/>
              </a:rPr>
              <a:t>Recording</a:t>
            </a:r>
          </a:p>
        </p:txBody>
      </p:sp>
      <p:sp>
        <p:nvSpPr>
          <p:cNvPr id="10" name="TextBox 62"/>
          <p:cNvSpPr txBox="1">
            <a:spLocks noChangeArrowheads="1"/>
          </p:cNvSpPr>
          <p:nvPr/>
        </p:nvSpPr>
        <p:spPr bwMode="auto">
          <a:xfrm>
            <a:off x="4038600" y="3182938"/>
            <a:ext cx="2362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nSpc>
                <a:spcPts val="1400"/>
              </a:lnSpc>
            </a:pPr>
            <a:r>
              <a:rPr lang="en-US" sz="1400">
                <a:latin typeface="Helvetica" charset="0"/>
              </a:rPr>
              <a:t>Warner Greene</a:t>
            </a:r>
          </a:p>
          <a:p>
            <a:pPr>
              <a:lnSpc>
                <a:spcPts val="1400"/>
              </a:lnSpc>
            </a:pPr>
            <a:r>
              <a:rPr lang="en-US" sz="1400" b="1">
                <a:latin typeface="Helvetica" charset="0"/>
              </a:rPr>
              <a:t>Understanding</a:t>
            </a:r>
          </a:p>
        </p:txBody>
      </p:sp>
      <p:sp>
        <p:nvSpPr>
          <p:cNvPr id="11" name="TextBox 62"/>
          <p:cNvSpPr txBox="1">
            <a:spLocks noChangeArrowheads="1"/>
          </p:cNvSpPr>
          <p:nvPr/>
        </p:nvSpPr>
        <p:spPr bwMode="auto">
          <a:xfrm>
            <a:off x="2819400" y="3213100"/>
            <a:ext cx="858233" cy="36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nSpc>
                <a:spcPts val="1400"/>
              </a:lnSpc>
            </a:pPr>
            <a:r>
              <a:rPr lang="en-US" sz="1400" dirty="0">
                <a:latin typeface="Helvetica" charset="0"/>
              </a:rPr>
              <a:t>Peter </a:t>
            </a:r>
            <a:r>
              <a:rPr lang="en-US" sz="1400" dirty="0" smtClean="0">
                <a:latin typeface="Helvetica" charset="0"/>
              </a:rPr>
              <a:t>Hunt</a:t>
            </a:r>
            <a:endParaRPr lang="en-US" sz="1400" dirty="0">
              <a:latin typeface="Helvetica" charset="0"/>
            </a:endParaRPr>
          </a:p>
          <a:p>
            <a:pPr>
              <a:lnSpc>
                <a:spcPts val="1400"/>
              </a:lnSpc>
            </a:pPr>
            <a:r>
              <a:rPr lang="en-US" sz="1400" b="1" dirty="0">
                <a:latin typeface="Helvetica" charset="0"/>
              </a:rPr>
              <a:t>Charting</a:t>
            </a:r>
          </a:p>
        </p:txBody>
      </p:sp>
      <p:sp>
        <p:nvSpPr>
          <p:cNvPr id="12" name="TextBox 62"/>
          <p:cNvSpPr txBox="1">
            <a:spLocks noChangeArrowheads="1"/>
          </p:cNvSpPr>
          <p:nvPr/>
        </p:nvSpPr>
        <p:spPr bwMode="auto">
          <a:xfrm>
            <a:off x="6934200" y="3182938"/>
            <a:ext cx="1017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nSpc>
                <a:spcPts val="1400"/>
              </a:lnSpc>
            </a:pPr>
            <a:r>
              <a:rPr lang="en-US" sz="1400">
                <a:latin typeface="Helvetica" charset="0"/>
              </a:rPr>
              <a:t>Steve Deeks</a:t>
            </a:r>
          </a:p>
          <a:p>
            <a:pPr>
              <a:lnSpc>
                <a:spcPts val="1400"/>
              </a:lnSpc>
            </a:pPr>
            <a:r>
              <a:rPr lang="en-US" sz="1400" b="1">
                <a:latin typeface="Helvetica" charset="0"/>
              </a:rPr>
              <a:t>Eliminating</a:t>
            </a:r>
          </a:p>
        </p:txBody>
      </p:sp>
      <p:pic>
        <p:nvPicPr>
          <p:cNvPr id="13" name="Picture 4" descr="Volberding.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536700"/>
            <a:ext cx="11699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Greene.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1536700"/>
            <a:ext cx="11699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Pillai.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536700"/>
            <a:ext cx="11699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Deeks.t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524000"/>
            <a:ext cx="11699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62"/>
          <p:cNvSpPr txBox="1">
            <a:spLocks noChangeArrowheads="1"/>
          </p:cNvSpPr>
          <p:nvPr/>
        </p:nvSpPr>
        <p:spPr bwMode="auto">
          <a:xfrm>
            <a:off x="1168400" y="5362575"/>
            <a:ext cx="1436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nSpc>
                <a:spcPts val="1400"/>
              </a:lnSpc>
            </a:pPr>
            <a:r>
              <a:rPr lang="en-US" sz="1400">
                <a:latin typeface="Helvetica" charset="0"/>
              </a:rPr>
              <a:t>Rowena Johnston</a:t>
            </a:r>
          </a:p>
          <a:p>
            <a:pPr>
              <a:lnSpc>
                <a:spcPts val="1400"/>
              </a:lnSpc>
            </a:pPr>
            <a:r>
              <a:rPr lang="en-US" sz="1400" b="1">
                <a:latin typeface="Helvetica" charset="0"/>
              </a:rPr>
              <a:t>amfAR</a:t>
            </a:r>
          </a:p>
        </p:txBody>
      </p:sp>
      <p:sp>
        <p:nvSpPr>
          <p:cNvPr id="18" name="Rectangle 17"/>
          <p:cNvSpPr/>
          <p:nvPr/>
        </p:nvSpPr>
        <p:spPr bwMode="auto">
          <a:xfrm>
            <a:off x="1155700" y="3914775"/>
            <a:ext cx="1143000" cy="1371600"/>
          </a:xfrm>
          <a:prstGeom prst="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0"/>
              <a:cs typeface="ＭＳ Ｐゴシック" charset="0"/>
            </a:endParaRPr>
          </a:p>
        </p:txBody>
      </p:sp>
      <p:pic>
        <p:nvPicPr>
          <p:cNvPr id="19" name="Picture 1" descr="Johnston.t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898900"/>
            <a:ext cx="10668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Hunt.t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1536700"/>
            <a:ext cx="11699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8979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3"/>
          <p:cNvSpPr txBox="1">
            <a:spLocks noChangeArrowheads="1"/>
          </p:cNvSpPr>
          <p:nvPr/>
        </p:nvSpPr>
        <p:spPr bwMode="auto">
          <a:xfrm>
            <a:off x="609600" y="2007179"/>
            <a:ext cx="8229600" cy="431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ts val="3200"/>
              </a:lnSpc>
              <a:spcAft>
                <a:spcPts val="2400"/>
              </a:spcAft>
              <a:buSzPct val="150000"/>
              <a:buFont typeface="Arial" charset="0"/>
              <a:buChar char="•"/>
            </a:pPr>
            <a:r>
              <a:rPr lang="en-US" sz="3000">
                <a:latin typeface="Helvetica" charset="0"/>
              </a:rPr>
              <a:t>The Gates Foundation has invested $4.5M into the RAVEN program (led by M. Busch) to develop and standardize HIV reservoir assays</a:t>
            </a:r>
          </a:p>
          <a:p>
            <a:pPr>
              <a:lnSpc>
                <a:spcPts val="3200"/>
              </a:lnSpc>
              <a:spcAft>
                <a:spcPts val="2400"/>
              </a:spcAft>
              <a:buSzPct val="150000"/>
              <a:buFont typeface="Arial" charset="0"/>
              <a:buChar char="•"/>
            </a:pPr>
            <a:r>
              <a:rPr lang="en-US" sz="3000">
                <a:latin typeface="Helvetica" charset="0"/>
              </a:rPr>
              <a:t>In addition to extensive blood-based characterization, RAVEN participants will be prospectively recruited to collect a wide range of tissue biopsies </a:t>
            </a:r>
          </a:p>
          <a:p>
            <a:pPr>
              <a:lnSpc>
                <a:spcPts val="3200"/>
              </a:lnSpc>
              <a:spcAft>
                <a:spcPts val="2400"/>
              </a:spcAft>
              <a:buSzPct val="150000"/>
              <a:buFont typeface="Arial" charset="0"/>
              <a:buChar char="•"/>
            </a:pPr>
            <a:r>
              <a:rPr lang="en-US" sz="3000">
                <a:latin typeface="Helvetica" charset="0"/>
              </a:rPr>
              <a:t>The amfAR Institute for HIV Cure Research will heavily leverage RAVEN resources</a:t>
            </a:r>
          </a:p>
        </p:txBody>
      </p:sp>
      <p:pic>
        <p:nvPicPr>
          <p:cNvPr id="2" name="Picture 1" descr="RAVEN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71600" cy="1828800"/>
          </a:xfrm>
          <a:prstGeom prst="rect">
            <a:avLst/>
          </a:prstGeom>
        </p:spPr>
      </p:pic>
      <p:sp>
        <p:nvSpPr>
          <p:cNvPr id="6" name="Text Box 3"/>
          <p:cNvSpPr txBox="1">
            <a:spLocks noChangeArrowheads="1"/>
          </p:cNvSpPr>
          <p:nvPr/>
        </p:nvSpPr>
        <p:spPr bwMode="auto">
          <a:xfrm>
            <a:off x="1981200" y="457200"/>
            <a:ext cx="66294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ts val="3200"/>
              </a:lnSpc>
            </a:pPr>
            <a:r>
              <a:rPr lang="en-US" sz="3200" b="1">
                <a:solidFill>
                  <a:srgbClr val="000090"/>
                </a:solidFill>
                <a:latin typeface="Helvetica" charset="0"/>
              </a:rPr>
              <a:t>HIV Reservoir Assay Validation and Evaluation Network (RAVEN) </a:t>
            </a:r>
          </a:p>
        </p:txBody>
      </p:sp>
    </p:spTree>
    <p:extLst>
      <p:ext uri="{BB962C8B-B14F-4D97-AF65-F5344CB8AC3E}">
        <p14:creationId xmlns:p14="http://schemas.microsoft.com/office/powerpoint/2010/main" val="27717543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Screen Shot 2016-10-23 at 11.37.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7225" y="-317500"/>
            <a:ext cx="13079413" cy="783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3707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304800" y="152400"/>
            <a:ext cx="8534400" cy="609600"/>
          </a:xfrm>
          <a:prstGeom prst="rect">
            <a:avLst/>
          </a:prstGeom>
          <a:noFill/>
          <a:ln w="9525">
            <a:noFill/>
            <a:miter lim="800000"/>
            <a:headEnd/>
            <a:tailEnd/>
          </a:ln>
        </p:spPr>
        <p:txBody>
          <a:bodyPr anchor="ctr"/>
          <a:lstStyle/>
          <a:p>
            <a:pPr eaLnBrk="0" hangingPunct="0">
              <a:buFont typeface="Arial" pitchFamily="34" charset="0"/>
              <a:buNone/>
            </a:pPr>
            <a:r>
              <a:rPr lang="en-US" sz="2800" b="1" dirty="0">
                <a:solidFill>
                  <a:srgbClr val="E5073C"/>
                </a:solidFill>
                <a:latin typeface="Arial" charset="0"/>
                <a:ea typeface="+mn-ea"/>
                <a:cs typeface="+mn-cs"/>
              </a:rPr>
              <a:t>Training in Clinical Research – Global TM</a:t>
            </a:r>
          </a:p>
        </p:txBody>
      </p:sp>
      <p:sp>
        <p:nvSpPr>
          <p:cNvPr id="29698" name="Rectangle 3"/>
          <p:cNvSpPr>
            <a:spLocks noGrp="1" noChangeArrowheads="1"/>
          </p:cNvSpPr>
          <p:nvPr>
            <p:ph type="body" idx="4294967295"/>
          </p:nvPr>
        </p:nvSpPr>
        <p:spPr>
          <a:xfrm>
            <a:off x="457200" y="914400"/>
            <a:ext cx="8291512" cy="4953000"/>
          </a:xfrm>
          <a:prstGeom prst="rect">
            <a:avLst/>
          </a:prstGeom>
        </p:spPr>
        <p:txBody>
          <a:bodyPr/>
          <a:lstStyle/>
          <a:p>
            <a:pPr eaLnBrk="1" hangingPunct="1">
              <a:spcBef>
                <a:spcPct val="0"/>
              </a:spcBef>
              <a:spcAft>
                <a:spcPts val="600"/>
              </a:spcAft>
            </a:pPr>
            <a:r>
              <a:rPr lang="en-US" sz="2000" dirty="0" smtClean="0"/>
              <a:t>Leadership:</a:t>
            </a:r>
            <a:r>
              <a:rPr lang="en-US" sz="2000" dirty="0"/>
              <a:t> </a:t>
            </a:r>
            <a:r>
              <a:rPr lang="en-US" sz="2000" dirty="0" smtClean="0"/>
              <a:t>Dr. Edward L. Murphy</a:t>
            </a:r>
          </a:p>
          <a:p>
            <a:pPr eaLnBrk="1" hangingPunct="1">
              <a:spcBef>
                <a:spcPct val="0"/>
              </a:spcBef>
              <a:spcAft>
                <a:spcPts val="600"/>
              </a:spcAft>
            </a:pPr>
            <a:r>
              <a:rPr lang="en-US" sz="2000" dirty="0" smtClean="0"/>
              <a:t>Age of program: 7 years  </a:t>
            </a:r>
          </a:p>
          <a:p>
            <a:pPr eaLnBrk="1" hangingPunct="1">
              <a:spcBef>
                <a:spcPct val="0"/>
              </a:spcBef>
              <a:spcAft>
                <a:spcPts val="600"/>
              </a:spcAft>
            </a:pPr>
            <a:r>
              <a:rPr lang="en-US" sz="2000" dirty="0" smtClean="0"/>
              <a:t>Location:</a:t>
            </a:r>
            <a:r>
              <a:rPr lang="en-US" sz="2000" dirty="0"/>
              <a:t> </a:t>
            </a:r>
            <a:r>
              <a:rPr lang="en-US" sz="2000" dirty="0" smtClean="0"/>
              <a:t>Latin America, Paris (for francophone Africa) and South Africa</a:t>
            </a:r>
          </a:p>
          <a:p>
            <a:pPr eaLnBrk="1" hangingPunct="1">
              <a:spcBef>
                <a:spcPct val="0"/>
              </a:spcBef>
              <a:spcAft>
                <a:spcPts val="600"/>
              </a:spcAft>
            </a:pPr>
            <a:r>
              <a:rPr lang="en-US" sz="2000" dirty="0" smtClean="0"/>
              <a:t>Funding sources: BSRI, ISBT, UCSF Center for AIDS Research</a:t>
            </a:r>
          </a:p>
          <a:p>
            <a:pPr eaLnBrk="1" hangingPunct="1">
              <a:spcBef>
                <a:spcPct val="0"/>
              </a:spcBef>
              <a:spcAft>
                <a:spcPts val="600"/>
              </a:spcAft>
            </a:pPr>
            <a:r>
              <a:rPr lang="en-US" sz="2000" dirty="0" smtClean="0"/>
              <a:t>Goals:</a:t>
            </a:r>
            <a:r>
              <a:rPr lang="en-US" sz="2000" dirty="0"/>
              <a:t> </a:t>
            </a:r>
            <a:r>
              <a:rPr lang="en-US" sz="2000" dirty="0" smtClean="0"/>
              <a:t>Educate international scientists and physician-scientists in TM clinical research methods. Leverage research relationships for BSI/BSRI research projects. Visible leadership role for BSI/BSRI</a:t>
            </a:r>
          </a:p>
          <a:p>
            <a:pPr eaLnBrk="1" hangingPunct="1">
              <a:spcBef>
                <a:spcPct val="0"/>
              </a:spcBef>
            </a:pPr>
            <a:r>
              <a:rPr lang="en-US" sz="2000" dirty="0" smtClean="0"/>
              <a:t>Assessment metrics:</a:t>
            </a:r>
          </a:p>
          <a:p>
            <a:pPr marL="457200" indent="-457200" eaLnBrk="1" hangingPunct="1">
              <a:spcBef>
                <a:spcPct val="0"/>
              </a:spcBef>
              <a:buFont typeface="+mj-lt"/>
              <a:buAutoNum type="arabicPeriod"/>
            </a:pPr>
            <a:r>
              <a:rPr lang="en-US" sz="2000" dirty="0" smtClean="0"/>
              <a:t>Number of trainees and their career paths</a:t>
            </a:r>
          </a:p>
          <a:p>
            <a:pPr marL="457200" indent="-457200" eaLnBrk="1" hangingPunct="1">
              <a:spcBef>
                <a:spcPct val="0"/>
              </a:spcBef>
              <a:buFont typeface="+mj-lt"/>
              <a:buAutoNum type="arabicPeriod"/>
            </a:pPr>
            <a:r>
              <a:rPr lang="en-US" sz="2000" dirty="0" smtClean="0"/>
              <a:t>Scientific publications and presentations </a:t>
            </a:r>
          </a:p>
          <a:p>
            <a:pPr marL="457200" indent="-457200" eaLnBrk="1" hangingPunct="1">
              <a:spcBef>
                <a:spcPct val="0"/>
              </a:spcBef>
              <a:buFont typeface="+mj-lt"/>
              <a:buAutoNum type="arabicPeriod"/>
            </a:pPr>
            <a:r>
              <a:rPr lang="en-US" sz="2000" dirty="0" smtClean="0"/>
              <a:t>Extramural funding</a:t>
            </a:r>
          </a:p>
          <a:p>
            <a:pPr marL="457200" indent="-457200" eaLnBrk="1" hangingPunct="1">
              <a:spcBef>
                <a:spcPct val="0"/>
              </a:spcBef>
              <a:buFont typeface="+mj-lt"/>
              <a:buAutoNum type="arabicPeriod"/>
            </a:pPr>
            <a:r>
              <a:rPr lang="en-US" sz="2000" dirty="0" smtClean="0"/>
              <a:t>Course evaluations by trainees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3581400"/>
            <a:ext cx="3026118" cy="2012488"/>
          </a:xfrm>
          <a:prstGeom prst="rect">
            <a:avLst/>
          </a:prstGeom>
        </p:spPr>
      </p:pic>
    </p:spTree>
    <p:extLst>
      <p:ext uri="{BB962C8B-B14F-4D97-AF65-F5344CB8AC3E}">
        <p14:creationId xmlns:p14="http://schemas.microsoft.com/office/powerpoint/2010/main" val="2785886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ChangeArrowheads="1"/>
          </p:cNvSpPr>
          <p:nvPr>
            <p:ph type="ctrTitle"/>
          </p:nvPr>
        </p:nvSpPr>
        <p:spPr>
          <a:xfrm>
            <a:off x="762000" y="381000"/>
            <a:ext cx="5334000" cy="1470025"/>
          </a:xfrm>
        </p:spPr>
        <p:txBody>
          <a:bodyPr/>
          <a:lstStyle/>
          <a:p>
            <a:pPr eaLnBrk="1" hangingPunct="1"/>
            <a:r>
              <a:rPr lang="en-US" sz="3800" dirty="0" smtClean="0"/>
              <a:t>Michael Busch</a:t>
            </a:r>
            <a:br>
              <a:rPr lang="en-US" sz="3800" dirty="0" smtClean="0"/>
            </a:br>
            <a:r>
              <a:rPr lang="en-US" sz="2100" dirty="0" smtClean="0"/>
              <a:t>Director and Senior Investigator, BSRI</a:t>
            </a:r>
          </a:p>
        </p:txBody>
      </p:sp>
      <p:sp>
        <p:nvSpPr>
          <p:cNvPr id="541698" name="Rectangle 3"/>
          <p:cNvSpPr>
            <a:spLocks noGrp="1" noChangeArrowheads="1"/>
          </p:cNvSpPr>
          <p:nvPr>
            <p:ph type="subTitle" idx="1"/>
          </p:nvPr>
        </p:nvSpPr>
        <p:spPr>
          <a:xfrm>
            <a:off x="381000" y="2286000"/>
            <a:ext cx="6324600" cy="1752600"/>
          </a:xfrm>
        </p:spPr>
        <p:txBody>
          <a:bodyPr/>
          <a:lstStyle/>
          <a:p>
            <a:pPr eaLnBrk="1" hangingPunct="1">
              <a:lnSpc>
                <a:spcPct val="80000"/>
              </a:lnSpc>
            </a:pPr>
            <a:r>
              <a:rPr lang="en-US" sz="2400" u="sng" dirty="0" smtClean="0">
                <a:solidFill>
                  <a:schemeClr val="tx1"/>
                </a:solidFill>
              </a:rPr>
              <a:t>Research Areas</a:t>
            </a:r>
          </a:p>
          <a:p>
            <a:pPr eaLnBrk="1" hangingPunct="1">
              <a:lnSpc>
                <a:spcPct val="80000"/>
              </a:lnSpc>
            </a:pPr>
            <a:r>
              <a:rPr lang="en-US" sz="2400" dirty="0" smtClean="0">
                <a:solidFill>
                  <a:schemeClr val="tx1"/>
                </a:solidFill>
              </a:rPr>
              <a:t>Virology and pathogenesis (HIV, HCV, WNV)</a:t>
            </a:r>
          </a:p>
          <a:p>
            <a:pPr eaLnBrk="1" hangingPunct="1">
              <a:lnSpc>
                <a:spcPct val="80000"/>
              </a:lnSpc>
            </a:pPr>
            <a:r>
              <a:rPr lang="en-US" sz="2400" dirty="0" smtClean="0">
                <a:solidFill>
                  <a:schemeClr val="tx1"/>
                </a:solidFill>
              </a:rPr>
              <a:t>Transfusion safety</a:t>
            </a:r>
          </a:p>
        </p:txBody>
      </p:sp>
      <p:sp>
        <p:nvSpPr>
          <p:cNvPr id="541699" name="Text Box 4"/>
          <p:cNvSpPr txBox="1">
            <a:spLocks noChangeArrowheads="1"/>
          </p:cNvSpPr>
          <p:nvPr/>
        </p:nvSpPr>
        <p:spPr bwMode="auto">
          <a:xfrm>
            <a:off x="609600" y="4114800"/>
            <a:ext cx="7924800" cy="1879600"/>
          </a:xfrm>
          <a:prstGeom prst="rect">
            <a:avLst/>
          </a:prstGeom>
          <a:noFill/>
          <a:ln w="9525">
            <a:noFill/>
            <a:miter lim="800000"/>
            <a:headEnd/>
            <a:tailEnd/>
          </a:ln>
        </p:spPr>
        <p:txBody>
          <a:bodyPr>
            <a:spAutoFit/>
          </a:bodyPr>
          <a:lstStyle/>
          <a:p>
            <a:pPr>
              <a:spcBef>
                <a:spcPct val="50000"/>
              </a:spcBef>
              <a:buFontTx/>
              <a:buChar char="•"/>
            </a:pPr>
            <a:r>
              <a:rPr lang="en-US" sz="1800" dirty="0"/>
              <a:t> Viral dynamics of acute viral infection</a:t>
            </a:r>
          </a:p>
          <a:p>
            <a:pPr>
              <a:spcBef>
                <a:spcPct val="50000"/>
              </a:spcBef>
              <a:buFontTx/>
              <a:buChar char="•"/>
            </a:pPr>
            <a:r>
              <a:rPr lang="en-US" sz="1800" dirty="0"/>
              <a:t> Viral testing (antibody and nucleic acid identification)</a:t>
            </a:r>
          </a:p>
          <a:p>
            <a:pPr>
              <a:spcBef>
                <a:spcPct val="50000"/>
              </a:spcBef>
              <a:buFontTx/>
              <a:buChar char="•"/>
            </a:pPr>
            <a:r>
              <a:rPr lang="en-US" sz="1800" dirty="0"/>
              <a:t> Translational epidemiology/specimen repository generation</a:t>
            </a:r>
          </a:p>
          <a:p>
            <a:pPr>
              <a:spcBef>
                <a:spcPct val="50000"/>
              </a:spcBef>
              <a:buFontTx/>
              <a:buChar char="•"/>
            </a:pPr>
            <a:r>
              <a:rPr lang="en-US" sz="1800" dirty="0"/>
              <a:t> </a:t>
            </a:r>
            <a:r>
              <a:rPr lang="en-US" sz="1800" dirty="0" err="1"/>
              <a:t>Microchimerism</a:t>
            </a:r>
            <a:r>
              <a:rPr lang="en-US" sz="1800" dirty="0"/>
              <a:t> (persistence of donor cells long after transfusion),</a:t>
            </a:r>
          </a:p>
          <a:p>
            <a:r>
              <a:rPr lang="en-US" sz="1800" dirty="0"/>
              <a:t>   mechanisms of immune tolerance in transfusion recipients</a:t>
            </a:r>
          </a:p>
        </p:txBody>
      </p:sp>
      <p:pic>
        <p:nvPicPr>
          <p:cNvPr id="1026" name="Picture 2" descr="C:\Users\009471\Documents\Busch_Michael 04.25.2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3688"/>
            <a:ext cx="2116928" cy="296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3225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Grp="1" noChangeArrowheads="1"/>
          </p:cNvSpPr>
          <p:nvPr>
            <p:ph type="ctrTitle"/>
          </p:nvPr>
        </p:nvSpPr>
        <p:spPr>
          <a:xfrm>
            <a:off x="609600" y="0"/>
            <a:ext cx="5943600" cy="1470025"/>
          </a:xfrm>
        </p:spPr>
        <p:txBody>
          <a:bodyPr/>
          <a:lstStyle/>
          <a:p>
            <a:pPr eaLnBrk="1" hangingPunct="1"/>
            <a:r>
              <a:rPr lang="en-US" sz="3800" dirty="0" smtClean="0"/>
              <a:t>Philip Norris</a:t>
            </a:r>
            <a:br>
              <a:rPr lang="en-US" sz="3800" dirty="0" smtClean="0"/>
            </a:br>
            <a:r>
              <a:rPr lang="en-US" sz="2100" dirty="0" smtClean="0"/>
              <a:t>Director and Senior Investigator, BSRI</a:t>
            </a:r>
          </a:p>
        </p:txBody>
      </p:sp>
      <p:sp>
        <p:nvSpPr>
          <p:cNvPr id="542722" name="Rectangle 3"/>
          <p:cNvSpPr>
            <a:spLocks noGrp="1" noChangeArrowheads="1"/>
          </p:cNvSpPr>
          <p:nvPr>
            <p:ph type="subTitle" idx="1"/>
          </p:nvPr>
        </p:nvSpPr>
        <p:spPr>
          <a:xfrm>
            <a:off x="685800" y="1752600"/>
            <a:ext cx="5410200" cy="1752600"/>
          </a:xfrm>
        </p:spPr>
        <p:txBody>
          <a:bodyPr/>
          <a:lstStyle/>
          <a:p>
            <a:pPr eaLnBrk="1" hangingPunct="1"/>
            <a:r>
              <a:rPr lang="en-US" sz="2400" u="sng" dirty="0" smtClean="0">
                <a:solidFill>
                  <a:schemeClr val="tx1"/>
                </a:solidFill>
              </a:rPr>
              <a:t>Research Areas</a:t>
            </a:r>
          </a:p>
          <a:p>
            <a:pPr eaLnBrk="1" hangingPunct="1"/>
            <a:r>
              <a:rPr lang="en-US" sz="2400" dirty="0" smtClean="0">
                <a:solidFill>
                  <a:schemeClr val="tx1"/>
                </a:solidFill>
              </a:rPr>
              <a:t>Viral immunology (HIV, WNV)</a:t>
            </a:r>
          </a:p>
          <a:p>
            <a:pPr eaLnBrk="1" hangingPunct="1"/>
            <a:r>
              <a:rPr lang="en-US" sz="2400" dirty="0" smtClean="0">
                <a:solidFill>
                  <a:schemeClr val="tx1"/>
                </a:solidFill>
              </a:rPr>
              <a:t>Transfusion immunology</a:t>
            </a:r>
          </a:p>
        </p:txBody>
      </p:sp>
      <p:pic>
        <p:nvPicPr>
          <p:cNvPr id="542723" name="Picture 4" descr="about-faculty-Norris"/>
          <p:cNvPicPr>
            <a:picLocks noChangeAspect="1" noChangeArrowheads="1"/>
          </p:cNvPicPr>
          <p:nvPr/>
        </p:nvPicPr>
        <p:blipFill>
          <a:blip r:embed="rId2"/>
          <a:srcRect l="21051" r="7402" b="39131"/>
          <a:stretch>
            <a:fillRect/>
          </a:stretch>
        </p:blipFill>
        <p:spPr bwMode="auto">
          <a:xfrm>
            <a:off x="6934200" y="0"/>
            <a:ext cx="2209800" cy="2819400"/>
          </a:xfrm>
          <a:prstGeom prst="rect">
            <a:avLst/>
          </a:prstGeom>
          <a:noFill/>
          <a:ln w="9525">
            <a:noFill/>
            <a:miter lim="800000"/>
            <a:headEnd/>
            <a:tailEnd/>
          </a:ln>
        </p:spPr>
      </p:pic>
      <p:sp>
        <p:nvSpPr>
          <p:cNvPr id="542724" name="Text Box 5"/>
          <p:cNvSpPr txBox="1">
            <a:spLocks noChangeArrowheads="1"/>
          </p:cNvSpPr>
          <p:nvPr/>
        </p:nvSpPr>
        <p:spPr bwMode="auto">
          <a:xfrm>
            <a:off x="609600" y="3657600"/>
            <a:ext cx="7924800" cy="2031325"/>
          </a:xfrm>
          <a:prstGeom prst="rect">
            <a:avLst/>
          </a:prstGeom>
          <a:noFill/>
          <a:ln w="9525">
            <a:noFill/>
            <a:miter lim="800000"/>
            <a:headEnd/>
            <a:tailEnd/>
          </a:ln>
        </p:spPr>
        <p:txBody>
          <a:bodyPr>
            <a:spAutoFit/>
          </a:bodyPr>
          <a:lstStyle/>
          <a:p>
            <a:pPr>
              <a:spcBef>
                <a:spcPct val="50000"/>
              </a:spcBef>
              <a:buFontTx/>
              <a:buChar char="•"/>
            </a:pPr>
            <a:r>
              <a:rPr lang="en-US" sz="1800" dirty="0"/>
              <a:t> HIV pathogenesis, focus on CD4+ T cell effector function</a:t>
            </a:r>
          </a:p>
          <a:p>
            <a:pPr>
              <a:spcBef>
                <a:spcPct val="50000"/>
              </a:spcBef>
              <a:buFontTx/>
              <a:buChar char="•"/>
            </a:pPr>
            <a:r>
              <a:rPr lang="en-US" sz="1800" dirty="0"/>
              <a:t> West Nile virus (WNV), role of regulatory and </a:t>
            </a:r>
            <a:r>
              <a:rPr lang="en-US" sz="1800" dirty="0" err="1" smtClean="0"/>
              <a:t>effetor</a:t>
            </a:r>
            <a:r>
              <a:rPr lang="en-US" sz="1800" dirty="0" smtClean="0"/>
              <a:t> cells </a:t>
            </a:r>
            <a:r>
              <a:rPr lang="en-US" sz="1800" dirty="0"/>
              <a:t>in pathogenesis</a:t>
            </a:r>
          </a:p>
          <a:p>
            <a:pPr>
              <a:spcBef>
                <a:spcPct val="50000"/>
              </a:spcBef>
              <a:buFontTx/>
              <a:buChar char="•"/>
            </a:pPr>
            <a:r>
              <a:rPr lang="en-US" sz="1800" dirty="0"/>
              <a:t> Acute viral infections, characterization of early cytokine responses</a:t>
            </a:r>
          </a:p>
          <a:p>
            <a:pPr>
              <a:spcBef>
                <a:spcPct val="50000"/>
              </a:spcBef>
              <a:buFontTx/>
              <a:buChar char="•"/>
            </a:pPr>
            <a:r>
              <a:rPr lang="en-US" sz="1800" dirty="0" smtClean="0"/>
              <a:t>Mechanisms </a:t>
            </a:r>
            <a:r>
              <a:rPr lang="en-US" sz="1800" dirty="0"/>
              <a:t>of immune tolerance in transfusion </a:t>
            </a:r>
            <a:r>
              <a:rPr lang="en-US" sz="1800" dirty="0" smtClean="0"/>
              <a:t>recipients</a:t>
            </a:r>
          </a:p>
          <a:p>
            <a:pPr>
              <a:spcBef>
                <a:spcPct val="50000"/>
              </a:spcBef>
              <a:buFontTx/>
              <a:buChar char="•"/>
            </a:pPr>
            <a:r>
              <a:rPr lang="en-US" dirty="0" smtClean="0"/>
              <a:t>Characterization of signaling pathways of extracellular vesicles</a:t>
            </a:r>
            <a:endParaRPr lang="en-US" sz="1800" dirty="0"/>
          </a:p>
        </p:txBody>
      </p:sp>
    </p:spTree>
    <p:extLst>
      <p:ext uri="{BB962C8B-B14F-4D97-AF65-F5344CB8AC3E}">
        <p14:creationId xmlns:p14="http://schemas.microsoft.com/office/powerpoint/2010/main" val="36327756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2"/>
          <p:cNvSpPr>
            <a:spLocks noGrp="1" noChangeArrowheads="1"/>
          </p:cNvSpPr>
          <p:nvPr>
            <p:ph type="ctrTitle"/>
          </p:nvPr>
        </p:nvSpPr>
        <p:spPr>
          <a:xfrm>
            <a:off x="762000" y="228600"/>
            <a:ext cx="5334000" cy="1470025"/>
          </a:xfrm>
        </p:spPr>
        <p:txBody>
          <a:bodyPr>
            <a:normAutofit/>
          </a:bodyPr>
          <a:lstStyle/>
          <a:p>
            <a:pPr eaLnBrk="1" hangingPunct="1"/>
            <a:r>
              <a:rPr lang="en-US" sz="3800" dirty="0" smtClean="0"/>
              <a:t>Brian Custer</a:t>
            </a:r>
            <a:br>
              <a:rPr lang="en-US" sz="3800" dirty="0" smtClean="0"/>
            </a:br>
            <a:r>
              <a:rPr lang="en-US" sz="2100" dirty="0" smtClean="0"/>
              <a:t>Associate Director and Senior Investigator, BSRI</a:t>
            </a:r>
            <a:br>
              <a:rPr lang="en-US" sz="2100" dirty="0" smtClean="0"/>
            </a:br>
            <a:endParaRPr lang="en-US" sz="2100" dirty="0" smtClean="0"/>
          </a:p>
        </p:txBody>
      </p:sp>
      <p:sp>
        <p:nvSpPr>
          <p:cNvPr id="545794" name="Rectangle 3"/>
          <p:cNvSpPr>
            <a:spLocks noGrp="1" noChangeArrowheads="1"/>
          </p:cNvSpPr>
          <p:nvPr>
            <p:ph type="subTitle" idx="1"/>
          </p:nvPr>
        </p:nvSpPr>
        <p:spPr>
          <a:xfrm>
            <a:off x="685800" y="1752600"/>
            <a:ext cx="5410200" cy="1752600"/>
          </a:xfrm>
        </p:spPr>
        <p:txBody>
          <a:bodyPr/>
          <a:lstStyle/>
          <a:p>
            <a:pPr eaLnBrk="1" hangingPunct="1"/>
            <a:r>
              <a:rPr lang="en-US" u="sng" dirty="0" smtClean="0">
                <a:solidFill>
                  <a:schemeClr val="tx1"/>
                </a:solidFill>
              </a:rPr>
              <a:t>Research Areas</a:t>
            </a:r>
          </a:p>
          <a:p>
            <a:pPr eaLnBrk="1" hangingPunct="1"/>
            <a:r>
              <a:rPr lang="en-US" dirty="0" smtClean="0">
                <a:solidFill>
                  <a:schemeClr val="tx1"/>
                </a:solidFill>
              </a:rPr>
              <a:t>Epidemiology</a:t>
            </a:r>
          </a:p>
          <a:p>
            <a:pPr eaLnBrk="1" hangingPunct="1"/>
            <a:r>
              <a:rPr lang="en-US" dirty="0" smtClean="0">
                <a:solidFill>
                  <a:schemeClr val="tx1"/>
                </a:solidFill>
              </a:rPr>
              <a:t>Health Policy Research</a:t>
            </a:r>
          </a:p>
        </p:txBody>
      </p:sp>
      <p:sp>
        <p:nvSpPr>
          <p:cNvPr id="545795" name="Text Box 4"/>
          <p:cNvSpPr txBox="1">
            <a:spLocks noChangeArrowheads="1"/>
          </p:cNvSpPr>
          <p:nvPr/>
        </p:nvSpPr>
        <p:spPr bwMode="auto">
          <a:xfrm>
            <a:off x="609600" y="4114800"/>
            <a:ext cx="7924800" cy="1879600"/>
          </a:xfrm>
          <a:prstGeom prst="rect">
            <a:avLst/>
          </a:prstGeom>
          <a:noFill/>
          <a:ln w="9525">
            <a:noFill/>
            <a:miter lim="800000"/>
            <a:headEnd/>
            <a:tailEnd/>
          </a:ln>
        </p:spPr>
        <p:txBody>
          <a:bodyPr>
            <a:spAutoFit/>
          </a:bodyPr>
          <a:lstStyle/>
          <a:p>
            <a:pPr>
              <a:spcBef>
                <a:spcPct val="50000"/>
              </a:spcBef>
              <a:buFontTx/>
              <a:buChar char="•"/>
            </a:pPr>
            <a:r>
              <a:rPr lang="en-US" sz="1800"/>
              <a:t> Infectious disease epidemiology in blood donors</a:t>
            </a:r>
          </a:p>
          <a:p>
            <a:pPr>
              <a:spcBef>
                <a:spcPct val="50000"/>
              </a:spcBef>
              <a:buFontTx/>
              <a:buChar char="•"/>
            </a:pPr>
            <a:r>
              <a:rPr lang="en-US" sz="1800"/>
              <a:t> Cost-effectiveness of blood safety interventions</a:t>
            </a:r>
          </a:p>
          <a:p>
            <a:pPr>
              <a:spcBef>
                <a:spcPct val="50000"/>
              </a:spcBef>
              <a:buFontTx/>
              <a:buChar char="•"/>
            </a:pPr>
            <a:r>
              <a:rPr lang="en-US" sz="1800"/>
              <a:t> Identification of risk factors for adverse donor reactions (vaso-vagal and needle-related injuries)</a:t>
            </a:r>
          </a:p>
          <a:p>
            <a:pPr>
              <a:spcBef>
                <a:spcPct val="50000"/>
              </a:spcBef>
              <a:buFontTx/>
              <a:buChar char="•"/>
            </a:pPr>
            <a:r>
              <a:rPr lang="en-US" sz="1800"/>
              <a:t> Blood utilization and recipient outcomes</a:t>
            </a:r>
          </a:p>
        </p:txBody>
      </p:sp>
      <p:pic>
        <p:nvPicPr>
          <p:cNvPr id="545796" name="Picture 6" descr="i-bcuster"/>
          <p:cNvPicPr>
            <a:picLocks noChangeAspect="1" noChangeArrowheads="1"/>
          </p:cNvPicPr>
          <p:nvPr/>
        </p:nvPicPr>
        <p:blipFill>
          <a:blip r:embed="rId2"/>
          <a:srcRect/>
          <a:stretch>
            <a:fillRect/>
          </a:stretch>
        </p:blipFill>
        <p:spPr bwMode="auto">
          <a:xfrm>
            <a:off x="7143750" y="0"/>
            <a:ext cx="2000250" cy="2952750"/>
          </a:xfrm>
          <a:prstGeom prst="rect">
            <a:avLst/>
          </a:prstGeom>
          <a:noFill/>
          <a:ln w="9525">
            <a:noFill/>
            <a:miter lim="800000"/>
            <a:headEnd/>
            <a:tailEnd/>
          </a:ln>
        </p:spPr>
      </p:pic>
    </p:spTree>
    <p:extLst>
      <p:ext uri="{BB962C8B-B14F-4D97-AF65-F5344CB8AC3E}">
        <p14:creationId xmlns:p14="http://schemas.microsoft.com/office/powerpoint/2010/main" val="38752239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2"/>
          <p:cNvSpPr>
            <a:spLocks noGrp="1" noChangeArrowheads="1"/>
          </p:cNvSpPr>
          <p:nvPr>
            <p:ph type="title"/>
          </p:nvPr>
        </p:nvSpPr>
        <p:spPr>
          <a:xfrm>
            <a:off x="304800" y="685800"/>
            <a:ext cx="6400800" cy="1143000"/>
          </a:xfrm>
        </p:spPr>
        <p:txBody>
          <a:bodyPr>
            <a:normAutofit fontScale="90000"/>
          </a:bodyPr>
          <a:lstStyle/>
          <a:p>
            <a:pPr eaLnBrk="1" hangingPunct="1"/>
            <a:r>
              <a:rPr lang="en-US" sz="3800" dirty="0" smtClean="0"/>
              <a:t>Edward L. Murphy</a:t>
            </a:r>
            <a:br>
              <a:rPr lang="en-US" sz="3800" dirty="0" smtClean="0"/>
            </a:br>
            <a:r>
              <a:rPr lang="en-US" sz="2000" dirty="0" smtClean="0"/>
              <a:t>Professor, UCSF and</a:t>
            </a:r>
            <a:br>
              <a:rPr lang="en-US" sz="2000" dirty="0" smtClean="0"/>
            </a:br>
            <a:r>
              <a:rPr lang="en-US" sz="2000" dirty="0" smtClean="0"/>
              <a:t>Senior Investigator and </a:t>
            </a:r>
            <a:br>
              <a:rPr lang="en-US" sz="2000" dirty="0" smtClean="0"/>
            </a:br>
            <a:r>
              <a:rPr lang="en-US" sz="2000" dirty="0" smtClean="0"/>
              <a:t>Education Director, BSRI</a:t>
            </a:r>
            <a:r>
              <a:rPr lang="en-US" sz="3800" dirty="0" smtClean="0"/>
              <a:t/>
            </a:r>
            <a:br>
              <a:rPr lang="en-US" sz="3800" dirty="0" smtClean="0"/>
            </a:br>
            <a:endParaRPr lang="en-US" sz="2100" dirty="0" smtClean="0"/>
          </a:p>
        </p:txBody>
      </p:sp>
      <p:sp>
        <p:nvSpPr>
          <p:cNvPr id="543746" name="Rectangle 3"/>
          <p:cNvSpPr>
            <a:spLocks noGrp="1" noChangeArrowheads="1"/>
          </p:cNvSpPr>
          <p:nvPr>
            <p:ph type="body" idx="1"/>
          </p:nvPr>
        </p:nvSpPr>
        <p:spPr>
          <a:xfrm>
            <a:off x="533400" y="4343400"/>
            <a:ext cx="8382000" cy="2667000"/>
          </a:xfrm>
        </p:spPr>
        <p:txBody>
          <a:bodyPr>
            <a:normAutofit/>
          </a:bodyPr>
          <a:lstStyle/>
          <a:p>
            <a:pPr eaLnBrk="1" hangingPunct="1">
              <a:buClr>
                <a:schemeClr val="tx1"/>
              </a:buClr>
              <a:buFontTx/>
              <a:buChar char="•"/>
            </a:pPr>
            <a:r>
              <a:rPr lang="en-US" sz="1800" dirty="0" smtClean="0"/>
              <a:t>Transfusion epidemiology, including studies of blood donors and health outcomes among blood recipients. PI of REDS-III Domestic center at UCSF and BSRI.</a:t>
            </a:r>
          </a:p>
          <a:p>
            <a:pPr eaLnBrk="1" hangingPunct="1">
              <a:buClr>
                <a:schemeClr val="tx1"/>
              </a:buClr>
              <a:buFontTx/>
              <a:buChar char="•"/>
            </a:pPr>
            <a:r>
              <a:rPr lang="en-US" sz="1800" dirty="0" smtClean="0"/>
              <a:t>Global transfusion research - PI of the REDS-III International center with South African National Blood Service.</a:t>
            </a:r>
          </a:p>
          <a:p>
            <a:pPr>
              <a:buClr>
                <a:schemeClr val="tx1"/>
              </a:buClr>
              <a:buFontTx/>
              <a:buChar char="•"/>
            </a:pPr>
            <a:r>
              <a:rPr lang="en-US" sz="1800" dirty="0"/>
              <a:t>Epidemiology and pathogenesis of HTLV-I and HTLV-II, Hepatitis C virus and HIV</a:t>
            </a:r>
            <a:r>
              <a:rPr lang="en-US" sz="1800" dirty="0" smtClean="0"/>
              <a:t>.</a:t>
            </a:r>
          </a:p>
          <a:p>
            <a:pPr eaLnBrk="1" hangingPunct="1">
              <a:buClr>
                <a:schemeClr val="tx1"/>
              </a:buClr>
              <a:buFontTx/>
              <a:buChar char="•"/>
            </a:pPr>
            <a:r>
              <a:rPr lang="en-US" sz="1800" dirty="0" smtClean="0"/>
              <a:t>Training in Clinical Research (TICR) directed at blood bankers in low- and middle-income countries.</a:t>
            </a:r>
          </a:p>
        </p:txBody>
      </p:sp>
      <p:sp>
        <p:nvSpPr>
          <p:cNvPr id="543747" name="Text Box 4"/>
          <p:cNvSpPr txBox="1">
            <a:spLocks noChangeArrowheads="1"/>
          </p:cNvSpPr>
          <p:nvPr/>
        </p:nvSpPr>
        <p:spPr bwMode="auto">
          <a:xfrm>
            <a:off x="824100" y="2063859"/>
            <a:ext cx="5346335" cy="1815882"/>
          </a:xfrm>
          <a:prstGeom prst="rect">
            <a:avLst/>
          </a:prstGeom>
          <a:noFill/>
          <a:ln w="9525">
            <a:noFill/>
            <a:miter lim="800000"/>
            <a:headEnd/>
            <a:tailEnd/>
          </a:ln>
        </p:spPr>
        <p:txBody>
          <a:bodyPr wrap="none">
            <a:spAutoFit/>
          </a:bodyPr>
          <a:lstStyle/>
          <a:p>
            <a:pPr algn="ctr"/>
            <a:r>
              <a:rPr lang="en-US" sz="2800" u="sng" dirty="0"/>
              <a:t>Research Areas</a:t>
            </a:r>
          </a:p>
          <a:p>
            <a:pPr algn="ctr"/>
            <a:r>
              <a:rPr lang="en-US" sz="2800" dirty="0" smtClean="0"/>
              <a:t>Transfusion Epidemiology</a:t>
            </a:r>
          </a:p>
          <a:p>
            <a:pPr lvl="0" algn="ctr"/>
            <a:r>
              <a:rPr lang="en-US" sz="2800" dirty="0"/>
              <a:t>Global transfusion safety</a:t>
            </a:r>
          </a:p>
          <a:p>
            <a:pPr algn="ctr"/>
            <a:r>
              <a:rPr lang="en-US" sz="2800" dirty="0" smtClean="0"/>
              <a:t>Viral </a:t>
            </a:r>
            <a:r>
              <a:rPr lang="en-US" sz="2800" dirty="0"/>
              <a:t>epidemiology (HTLV, HCV, HIV</a:t>
            </a:r>
            <a:r>
              <a:rPr lang="en-US" sz="2800" dirty="0" smtClean="0"/>
              <a:t>)</a:t>
            </a:r>
            <a:endParaRPr lang="en-US" sz="2800" dirty="0"/>
          </a:p>
        </p:txBody>
      </p:sp>
      <p:pic>
        <p:nvPicPr>
          <p:cNvPr id="543748" name="Picture 5" descr="EdMurphy"/>
          <p:cNvPicPr>
            <a:picLocks noChangeAspect="1" noChangeArrowheads="1"/>
          </p:cNvPicPr>
          <p:nvPr/>
        </p:nvPicPr>
        <p:blipFill>
          <a:blip r:embed="rId2"/>
          <a:srcRect/>
          <a:stretch>
            <a:fillRect/>
          </a:stretch>
        </p:blipFill>
        <p:spPr bwMode="auto">
          <a:xfrm>
            <a:off x="6991350" y="0"/>
            <a:ext cx="2152650" cy="2971800"/>
          </a:xfrm>
          <a:prstGeom prst="rect">
            <a:avLst/>
          </a:prstGeom>
          <a:noFill/>
          <a:ln w="9525">
            <a:noFill/>
            <a:miter lim="800000"/>
            <a:headEnd/>
            <a:tailEnd/>
          </a:ln>
        </p:spPr>
      </p:pic>
    </p:spTree>
    <p:extLst>
      <p:ext uri="{BB962C8B-B14F-4D97-AF65-F5344CB8AC3E}">
        <p14:creationId xmlns:p14="http://schemas.microsoft.com/office/powerpoint/2010/main" val="22075038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3"/>
          <p:cNvSpPr>
            <a:spLocks noChangeArrowheads="1"/>
          </p:cNvSpPr>
          <p:nvPr/>
        </p:nvSpPr>
        <p:spPr bwMode="auto">
          <a:xfrm>
            <a:off x="1600200" y="381000"/>
            <a:ext cx="2891817" cy="1400383"/>
          </a:xfrm>
          <a:prstGeom prst="rect">
            <a:avLst/>
          </a:prstGeom>
          <a:noFill/>
          <a:ln w="9525">
            <a:noFill/>
            <a:miter lim="800000"/>
            <a:headEnd/>
            <a:tailEnd/>
          </a:ln>
        </p:spPr>
        <p:txBody>
          <a:bodyPr wrap="none">
            <a:spAutoFit/>
          </a:bodyPr>
          <a:lstStyle/>
          <a:p>
            <a:r>
              <a:rPr lang="en-US" sz="4000" dirty="0"/>
              <a:t>Eric Delwart</a:t>
            </a:r>
          </a:p>
          <a:p>
            <a:r>
              <a:rPr lang="en-US" sz="2100" dirty="0"/>
              <a:t>Senior Investigator, BSRI</a:t>
            </a:r>
            <a:r>
              <a:rPr lang="en-US" sz="4000" dirty="0"/>
              <a:t/>
            </a:r>
            <a:br>
              <a:rPr lang="en-US" sz="4000" dirty="0"/>
            </a:br>
            <a:endParaRPr lang="en-US" sz="2400" dirty="0"/>
          </a:p>
        </p:txBody>
      </p:sp>
      <p:sp>
        <p:nvSpPr>
          <p:cNvPr id="544770" name="Rectangle 4"/>
          <p:cNvSpPr>
            <a:spLocks noChangeArrowheads="1"/>
          </p:cNvSpPr>
          <p:nvPr/>
        </p:nvSpPr>
        <p:spPr bwMode="auto">
          <a:xfrm>
            <a:off x="1893277" y="1600200"/>
            <a:ext cx="3313113" cy="1544638"/>
          </a:xfrm>
          <a:prstGeom prst="rect">
            <a:avLst/>
          </a:prstGeom>
          <a:noFill/>
          <a:ln w="9525">
            <a:noFill/>
            <a:miter lim="800000"/>
            <a:headEnd/>
            <a:tailEnd/>
          </a:ln>
        </p:spPr>
        <p:txBody>
          <a:bodyPr wrap="none">
            <a:spAutoFit/>
          </a:bodyPr>
          <a:lstStyle/>
          <a:p>
            <a:pPr>
              <a:spcBef>
                <a:spcPct val="20000"/>
              </a:spcBef>
            </a:pPr>
            <a:r>
              <a:rPr lang="en-US" sz="2800" u="sng" dirty="0"/>
              <a:t>Research Areas</a:t>
            </a:r>
          </a:p>
          <a:p>
            <a:pPr>
              <a:spcBef>
                <a:spcPct val="20000"/>
              </a:spcBef>
            </a:pPr>
            <a:r>
              <a:rPr lang="en-US" sz="2800" dirty="0"/>
              <a:t>Viral </a:t>
            </a:r>
            <a:r>
              <a:rPr lang="en-US" sz="2800" dirty="0" err="1"/>
              <a:t>metagenomics</a:t>
            </a:r>
            <a:endParaRPr lang="en-US" sz="2800" dirty="0"/>
          </a:p>
          <a:p>
            <a:pPr>
              <a:spcBef>
                <a:spcPct val="20000"/>
              </a:spcBef>
            </a:pPr>
            <a:r>
              <a:rPr lang="en-US" sz="2800" dirty="0"/>
              <a:t>RNA virus evolution</a:t>
            </a:r>
          </a:p>
        </p:txBody>
      </p:sp>
      <p:sp>
        <p:nvSpPr>
          <p:cNvPr id="544771" name="Rectangle 5"/>
          <p:cNvSpPr>
            <a:spLocks noChangeArrowheads="1"/>
          </p:cNvSpPr>
          <p:nvPr/>
        </p:nvSpPr>
        <p:spPr bwMode="auto">
          <a:xfrm>
            <a:off x="685800" y="4191000"/>
            <a:ext cx="184150" cy="366713"/>
          </a:xfrm>
          <a:prstGeom prst="rect">
            <a:avLst/>
          </a:prstGeom>
          <a:noFill/>
          <a:ln w="9525">
            <a:noFill/>
            <a:miter lim="800000"/>
            <a:headEnd/>
            <a:tailEnd/>
          </a:ln>
        </p:spPr>
        <p:txBody>
          <a:bodyPr wrap="none">
            <a:spAutoFit/>
          </a:bodyPr>
          <a:lstStyle/>
          <a:p>
            <a:endParaRPr lang="en-US" sz="1800"/>
          </a:p>
        </p:txBody>
      </p:sp>
      <p:sp>
        <p:nvSpPr>
          <p:cNvPr id="544772" name="Text Box 6"/>
          <p:cNvSpPr txBox="1">
            <a:spLocks noChangeArrowheads="1"/>
          </p:cNvSpPr>
          <p:nvPr/>
        </p:nvSpPr>
        <p:spPr bwMode="auto">
          <a:xfrm>
            <a:off x="533400" y="3200400"/>
            <a:ext cx="7924800" cy="1466850"/>
          </a:xfrm>
          <a:prstGeom prst="rect">
            <a:avLst/>
          </a:prstGeom>
          <a:noFill/>
          <a:ln w="9525">
            <a:noFill/>
            <a:miter lim="800000"/>
            <a:headEnd/>
            <a:tailEnd/>
          </a:ln>
        </p:spPr>
        <p:txBody>
          <a:bodyPr>
            <a:spAutoFit/>
          </a:bodyPr>
          <a:lstStyle/>
          <a:p>
            <a:pPr>
              <a:spcBef>
                <a:spcPct val="50000"/>
              </a:spcBef>
              <a:buFontTx/>
              <a:buChar char="•"/>
            </a:pPr>
            <a:r>
              <a:rPr lang="en-US" sz="1800" dirty="0"/>
              <a:t> Viral discovery in enteric and respiratory diseases and cancer.</a:t>
            </a:r>
          </a:p>
          <a:p>
            <a:pPr>
              <a:spcBef>
                <a:spcPct val="50000"/>
              </a:spcBef>
              <a:buFontTx/>
              <a:buChar char="•"/>
            </a:pPr>
            <a:r>
              <a:rPr lang="en-US" sz="1800" dirty="0"/>
              <a:t> Development of antibody assays to measure exposure to newly identified      viruses.</a:t>
            </a:r>
          </a:p>
          <a:p>
            <a:pPr>
              <a:spcBef>
                <a:spcPct val="50000"/>
              </a:spcBef>
              <a:buFontTx/>
              <a:buChar char="•"/>
            </a:pPr>
            <a:r>
              <a:rPr lang="en-US" sz="1800" dirty="0"/>
              <a:t> Evolution of HIV-HCV-WNV.</a:t>
            </a:r>
          </a:p>
        </p:txBody>
      </p:sp>
      <p:pic>
        <p:nvPicPr>
          <p:cNvPr id="544773" name="Picture 7" descr="i-edelwart"/>
          <p:cNvPicPr>
            <a:picLocks noChangeAspect="1" noChangeArrowheads="1"/>
          </p:cNvPicPr>
          <p:nvPr/>
        </p:nvPicPr>
        <p:blipFill>
          <a:blip r:embed="rId2"/>
          <a:srcRect/>
          <a:stretch>
            <a:fillRect/>
          </a:stretch>
        </p:blipFill>
        <p:spPr bwMode="auto">
          <a:xfrm>
            <a:off x="7143750" y="0"/>
            <a:ext cx="2000250" cy="2952750"/>
          </a:xfrm>
          <a:prstGeom prst="rect">
            <a:avLst/>
          </a:prstGeom>
          <a:noFill/>
          <a:ln w="9525">
            <a:noFill/>
            <a:miter lim="800000"/>
            <a:headEnd/>
            <a:tailEnd/>
          </a:ln>
        </p:spPr>
      </p:pic>
      <p:sp>
        <p:nvSpPr>
          <p:cNvPr id="7" name="TextBox 6"/>
          <p:cNvSpPr txBox="1"/>
          <p:nvPr/>
        </p:nvSpPr>
        <p:spPr>
          <a:xfrm>
            <a:off x="462122" y="5712413"/>
            <a:ext cx="693644" cy="523220"/>
          </a:xfrm>
          <a:prstGeom prst="rect">
            <a:avLst/>
          </a:prstGeom>
          <a:noFill/>
          <a:effectLst/>
        </p:spPr>
        <p:txBody>
          <a:bodyPr wrap="none" rtlCol="0">
            <a:spAutoFit/>
          </a:bodyPr>
          <a:lstStyle/>
          <a:p>
            <a:r>
              <a:rPr lang="en-US" sz="1400" dirty="0" smtClean="0"/>
              <a:t>Enrich</a:t>
            </a:r>
          </a:p>
          <a:p>
            <a:r>
              <a:rPr lang="en-US" sz="1400" dirty="0"/>
              <a:t>v</a:t>
            </a:r>
            <a:r>
              <a:rPr lang="en-US" sz="1400" dirty="0" smtClean="0"/>
              <a:t>iruses</a:t>
            </a:r>
            <a:endParaRPr lang="en-US" sz="1400" dirty="0"/>
          </a:p>
        </p:txBody>
      </p:sp>
      <p:grpSp>
        <p:nvGrpSpPr>
          <p:cNvPr id="8" name="Group 7"/>
          <p:cNvGrpSpPr/>
          <p:nvPr/>
        </p:nvGrpSpPr>
        <p:grpSpPr>
          <a:xfrm>
            <a:off x="1347951" y="5549660"/>
            <a:ext cx="868157" cy="1155940"/>
            <a:chOff x="1968729" y="3222470"/>
            <a:chExt cx="868157" cy="1155940"/>
          </a:xfrm>
          <a:effectLst>
            <a:outerShdw blurRad="50800" dist="38100" dir="2700000" algn="tl" rotWithShape="0">
              <a:prstClr val="black">
                <a:alpha val="40000"/>
              </a:prstClr>
            </a:outerShdw>
          </a:effectLst>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7936" y="3731584"/>
              <a:ext cx="745867" cy="64682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974187" flipH="1">
              <a:off x="2424141" y="3475090"/>
              <a:ext cx="199890" cy="11366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2253974" y="3338379"/>
              <a:ext cx="209774" cy="21932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88510" y="3743975"/>
              <a:ext cx="105968" cy="10188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3864789" flipH="1">
              <a:off x="2631145" y="3458974"/>
              <a:ext cx="189755" cy="221726"/>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2219959" y="3548148"/>
              <a:ext cx="87676" cy="929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2106546" y="3394286"/>
              <a:ext cx="160030" cy="153862"/>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2146922" y="3629980"/>
              <a:ext cx="155778" cy="162145"/>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1968729" y="3548148"/>
              <a:ext cx="191188" cy="118835"/>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2429107" y="3222470"/>
              <a:ext cx="181494" cy="23181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2444061" y="3618633"/>
              <a:ext cx="209774" cy="219322"/>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2325834" y="3521926"/>
              <a:ext cx="155778" cy="162145"/>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2410870" y="3768741"/>
              <a:ext cx="87676" cy="92900"/>
            </a:xfrm>
            <a:prstGeom prst="rect">
              <a:avLst/>
            </a:prstGeom>
          </p:spPr>
        </p:pic>
      </p:grpSp>
      <p:pic>
        <p:nvPicPr>
          <p:cNvPr id="22" name="Picture 2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33573" y="5621122"/>
            <a:ext cx="1606049" cy="441039"/>
          </a:xfrm>
          <a:prstGeom prst="rect">
            <a:avLst/>
          </a:prstGeom>
          <a:effectLst/>
        </p:spPr>
      </p:pic>
      <p:sp>
        <p:nvSpPr>
          <p:cNvPr id="23" name="TextBox 22"/>
          <p:cNvSpPr txBox="1"/>
          <p:nvPr/>
        </p:nvSpPr>
        <p:spPr>
          <a:xfrm>
            <a:off x="3380144" y="5686166"/>
            <a:ext cx="860645" cy="523220"/>
          </a:xfrm>
          <a:prstGeom prst="rect">
            <a:avLst/>
          </a:prstGeom>
          <a:noFill/>
          <a:effectLst/>
        </p:spPr>
        <p:txBody>
          <a:bodyPr wrap="none" rtlCol="0">
            <a:spAutoFit/>
          </a:bodyPr>
          <a:lstStyle/>
          <a:p>
            <a:r>
              <a:rPr lang="en-US" sz="1400" dirty="0" smtClean="0"/>
              <a:t>De novo</a:t>
            </a:r>
          </a:p>
          <a:p>
            <a:r>
              <a:rPr lang="en-US" sz="1400" dirty="0"/>
              <a:t>a</a:t>
            </a:r>
            <a:r>
              <a:rPr lang="en-US" sz="1400" dirty="0" smtClean="0"/>
              <a:t>ssembly</a:t>
            </a:r>
            <a:endParaRPr lang="en-US" sz="1400" dirty="0"/>
          </a:p>
        </p:txBody>
      </p:sp>
      <p:pic>
        <p:nvPicPr>
          <p:cNvPr id="24" name="Picture 2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288525" y="5430278"/>
            <a:ext cx="870858" cy="762001"/>
          </a:xfrm>
          <a:prstGeom prst="rect">
            <a:avLst/>
          </a:prstGeom>
          <a:effectLst/>
        </p:spPr>
      </p:pic>
      <p:sp>
        <p:nvSpPr>
          <p:cNvPr id="25" name="TextBox 24"/>
          <p:cNvSpPr txBox="1"/>
          <p:nvPr/>
        </p:nvSpPr>
        <p:spPr>
          <a:xfrm>
            <a:off x="6369905" y="5536186"/>
            <a:ext cx="981095" cy="738664"/>
          </a:xfrm>
          <a:prstGeom prst="rect">
            <a:avLst/>
          </a:prstGeom>
          <a:noFill/>
          <a:effectLst/>
        </p:spPr>
        <p:txBody>
          <a:bodyPr wrap="none" rtlCol="0">
            <a:spAutoFit/>
          </a:bodyPr>
          <a:lstStyle/>
          <a:p>
            <a:r>
              <a:rPr lang="en-US" sz="1400" dirty="0" smtClean="0"/>
              <a:t>PCR &amp;</a:t>
            </a:r>
          </a:p>
          <a:p>
            <a:r>
              <a:rPr lang="en-US" sz="1400" dirty="0" smtClean="0"/>
              <a:t>microarray </a:t>
            </a:r>
          </a:p>
          <a:p>
            <a:r>
              <a:rPr lang="en-US" sz="1400" dirty="0" smtClean="0"/>
              <a:t>detection</a:t>
            </a:r>
            <a:endParaRPr lang="en-US" sz="1400" dirty="0"/>
          </a:p>
        </p:txBody>
      </p:sp>
      <p:pic>
        <p:nvPicPr>
          <p:cNvPr id="26" name="Picture 25"/>
          <p:cNvPicPr>
            <a:picLocks noChangeAspect="1"/>
          </p:cNvPicPr>
          <p:nvPr/>
        </p:nvPicPr>
        <p:blipFill>
          <a:blip r:embed="rId15"/>
          <a:stretch>
            <a:fillRect/>
          </a:stretch>
        </p:blipFill>
        <p:spPr>
          <a:xfrm rot="5400000">
            <a:off x="7804144" y="5765976"/>
            <a:ext cx="1099321" cy="371910"/>
          </a:xfrm>
          <a:prstGeom prst="rect">
            <a:avLst/>
          </a:prstGeom>
        </p:spPr>
      </p:pic>
      <p:sp>
        <p:nvSpPr>
          <p:cNvPr id="27" name="TextBox 26"/>
          <p:cNvSpPr txBox="1"/>
          <p:nvPr/>
        </p:nvSpPr>
        <p:spPr>
          <a:xfrm>
            <a:off x="40814" y="4981802"/>
            <a:ext cx="2970660"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smtClean="0"/>
              <a:t>SAMPLES &amp; SEQ GENERATION</a:t>
            </a:r>
            <a:endParaRPr lang="en-US" dirty="0"/>
          </a:p>
        </p:txBody>
      </p:sp>
      <p:sp>
        <p:nvSpPr>
          <p:cNvPr id="28" name="TextBox 27"/>
          <p:cNvSpPr txBox="1"/>
          <p:nvPr/>
        </p:nvSpPr>
        <p:spPr>
          <a:xfrm>
            <a:off x="3549833" y="5004742"/>
            <a:ext cx="1980029"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smtClean="0"/>
              <a:t>GENETIC ANALYSES</a:t>
            </a:r>
            <a:endParaRPr lang="en-US" dirty="0"/>
          </a:p>
        </p:txBody>
      </p:sp>
      <p:sp>
        <p:nvSpPr>
          <p:cNvPr id="29" name="TextBox 28"/>
          <p:cNvSpPr txBox="1"/>
          <p:nvPr/>
        </p:nvSpPr>
        <p:spPr>
          <a:xfrm>
            <a:off x="6449441" y="4993778"/>
            <a:ext cx="1646605"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smtClean="0"/>
              <a:t>EPIDEMIOLOGY</a:t>
            </a:r>
            <a:endParaRPr lang="en-US" dirty="0"/>
          </a:p>
        </p:txBody>
      </p:sp>
    </p:spTree>
    <p:extLst>
      <p:ext uri="{BB962C8B-B14F-4D97-AF65-F5344CB8AC3E}">
        <p14:creationId xmlns:p14="http://schemas.microsoft.com/office/powerpoint/2010/main" val="18848213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Public Relations\Fact Sheets\2010 Maps &amp; Graphics\PNG\Map-All-2010.png"/>
          <p:cNvPicPr>
            <a:picLocks noChangeAspect="1" noChangeArrowheads="1"/>
          </p:cNvPicPr>
          <p:nvPr/>
        </p:nvPicPr>
        <p:blipFill>
          <a:blip r:embed="rId3"/>
          <a:srcRect/>
          <a:stretch>
            <a:fillRect/>
          </a:stretch>
        </p:blipFill>
        <p:spPr bwMode="auto">
          <a:xfrm>
            <a:off x="873042" y="1066901"/>
            <a:ext cx="7345664" cy="5150622"/>
          </a:xfrm>
          <a:prstGeom prst="rect">
            <a:avLst/>
          </a:prstGeom>
          <a:noFill/>
          <a:ln w="9525">
            <a:noFill/>
            <a:miter lim="800000"/>
            <a:headEnd/>
            <a:tailEnd/>
          </a:ln>
        </p:spPr>
      </p:pic>
      <p:sp>
        <p:nvSpPr>
          <p:cNvPr id="15363" name="Rectangle 3"/>
          <p:cNvSpPr>
            <a:spLocks noChangeArrowheads="1"/>
          </p:cNvSpPr>
          <p:nvPr/>
        </p:nvSpPr>
        <p:spPr bwMode="auto">
          <a:xfrm>
            <a:off x="169817" y="134338"/>
            <a:ext cx="8752114" cy="1865126"/>
          </a:xfrm>
          <a:prstGeom prst="rect">
            <a:avLst/>
          </a:prstGeom>
          <a:noFill/>
          <a:ln w="9525">
            <a:noFill/>
            <a:miter lim="800000"/>
            <a:headEnd/>
            <a:tailEnd/>
          </a:ln>
        </p:spPr>
        <p:txBody>
          <a:bodyPr wrap="square">
            <a:spAutoFit/>
          </a:bodyPr>
          <a:lstStyle/>
          <a:p>
            <a:pPr marL="182563" indent="-182563" algn="ctr">
              <a:lnSpc>
                <a:spcPct val="90000"/>
              </a:lnSpc>
            </a:pPr>
            <a:r>
              <a:rPr lang="en-US" sz="3000" b="1" dirty="0" smtClean="0">
                <a:solidFill>
                  <a:srgbClr val="FF0000"/>
                </a:solidFill>
                <a:latin typeface="Times New Roman" pitchFamily="18" charset="0"/>
                <a:cs typeface="Times New Roman" pitchFamily="18" charset="0"/>
              </a:rPr>
              <a:t>Blood Systems</a:t>
            </a:r>
          </a:p>
          <a:p>
            <a:pPr marL="182563" indent="-182563">
              <a:lnSpc>
                <a:spcPct val="90000"/>
              </a:lnSpc>
              <a:buFont typeface="Arial" charset="0"/>
              <a:buChar char="•"/>
            </a:pPr>
            <a:endParaRPr lang="en-US" sz="1800" dirty="0" smtClean="0">
              <a:latin typeface="Times New Roman" pitchFamily="18" charset="0"/>
              <a:cs typeface="Times New Roman" pitchFamily="18" charset="0"/>
            </a:endParaRPr>
          </a:p>
          <a:p>
            <a:pPr marL="182563" indent="-182563">
              <a:lnSpc>
                <a:spcPct val="90000"/>
              </a:lnSpc>
              <a:buFont typeface="Arial" charset="0"/>
              <a:buChar char="•"/>
            </a:pPr>
            <a:r>
              <a:rPr lang="en-US" sz="1800" dirty="0" smtClean="0">
                <a:latin typeface="Times New Roman" pitchFamily="18" charset="0"/>
                <a:cs typeface="Times New Roman" pitchFamily="18" charset="0"/>
              </a:rPr>
              <a:t>10 </a:t>
            </a:r>
            <a:r>
              <a:rPr lang="en-US" sz="1800" dirty="0">
                <a:latin typeface="Times New Roman" pitchFamily="18" charset="0"/>
                <a:cs typeface="Times New Roman" pitchFamily="18" charset="0"/>
              </a:rPr>
              <a:t>Regional Blood Centers </a:t>
            </a:r>
            <a:r>
              <a:rPr lang="en-US" sz="1800" dirty="0" smtClean="0">
                <a:latin typeface="Times New Roman" pitchFamily="18" charset="0"/>
                <a:cs typeface="Times New Roman" pitchFamily="18" charset="0"/>
              </a:rPr>
              <a:t>serving 18 States</a:t>
            </a:r>
          </a:p>
          <a:p>
            <a:pPr marL="182563" indent="-182563">
              <a:lnSpc>
                <a:spcPct val="90000"/>
              </a:lnSpc>
              <a:buFont typeface="Arial" charset="0"/>
              <a:buChar char="•"/>
            </a:pPr>
            <a:r>
              <a:rPr lang="en-US" sz="1800" dirty="0" smtClean="0">
                <a:latin typeface="Times New Roman" pitchFamily="18" charset="0"/>
                <a:cs typeface="Times New Roman" pitchFamily="18" charset="0"/>
              </a:rPr>
              <a:t>Research Institute in SF (BSRI), plus R &amp; D in Medical Affairs and at CTS Tempe lab</a:t>
            </a:r>
          </a:p>
          <a:p>
            <a:pPr marL="182563" indent="-182563">
              <a:lnSpc>
                <a:spcPct val="90000"/>
              </a:lnSpc>
              <a:buFont typeface="Arial" charset="0"/>
              <a:buChar char="•"/>
            </a:pPr>
            <a:r>
              <a:rPr lang="en-US" sz="1800" dirty="0" smtClean="0">
                <a:latin typeface="Times New Roman" pitchFamily="18" charset="0"/>
                <a:cs typeface="Times New Roman" pitchFamily="18" charset="0"/>
              </a:rPr>
              <a:t>Blood Systems is dedicated to continuous performance improvement, and regular implementation of new quality initiatives to ensure positive outcomes for donors/patients </a:t>
            </a:r>
            <a:endParaRPr lang="en-US" dirty="0">
              <a:latin typeface="Times New Roman" pitchFamily="18" charset="0"/>
              <a:cs typeface="Times New Roman" pitchFamily="18" charset="0"/>
            </a:endParaRPr>
          </a:p>
          <a:p>
            <a:pPr marL="182563" indent="-182563">
              <a:lnSpc>
                <a:spcPct val="90000"/>
              </a:lnSpc>
              <a:buFont typeface="Arial" charset="0"/>
              <a:buChar cha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819429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2"/>
          <p:cNvSpPr>
            <a:spLocks noGrp="1" noChangeArrowheads="1"/>
          </p:cNvSpPr>
          <p:nvPr>
            <p:ph type="ctrTitle"/>
          </p:nvPr>
        </p:nvSpPr>
        <p:spPr>
          <a:xfrm>
            <a:off x="914400" y="304800"/>
            <a:ext cx="5334000" cy="1470025"/>
          </a:xfrm>
        </p:spPr>
        <p:txBody>
          <a:bodyPr/>
          <a:lstStyle/>
          <a:p>
            <a:pPr eaLnBrk="1" hangingPunct="1"/>
            <a:r>
              <a:rPr lang="en-US" sz="3800" dirty="0" smtClean="0"/>
              <a:t>Graham Simmons</a:t>
            </a:r>
            <a:br>
              <a:rPr lang="en-US" sz="3800" dirty="0" smtClean="0"/>
            </a:br>
            <a:r>
              <a:rPr lang="en-US" sz="2000" dirty="0" smtClean="0"/>
              <a:t>Assistant Investigator, BSRI</a:t>
            </a:r>
            <a:r>
              <a:rPr lang="en-US" sz="3800" dirty="0" smtClean="0"/>
              <a:t/>
            </a:r>
            <a:br>
              <a:rPr lang="en-US" sz="3800" dirty="0" smtClean="0"/>
            </a:br>
            <a:endParaRPr lang="en-US" sz="2100" dirty="0" smtClean="0"/>
          </a:p>
        </p:txBody>
      </p:sp>
      <p:sp>
        <p:nvSpPr>
          <p:cNvPr id="546818" name="Rectangle 3"/>
          <p:cNvSpPr>
            <a:spLocks noGrp="1" noChangeArrowheads="1"/>
          </p:cNvSpPr>
          <p:nvPr>
            <p:ph type="subTitle" idx="1"/>
          </p:nvPr>
        </p:nvSpPr>
        <p:spPr>
          <a:xfrm>
            <a:off x="685800" y="1752600"/>
            <a:ext cx="5410200" cy="1752600"/>
          </a:xfrm>
        </p:spPr>
        <p:txBody>
          <a:bodyPr/>
          <a:lstStyle/>
          <a:p>
            <a:pPr eaLnBrk="1" hangingPunct="1"/>
            <a:r>
              <a:rPr lang="en-US" u="sng" dirty="0" smtClean="0">
                <a:solidFill>
                  <a:schemeClr val="tx1"/>
                </a:solidFill>
              </a:rPr>
              <a:t>Research Areas</a:t>
            </a:r>
          </a:p>
          <a:p>
            <a:pPr eaLnBrk="1" hangingPunct="1"/>
            <a:r>
              <a:rPr lang="en-US" dirty="0" smtClean="0">
                <a:solidFill>
                  <a:schemeClr val="tx1"/>
                </a:solidFill>
              </a:rPr>
              <a:t>Viral biology</a:t>
            </a:r>
          </a:p>
          <a:p>
            <a:pPr eaLnBrk="1" hangingPunct="1"/>
            <a:r>
              <a:rPr lang="en-US" dirty="0" smtClean="0">
                <a:solidFill>
                  <a:schemeClr val="tx1"/>
                </a:solidFill>
              </a:rPr>
              <a:t>Viral entry</a:t>
            </a:r>
          </a:p>
        </p:txBody>
      </p:sp>
      <p:sp>
        <p:nvSpPr>
          <p:cNvPr id="546819" name="Text Box 4"/>
          <p:cNvSpPr txBox="1">
            <a:spLocks noChangeArrowheads="1"/>
          </p:cNvSpPr>
          <p:nvPr/>
        </p:nvSpPr>
        <p:spPr bwMode="auto">
          <a:xfrm>
            <a:off x="609600" y="4114800"/>
            <a:ext cx="7924800" cy="1465263"/>
          </a:xfrm>
          <a:prstGeom prst="rect">
            <a:avLst/>
          </a:prstGeom>
          <a:noFill/>
          <a:ln w="9525">
            <a:noFill/>
            <a:miter lim="800000"/>
            <a:headEnd/>
            <a:tailEnd/>
          </a:ln>
        </p:spPr>
        <p:txBody>
          <a:bodyPr>
            <a:spAutoFit/>
          </a:bodyPr>
          <a:lstStyle/>
          <a:p>
            <a:pPr>
              <a:buFontTx/>
              <a:buChar char="•"/>
            </a:pPr>
            <a:r>
              <a:rPr lang="en-US" sz="1800" dirty="0"/>
              <a:t> Mechanisms of enveloped virus </a:t>
            </a:r>
            <a:r>
              <a:rPr lang="en-US" sz="1800" dirty="0" smtClean="0"/>
              <a:t>entry and release</a:t>
            </a:r>
            <a:endParaRPr lang="en-US" sz="1800" dirty="0"/>
          </a:p>
          <a:p>
            <a:pPr>
              <a:buFontTx/>
              <a:buChar char="•"/>
            </a:pPr>
            <a:endParaRPr lang="en-US" sz="1800" dirty="0"/>
          </a:p>
          <a:p>
            <a:pPr>
              <a:buFontTx/>
              <a:buChar char="•"/>
            </a:pPr>
            <a:r>
              <a:rPr lang="en-US" sz="1800" dirty="0"/>
              <a:t> </a:t>
            </a:r>
            <a:r>
              <a:rPr lang="en-US" sz="1800" dirty="0" smtClean="0"/>
              <a:t>Antibodies and small molecule inhibitors </a:t>
            </a:r>
            <a:r>
              <a:rPr lang="en-US" sz="1800" dirty="0"/>
              <a:t>of viral entry </a:t>
            </a:r>
          </a:p>
          <a:p>
            <a:pPr>
              <a:buFontTx/>
              <a:buChar char="•"/>
            </a:pPr>
            <a:endParaRPr lang="en-US" sz="1800" dirty="0"/>
          </a:p>
          <a:p>
            <a:pPr>
              <a:buFontTx/>
              <a:buChar char="•"/>
            </a:pPr>
            <a:r>
              <a:rPr lang="en-US" sz="1800" dirty="0"/>
              <a:t> Emerging human viruses </a:t>
            </a:r>
            <a:r>
              <a:rPr lang="en-US" sz="1800" dirty="0" smtClean="0"/>
              <a:t>– </a:t>
            </a:r>
            <a:r>
              <a:rPr lang="en-US" sz="1800" dirty="0" err="1" smtClean="0"/>
              <a:t>Ebolavirus</a:t>
            </a:r>
            <a:r>
              <a:rPr lang="en-US" sz="1800" dirty="0" smtClean="0"/>
              <a:t>, MERS coronavirus and Chikungunya virus</a:t>
            </a:r>
            <a:endParaRPr lang="en-US" sz="1800" dirty="0"/>
          </a:p>
        </p:txBody>
      </p:sp>
      <p:pic>
        <p:nvPicPr>
          <p:cNvPr id="546820" name="Picture 6" descr="i-gsimmons"/>
          <p:cNvPicPr>
            <a:picLocks noChangeAspect="1" noChangeArrowheads="1"/>
          </p:cNvPicPr>
          <p:nvPr/>
        </p:nvPicPr>
        <p:blipFill>
          <a:blip r:embed="rId2"/>
          <a:srcRect/>
          <a:stretch>
            <a:fillRect/>
          </a:stretch>
        </p:blipFill>
        <p:spPr bwMode="auto">
          <a:xfrm>
            <a:off x="7143750" y="0"/>
            <a:ext cx="2000250" cy="3000375"/>
          </a:xfrm>
          <a:prstGeom prst="rect">
            <a:avLst/>
          </a:prstGeom>
          <a:noFill/>
          <a:ln w="9525">
            <a:noFill/>
            <a:miter lim="800000"/>
            <a:headEnd/>
            <a:tailEnd/>
          </a:ln>
        </p:spPr>
      </p:pic>
    </p:spTree>
    <p:extLst>
      <p:ext uri="{BB962C8B-B14F-4D97-AF65-F5344CB8AC3E}">
        <p14:creationId xmlns:p14="http://schemas.microsoft.com/office/powerpoint/2010/main" val="42491447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3"/>
          <p:cNvSpPr>
            <a:spLocks noGrp="1" noChangeArrowheads="1"/>
          </p:cNvSpPr>
          <p:nvPr>
            <p:ph type="subTitle" idx="4294967295"/>
          </p:nvPr>
        </p:nvSpPr>
        <p:spPr>
          <a:xfrm>
            <a:off x="1811338" y="1752600"/>
            <a:ext cx="4649787" cy="1754188"/>
          </a:xfrm>
        </p:spPr>
        <p:txBody>
          <a:bodyPr/>
          <a:lstStyle/>
          <a:p>
            <a:pPr marL="0" indent="0" algn="ctr" eaLnBrk="1" hangingPunct="1">
              <a:buFont typeface="Wingdings" pitchFamily="2" charset="2"/>
              <a:buNone/>
            </a:pPr>
            <a:r>
              <a:rPr lang="en-US" u="sng" smtClean="0"/>
              <a:t>Research Areas</a:t>
            </a:r>
          </a:p>
          <a:p>
            <a:pPr marL="0" indent="0" algn="ctr" eaLnBrk="1" hangingPunct="1">
              <a:buFont typeface="Wingdings" pitchFamily="2" charset="2"/>
              <a:buNone/>
            </a:pPr>
            <a:r>
              <a:rPr lang="en-US" smtClean="0"/>
              <a:t>Genetic Epidemiology</a:t>
            </a:r>
          </a:p>
          <a:p>
            <a:pPr marL="0" indent="0" algn="ctr" eaLnBrk="1" hangingPunct="1">
              <a:buFont typeface="Wingdings" pitchFamily="2" charset="2"/>
              <a:buNone/>
            </a:pPr>
            <a:r>
              <a:rPr lang="en-US" smtClean="0"/>
              <a:t>Population Genetics</a:t>
            </a:r>
          </a:p>
        </p:txBody>
      </p:sp>
      <p:sp>
        <p:nvSpPr>
          <p:cNvPr id="547842" name="Text Box 4"/>
          <p:cNvSpPr txBox="1">
            <a:spLocks noChangeArrowheads="1"/>
          </p:cNvSpPr>
          <p:nvPr/>
        </p:nvSpPr>
        <p:spPr bwMode="auto">
          <a:xfrm>
            <a:off x="609600" y="4114800"/>
            <a:ext cx="7924800" cy="1892300"/>
          </a:xfrm>
          <a:prstGeom prst="rect">
            <a:avLst/>
          </a:prstGeom>
          <a:noFill/>
          <a:ln w="9525">
            <a:noFill/>
            <a:miter lim="800000"/>
            <a:headEnd/>
            <a:tailEnd/>
          </a:ln>
        </p:spPr>
        <p:txBody>
          <a:bodyPr>
            <a:spAutoFit/>
          </a:bodyPr>
          <a:lstStyle/>
          <a:p>
            <a:pPr>
              <a:spcBef>
                <a:spcPct val="50000"/>
              </a:spcBef>
              <a:buFontTx/>
              <a:buChar char="•"/>
            </a:pPr>
            <a:r>
              <a:rPr lang="en-US" sz="1800">
                <a:ea typeface="ＭＳ Ｐゴシック"/>
                <a:cs typeface="ＭＳ Ｐゴシック"/>
              </a:rPr>
              <a:t> Susceptiblity to infectious diseases</a:t>
            </a:r>
          </a:p>
          <a:p>
            <a:pPr>
              <a:spcBef>
                <a:spcPct val="50000"/>
              </a:spcBef>
              <a:buFontTx/>
              <a:buChar char="•"/>
            </a:pPr>
            <a:r>
              <a:rPr lang="en-US" sz="1800">
                <a:ea typeface="ＭＳ Ｐゴシック"/>
                <a:cs typeface="ＭＳ Ｐゴシック"/>
              </a:rPr>
              <a:t> Genetics of autoimmunity and alloimmunization in blood donors and recipients</a:t>
            </a:r>
          </a:p>
          <a:p>
            <a:pPr>
              <a:spcBef>
                <a:spcPct val="50000"/>
              </a:spcBef>
              <a:buFontTx/>
              <a:buChar char="•"/>
            </a:pPr>
            <a:r>
              <a:rPr lang="en-US" sz="1800">
                <a:ea typeface="ＭＳ Ｐゴシック"/>
                <a:cs typeface="ＭＳ Ｐゴシック"/>
              </a:rPr>
              <a:t> Genetics of Type 2 Diabetes and metabolism</a:t>
            </a:r>
          </a:p>
          <a:p>
            <a:pPr>
              <a:spcBef>
                <a:spcPct val="50000"/>
              </a:spcBef>
              <a:buFontTx/>
              <a:buChar char="•"/>
            </a:pPr>
            <a:r>
              <a:rPr lang="en-US" sz="1800">
                <a:ea typeface="ＭＳ Ｐゴシック"/>
                <a:cs typeface="ＭＳ Ｐゴシック"/>
              </a:rPr>
              <a:t> Anthropological Genetics of Human Populations</a:t>
            </a:r>
          </a:p>
        </p:txBody>
      </p:sp>
      <p:pic>
        <p:nvPicPr>
          <p:cNvPr id="547843" name="Picture 5" descr="MSeielstad.jpg"/>
          <p:cNvPicPr>
            <a:picLocks noChangeAspect="1"/>
          </p:cNvPicPr>
          <p:nvPr/>
        </p:nvPicPr>
        <p:blipFill>
          <a:blip r:embed="rId2"/>
          <a:srcRect l="11668" t="2798" r="14587" b="2798"/>
          <a:stretch>
            <a:fillRect/>
          </a:stretch>
        </p:blipFill>
        <p:spPr bwMode="auto">
          <a:xfrm>
            <a:off x="6934200" y="0"/>
            <a:ext cx="2222500" cy="2963863"/>
          </a:xfrm>
          <a:prstGeom prst="rect">
            <a:avLst/>
          </a:prstGeom>
          <a:noFill/>
          <a:ln w="9525">
            <a:noFill/>
            <a:miter lim="800000"/>
            <a:headEnd/>
            <a:tailEnd/>
          </a:ln>
        </p:spPr>
      </p:pic>
      <p:sp>
        <p:nvSpPr>
          <p:cNvPr id="547844" name="Rectangle 2"/>
          <p:cNvSpPr txBox="1">
            <a:spLocks noChangeArrowheads="1"/>
          </p:cNvSpPr>
          <p:nvPr/>
        </p:nvSpPr>
        <p:spPr bwMode="auto">
          <a:xfrm>
            <a:off x="762000" y="0"/>
            <a:ext cx="5334000" cy="1752600"/>
          </a:xfrm>
          <a:prstGeom prst="rect">
            <a:avLst/>
          </a:prstGeom>
          <a:noFill/>
          <a:ln w="9525">
            <a:noFill/>
            <a:miter lim="800000"/>
            <a:headEnd/>
            <a:tailEnd/>
          </a:ln>
        </p:spPr>
        <p:txBody>
          <a:bodyPr anchor="ctr"/>
          <a:lstStyle/>
          <a:p>
            <a:pPr algn="ctr"/>
            <a:r>
              <a:rPr lang="en-US" sz="4000" dirty="0">
                <a:ea typeface="ＭＳ Ｐゴシック"/>
                <a:cs typeface="ＭＳ Ｐゴシック"/>
              </a:rPr>
              <a:t>Mark Seielstad</a:t>
            </a:r>
            <a:br>
              <a:rPr lang="en-US" sz="4000" dirty="0">
                <a:ea typeface="ＭＳ Ｐゴシック"/>
                <a:cs typeface="ＭＳ Ｐゴシック"/>
              </a:rPr>
            </a:br>
            <a:r>
              <a:rPr lang="en-US" sz="2100" dirty="0">
                <a:ea typeface="ＭＳ Ｐゴシック"/>
                <a:cs typeface="ＭＳ Ｐゴシック"/>
              </a:rPr>
              <a:t>Associate Professor, UCSF</a:t>
            </a:r>
          </a:p>
          <a:p>
            <a:pPr algn="ctr"/>
            <a:r>
              <a:rPr lang="en-US" sz="2100" dirty="0">
                <a:ea typeface="ＭＳ Ｐゴシック"/>
                <a:cs typeface="ＭＳ Ｐゴシック"/>
              </a:rPr>
              <a:t>Associate Investigator, BSRI</a:t>
            </a:r>
          </a:p>
        </p:txBody>
      </p:sp>
    </p:spTree>
    <p:extLst>
      <p:ext uri="{BB962C8B-B14F-4D97-AF65-F5344CB8AC3E}">
        <p14:creationId xmlns:p14="http://schemas.microsoft.com/office/powerpoint/2010/main" val="9097063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idx="4294967295"/>
          </p:nvPr>
        </p:nvSpPr>
        <p:spPr>
          <a:xfrm>
            <a:off x="609600" y="152400"/>
            <a:ext cx="5943600" cy="1470025"/>
          </a:xfrm>
          <a:prstGeom prst="rect">
            <a:avLst/>
          </a:prstGeom>
        </p:spPr>
        <p:txBody>
          <a:bodyPr/>
          <a:lstStyle/>
          <a:p>
            <a:r>
              <a:rPr lang="en-US" sz="3500" dirty="0" smtClean="0">
                <a:latin typeface="Calibri" panose="020F0502020204030204" pitchFamily="34" charset="0"/>
              </a:rPr>
              <a:t>Shibani Pati</a:t>
            </a:r>
            <a:br>
              <a:rPr lang="en-US" sz="3500" dirty="0" smtClean="0">
                <a:latin typeface="Calibri" panose="020F0502020204030204" pitchFamily="34" charset="0"/>
              </a:rPr>
            </a:br>
            <a:r>
              <a:rPr lang="en-US" sz="2000" dirty="0" smtClean="0">
                <a:latin typeface="Calibri" panose="020F0502020204030204" pitchFamily="34" charset="0"/>
              </a:rPr>
              <a:t>Associate Investigator, BSRI</a:t>
            </a:r>
          </a:p>
        </p:txBody>
      </p:sp>
      <p:sp>
        <p:nvSpPr>
          <p:cNvPr id="8195" name="Rectangle 3"/>
          <p:cNvSpPr>
            <a:spLocks noGrp="1" noChangeArrowheads="1"/>
          </p:cNvSpPr>
          <p:nvPr>
            <p:ph type="subTitle" idx="4294967295"/>
          </p:nvPr>
        </p:nvSpPr>
        <p:spPr>
          <a:xfrm>
            <a:off x="1143000" y="1600200"/>
            <a:ext cx="5029200" cy="1754188"/>
          </a:xfrm>
          <a:prstGeom prst="rect">
            <a:avLst/>
          </a:prstGeom>
        </p:spPr>
        <p:txBody>
          <a:bodyPr/>
          <a:lstStyle/>
          <a:p>
            <a:pPr marL="0" indent="0" algn="ctr">
              <a:lnSpc>
                <a:spcPct val="90000"/>
              </a:lnSpc>
              <a:buFont typeface="Wingdings" pitchFamily="2" charset="2"/>
              <a:buNone/>
            </a:pPr>
            <a:r>
              <a:rPr lang="en-US" sz="2000" u="sng" dirty="0" smtClean="0">
                <a:latin typeface="Calibri" panose="020F0502020204030204" pitchFamily="34" charset="0"/>
              </a:rPr>
              <a:t>Research Areas</a:t>
            </a:r>
          </a:p>
          <a:p>
            <a:pPr marL="0" indent="0" algn="ctr">
              <a:lnSpc>
                <a:spcPct val="90000"/>
              </a:lnSpc>
              <a:buFont typeface="Wingdings" pitchFamily="2" charset="2"/>
              <a:buNone/>
            </a:pPr>
            <a:r>
              <a:rPr lang="en-US" sz="2000" dirty="0" smtClean="0">
                <a:latin typeface="Calibri" panose="020F0502020204030204" pitchFamily="34" charset="0"/>
              </a:rPr>
              <a:t>Translational Stem Cell Therapeutics</a:t>
            </a:r>
          </a:p>
          <a:p>
            <a:pPr marL="0" indent="0" algn="ctr">
              <a:lnSpc>
                <a:spcPct val="90000"/>
              </a:lnSpc>
              <a:buFont typeface="Wingdings" pitchFamily="2" charset="2"/>
              <a:buNone/>
            </a:pPr>
            <a:r>
              <a:rPr lang="en-US" sz="2000" dirty="0" smtClean="0">
                <a:latin typeface="Calibri" panose="020F0502020204030204" pitchFamily="34" charset="0"/>
              </a:rPr>
              <a:t>Vascular Biology</a:t>
            </a:r>
          </a:p>
          <a:p>
            <a:pPr marL="0" indent="0" algn="ctr">
              <a:lnSpc>
                <a:spcPct val="90000"/>
              </a:lnSpc>
              <a:buFont typeface="Wingdings" pitchFamily="2" charset="2"/>
              <a:buNone/>
            </a:pPr>
            <a:r>
              <a:rPr lang="en-US" sz="2000" dirty="0" smtClean="0">
                <a:latin typeface="Calibri" panose="020F0502020204030204" pitchFamily="34" charset="0"/>
              </a:rPr>
              <a:t>Blood Products in Traumatic Injury</a:t>
            </a:r>
          </a:p>
        </p:txBody>
      </p:sp>
      <p:sp>
        <p:nvSpPr>
          <p:cNvPr id="8196" name="Text Box 5"/>
          <p:cNvSpPr txBox="1">
            <a:spLocks noChangeArrowheads="1"/>
          </p:cNvSpPr>
          <p:nvPr/>
        </p:nvSpPr>
        <p:spPr bwMode="auto">
          <a:xfrm>
            <a:off x="533400" y="3657600"/>
            <a:ext cx="8412163"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buFontTx/>
              <a:buChar char="•"/>
            </a:pPr>
            <a:r>
              <a:rPr lang="en-US" sz="1800" dirty="0">
                <a:latin typeface="Calibri" panose="020F0502020204030204" pitchFamily="34" charset="0"/>
              </a:rPr>
              <a:t> Therapeutic use of Bone Marrow derived Stem cells for cerebral edema and cognitive dysfunction in Traumatic Brain Injury (TBI) </a:t>
            </a:r>
          </a:p>
          <a:p>
            <a:pPr eaLnBrk="1" hangingPunct="1">
              <a:spcBef>
                <a:spcPct val="50000"/>
              </a:spcBef>
              <a:buFontTx/>
              <a:buChar char="•"/>
            </a:pPr>
            <a:r>
              <a:rPr lang="en-US" sz="1800" dirty="0">
                <a:latin typeface="Calibri" panose="020F0502020204030204" pitchFamily="34" charset="0"/>
              </a:rPr>
              <a:t>Therapeutic use of Bone Marrow derived </a:t>
            </a:r>
            <a:r>
              <a:rPr lang="en-US" sz="1800" dirty="0" err="1">
                <a:latin typeface="Calibri" panose="020F0502020204030204" pitchFamily="34" charset="0"/>
              </a:rPr>
              <a:t>mesenchymal</a:t>
            </a:r>
            <a:r>
              <a:rPr lang="en-US" sz="1800" dirty="0">
                <a:latin typeface="Calibri" panose="020F0502020204030204" pitchFamily="34" charset="0"/>
              </a:rPr>
              <a:t> stem cells for Acute Lung Injury (ALI) in trauma</a:t>
            </a:r>
          </a:p>
          <a:p>
            <a:pPr eaLnBrk="1" hangingPunct="1">
              <a:spcBef>
                <a:spcPct val="50000"/>
              </a:spcBef>
              <a:buFontTx/>
              <a:buChar char="•"/>
            </a:pPr>
            <a:r>
              <a:rPr lang="en-US" sz="1800" dirty="0">
                <a:latin typeface="Calibri" panose="020F0502020204030204" pitchFamily="34" charset="0"/>
              </a:rPr>
              <a:t>Effects of FFP and storage of FFP on vascular stability and hemostatic function in hemorrhagic shock and trauma.</a:t>
            </a:r>
          </a:p>
          <a:p>
            <a:pPr eaLnBrk="1" hangingPunct="1">
              <a:spcBef>
                <a:spcPct val="50000"/>
              </a:spcBef>
              <a:buFontTx/>
              <a:buChar char="•"/>
            </a:pPr>
            <a:r>
              <a:rPr lang="en-US" sz="1800" dirty="0">
                <a:latin typeface="Calibri" panose="020F0502020204030204" pitchFamily="34" charset="0"/>
              </a:rPr>
              <a:t>Modulators of Vascular Stability in Injury: Small Molecules and Soluble  Factors</a:t>
            </a:r>
          </a:p>
        </p:txBody>
      </p:sp>
      <p:pic>
        <p:nvPicPr>
          <p:cNvPr id="8197" name="Picture 3" descr="C:\Users\spati\Desktop\shibani_pati-lg.jpg"/>
          <p:cNvPicPr>
            <a:picLocks noChangeAspect="1" noChangeArrowheads="1"/>
          </p:cNvPicPr>
          <p:nvPr/>
        </p:nvPicPr>
        <p:blipFill>
          <a:blip r:embed="rId2">
            <a:extLst>
              <a:ext uri="{28A0092B-C50C-407E-A947-70E740481C1C}">
                <a14:useLocalDpi xmlns:a14="http://schemas.microsoft.com/office/drawing/2010/main" val="0"/>
              </a:ext>
            </a:extLst>
          </a:blip>
          <a:srcRect b="13461"/>
          <a:stretch>
            <a:fillRect/>
          </a:stretch>
        </p:blipFill>
        <p:spPr bwMode="auto">
          <a:xfrm>
            <a:off x="6705600" y="228600"/>
            <a:ext cx="2239963"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7581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52400" y="1981200"/>
            <a:ext cx="6324600" cy="1143000"/>
          </a:xfrm>
          <a:prstGeom prst="rect">
            <a:avLst/>
          </a:prstGeom>
        </p:spPr>
        <p:txBody>
          <a:bodyPr>
            <a:normAutofit fontScale="92500" lnSpcReduction="10000"/>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Tx/>
              <a:buNone/>
            </a:pPr>
            <a:r>
              <a:rPr lang="en-US" sz="2800" u="sng" dirty="0" smtClean="0">
                <a:solidFill>
                  <a:schemeClr val="tx1">
                    <a:lumMod val="95000"/>
                    <a:lumOff val="5000"/>
                  </a:schemeClr>
                </a:solidFill>
              </a:rPr>
              <a:t>Research Areas</a:t>
            </a:r>
          </a:p>
          <a:p>
            <a:pPr marL="0" indent="0" algn="ctr">
              <a:lnSpc>
                <a:spcPct val="80000"/>
              </a:lnSpc>
              <a:buFontTx/>
              <a:buNone/>
            </a:pPr>
            <a:r>
              <a:rPr lang="en-US" sz="2800" dirty="0" smtClean="0">
                <a:solidFill>
                  <a:schemeClr val="tx1">
                    <a:lumMod val="95000"/>
                    <a:lumOff val="5000"/>
                  </a:schemeClr>
                </a:solidFill>
              </a:rPr>
              <a:t>Molecular Evolution</a:t>
            </a:r>
          </a:p>
          <a:p>
            <a:pPr marL="0" indent="0" algn="ctr">
              <a:lnSpc>
                <a:spcPct val="80000"/>
              </a:lnSpc>
              <a:buFontTx/>
              <a:buNone/>
            </a:pPr>
            <a:r>
              <a:rPr lang="en-US" sz="2800" dirty="0" smtClean="0">
                <a:solidFill>
                  <a:schemeClr val="tx1">
                    <a:lumMod val="95000"/>
                    <a:lumOff val="5000"/>
                  </a:schemeClr>
                </a:solidFill>
              </a:rPr>
              <a:t>Viral Pathogenesis</a:t>
            </a:r>
          </a:p>
        </p:txBody>
      </p:sp>
      <p:sp>
        <p:nvSpPr>
          <p:cNvPr id="7" name="Text Box 4"/>
          <p:cNvSpPr txBox="1">
            <a:spLocks noChangeArrowheads="1"/>
          </p:cNvSpPr>
          <p:nvPr/>
        </p:nvSpPr>
        <p:spPr bwMode="auto">
          <a:xfrm>
            <a:off x="304800" y="3581400"/>
            <a:ext cx="8534400" cy="1785104"/>
          </a:xfrm>
          <a:prstGeom prst="rect">
            <a:avLst/>
          </a:prstGeom>
          <a:noFill/>
          <a:ln w="9525">
            <a:noFill/>
            <a:miter lim="800000"/>
            <a:headEnd/>
            <a:tailEnd/>
          </a:ln>
          <a:extLst/>
        </p:spPr>
        <p:txBody>
          <a:bodyPr wrap="square">
            <a:spAutoFit/>
          </a:bodyPr>
          <a:lstStyle>
            <a:defPPr>
              <a:defRPr lang="en-US"/>
            </a:defPPr>
            <a:lvl1pPr marL="457200" indent="-457200">
              <a:spcBef>
                <a:spcPts val="0"/>
              </a:spcBef>
              <a:spcAft>
                <a:spcPts val="600"/>
              </a:spcAft>
              <a:buFontTx/>
              <a:buChar char="•"/>
              <a:defRPr sz="1800"/>
            </a:lvl1pPr>
          </a:lstStyle>
          <a:p>
            <a:r>
              <a:rPr lang="en-US" dirty="0"/>
              <a:t>Viral genetic determinants of HIV/AIDS pathogenesis and transmission</a:t>
            </a:r>
          </a:p>
          <a:p>
            <a:r>
              <a:rPr lang="en-US" dirty="0"/>
              <a:t>Molecular evolution of HIV-1 in the central nervous system</a:t>
            </a:r>
          </a:p>
          <a:p>
            <a:r>
              <a:rPr lang="en-US" dirty="0"/>
              <a:t>Effects of interferon-induced host restriction factors </a:t>
            </a:r>
            <a:r>
              <a:rPr lang="en-US" dirty="0" smtClean="0"/>
              <a:t>on retroviral </a:t>
            </a:r>
            <a:r>
              <a:rPr lang="en-US" dirty="0"/>
              <a:t>replication</a:t>
            </a:r>
          </a:p>
          <a:p>
            <a:r>
              <a:rPr lang="en-US" dirty="0"/>
              <a:t>Effects of </a:t>
            </a:r>
            <a:r>
              <a:rPr lang="en-US" dirty="0" smtClean="0"/>
              <a:t>host genetic variation on </a:t>
            </a:r>
            <a:r>
              <a:rPr lang="en-US" dirty="0"/>
              <a:t>the HIV-1 latent reservoir</a:t>
            </a:r>
          </a:p>
          <a:p>
            <a:r>
              <a:rPr lang="en-US" dirty="0"/>
              <a:t>Estimation of HIV-1 incidence </a:t>
            </a:r>
            <a:r>
              <a:rPr lang="en-US" dirty="0" smtClean="0"/>
              <a:t>using novel biomarkers</a:t>
            </a:r>
            <a:endParaRPr lang="en-US" dirty="0"/>
          </a:p>
        </p:txBody>
      </p:sp>
      <p:sp>
        <p:nvSpPr>
          <p:cNvPr id="8" name="TextBox 7"/>
          <p:cNvSpPr txBox="1"/>
          <p:nvPr/>
        </p:nvSpPr>
        <p:spPr>
          <a:xfrm>
            <a:off x="419100" y="479612"/>
            <a:ext cx="5791200" cy="1015663"/>
          </a:xfrm>
          <a:prstGeom prst="rect">
            <a:avLst/>
          </a:prstGeom>
          <a:noFill/>
        </p:spPr>
        <p:txBody>
          <a:bodyPr wrap="square" rtlCol="0">
            <a:spAutoFit/>
          </a:bodyPr>
          <a:lstStyle/>
          <a:p>
            <a:pPr algn="ctr"/>
            <a:r>
              <a:rPr lang="en-US" sz="3600" dirty="0" smtClean="0">
                <a:latin typeface="+mn-lt"/>
              </a:rPr>
              <a:t>Satish Pillai</a:t>
            </a:r>
          </a:p>
          <a:p>
            <a:pPr algn="ctr"/>
            <a:r>
              <a:rPr lang="en-US" sz="2400" dirty="0" smtClean="0">
                <a:latin typeface="+mn-lt"/>
              </a:rPr>
              <a:t>Associate Investigator, BSRI</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5160" y="228600"/>
            <a:ext cx="1920240" cy="2560320"/>
          </a:xfrm>
          <a:prstGeom prst="rect">
            <a:avLst/>
          </a:prstGeom>
          <a:ln>
            <a:solidFill>
              <a:schemeClr val="tx1"/>
            </a:solidFill>
          </a:ln>
        </p:spPr>
      </p:pic>
    </p:spTree>
    <p:extLst>
      <p:ext uri="{BB962C8B-B14F-4D97-AF65-F5344CB8AC3E}">
        <p14:creationId xmlns:p14="http://schemas.microsoft.com/office/powerpoint/2010/main" val="29076772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04800" y="1905000"/>
            <a:ext cx="60960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algn="ctr">
              <a:spcBef>
                <a:spcPts val="0"/>
              </a:spcBef>
              <a:spcAft>
                <a:spcPts val="0"/>
              </a:spcAft>
            </a:pPr>
            <a:r>
              <a:rPr lang="en-US" sz="2800" u="sng" kern="1200" dirty="0">
                <a:effectLst/>
                <a:latin typeface="Calibri"/>
                <a:ea typeface="Times New Roman"/>
                <a:cs typeface="Times New Roman"/>
              </a:rPr>
              <a:t>Research Areas</a:t>
            </a:r>
            <a:endParaRPr lang="en-US" sz="1200" dirty="0">
              <a:effectLst/>
              <a:latin typeface="Times New Roman"/>
              <a:ea typeface="Times New Roman"/>
            </a:endParaRPr>
          </a:p>
          <a:p>
            <a:pPr marL="0" marR="0" algn="ctr"/>
            <a:r>
              <a:rPr lang="en-US" dirty="0">
                <a:effectLst/>
                <a:ea typeface="Times New Roman"/>
              </a:rPr>
              <a:t>Epidemiology</a:t>
            </a:r>
          </a:p>
          <a:p>
            <a:pPr marL="0" marR="0" algn="ctr"/>
            <a:r>
              <a:rPr lang="en-US" dirty="0">
                <a:effectLst/>
                <a:ea typeface="Times New Roman"/>
              </a:rPr>
              <a:t>Transfusion safety</a:t>
            </a:r>
          </a:p>
          <a:p>
            <a:pPr marL="0" marR="0"/>
            <a:endParaRPr lang="en-US" sz="1200" dirty="0">
              <a:effectLst/>
              <a:latin typeface="Times New Roman"/>
              <a:ea typeface="Times New Roman"/>
            </a:endParaRPr>
          </a:p>
          <a:p>
            <a:pPr marL="0" marR="0" algn="ctr">
              <a:spcBef>
                <a:spcPts val="670"/>
              </a:spcBef>
              <a:spcAft>
                <a:spcPts val="0"/>
              </a:spcAft>
            </a:pPr>
            <a:r>
              <a:rPr lang="en-US" sz="1200" dirty="0">
                <a:effectLst/>
                <a:latin typeface="Times New Roman"/>
                <a:ea typeface="Times New Roman"/>
              </a:rPr>
              <a:t> </a:t>
            </a:r>
          </a:p>
        </p:txBody>
      </p:sp>
      <p:sp>
        <p:nvSpPr>
          <p:cNvPr id="4" name="Rectangle 3"/>
          <p:cNvSpPr/>
          <p:nvPr/>
        </p:nvSpPr>
        <p:spPr>
          <a:xfrm>
            <a:off x="533400" y="3581400"/>
            <a:ext cx="7772400" cy="2585323"/>
          </a:xfrm>
          <a:prstGeom prst="rect">
            <a:avLst/>
          </a:prstGeom>
        </p:spPr>
        <p:txBody>
          <a:bodyPr wrap="square">
            <a:spAutoFit/>
          </a:bodyPr>
          <a:lstStyle/>
          <a:p>
            <a:r>
              <a:rPr lang="en-US" dirty="0"/>
              <a:t>•	Donor and recipient epidemiologic studies focusing on </a:t>
            </a:r>
            <a:r>
              <a:rPr lang="en-US" dirty="0" smtClean="0"/>
              <a:t>transfusion</a:t>
            </a:r>
          </a:p>
          <a:p>
            <a:r>
              <a:rPr lang="en-US" dirty="0"/>
              <a:t> </a:t>
            </a:r>
            <a:r>
              <a:rPr lang="en-US" dirty="0" smtClean="0"/>
              <a:t>                </a:t>
            </a:r>
            <a:r>
              <a:rPr lang="en-US" dirty="0"/>
              <a:t>transmitted diseases.</a:t>
            </a:r>
          </a:p>
          <a:p>
            <a:endParaRPr lang="en-US" dirty="0"/>
          </a:p>
          <a:p>
            <a:r>
              <a:rPr lang="en-US" dirty="0"/>
              <a:t>•	Donor behavioral studies: Test-Seeking, Motivation and Sexual </a:t>
            </a:r>
            <a:endParaRPr lang="en-US" dirty="0" smtClean="0"/>
          </a:p>
          <a:p>
            <a:r>
              <a:rPr lang="en-US" dirty="0"/>
              <a:t> </a:t>
            </a:r>
            <a:r>
              <a:rPr lang="en-US" dirty="0" smtClean="0"/>
              <a:t>                 Behaviors</a:t>
            </a:r>
            <a:r>
              <a:rPr lang="en-US" dirty="0"/>
              <a:t>. </a:t>
            </a:r>
          </a:p>
          <a:p>
            <a:endParaRPr lang="en-US" dirty="0"/>
          </a:p>
          <a:p>
            <a:r>
              <a:rPr lang="en-US" dirty="0"/>
              <a:t>•	Blood transfusion and blood utilization and patient outcomes.</a:t>
            </a:r>
          </a:p>
          <a:p>
            <a:endParaRPr lang="en-US" dirty="0"/>
          </a:p>
          <a:p>
            <a:r>
              <a:rPr lang="en-US" dirty="0"/>
              <a:t>•	Epidemiological studies focusing on HIV positive donors.</a:t>
            </a:r>
          </a:p>
        </p:txBody>
      </p:sp>
      <p:pic>
        <p:nvPicPr>
          <p:cNvPr id="7" name="Picture 35" descr="1 - Picture Brasil Marion bis 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
            <a:ext cx="192677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90600" y="336559"/>
            <a:ext cx="5264727" cy="1015663"/>
          </a:xfrm>
          <a:prstGeom prst="rect">
            <a:avLst/>
          </a:prstGeom>
          <a:noFill/>
        </p:spPr>
        <p:txBody>
          <a:bodyPr wrap="square" rtlCol="0">
            <a:spAutoFit/>
          </a:bodyPr>
          <a:lstStyle/>
          <a:p>
            <a:pPr algn="ctr"/>
            <a:r>
              <a:rPr lang="en-US" sz="3600" dirty="0" smtClean="0">
                <a:latin typeface="+mn-lt"/>
              </a:rPr>
              <a:t>Thelma </a:t>
            </a:r>
            <a:r>
              <a:rPr lang="en-US" sz="3600" dirty="0" err="1" smtClean="0">
                <a:latin typeface="+mn-lt"/>
              </a:rPr>
              <a:t>Goncalez</a:t>
            </a:r>
            <a:endParaRPr lang="en-US" sz="3600" dirty="0" smtClean="0">
              <a:latin typeface="+mn-lt"/>
            </a:endParaRPr>
          </a:p>
          <a:p>
            <a:pPr algn="ctr"/>
            <a:r>
              <a:rPr lang="en-US" sz="2400" dirty="0" smtClean="0"/>
              <a:t>Associate Clinical Investigator, BSRI</a:t>
            </a:r>
          </a:p>
        </p:txBody>
      </p:sp>
    </p:spTree>
    <p:extLst>
      <p:ext uri="{BB962C8B-B14F-4D97-AF65-F5344CB8AC3E}">
        <p14:creationId xmlns:p14="http://schemas.microsoft.com/office/powerpoint/2010/main" val="3559569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5" name="Rectangle 2"/>
          <p:cNvSpPr txBox="1">
            <a:spLocks noChangeArrowheads="1"/>
          </p:cNvSpPr>
          <p:nvPr/>
        </p:nvSpPr>
        <p:spPr bwMode="auto">
          <a:xfrm>
            <a:off x="492533" y="381000"/>
            <a:ext cx="5334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200" b="1">
                <a:solidFill>
                  <a:srgbClr val="E5073C"/>
                </a:solidFill>
                <a:latin typeface="+mj-lt"/>
                <a:ea typeface="+mj-ea"/>
                <a:cs typeface="+mj-cs"/>
              </a:defRPr>
            </a:lvl1pPr>
            <a:lvl2pPr algn="ctr" rtl="0" eaLnBrk="0" fontAlgn="base" hangingPunct="0">
              <a:spcBef>
                <a:spcPct val="0"/>
              </a:spcBef>
              <a:spcAft>
                <a:spcPct val="0"/>
              </a:spcAft>
              <a:defRPr sz="4200" b="1">
                <a:solidFill>
                  <a:srgbClr val="E5073C"/>
                </a:solidFill>
                <a:latin typeface="Arial" charset="0"/>
              </a:defRPr>
            </a:lvl2pPr>
            <a:lvl3pPr algn="ctr" rtl="0" eaLnBrk="0" fontAlgn="base" hangingPunct="0">
              <a:spcBef>
                <a:spcPct val="0"/>
              </a:spcBef>
              <a:spcAft>
                <a:spcPct val="0"/>
              </a:spcAft>
              <a:defRPr sz="4200" b="1">
                <a:solidFill>
                  <a:srgbClr val="E5073C"/>
                </a:solidFill>
                <a:latin typeface="Arial" charset="0"/>
              </a:defRPr>
            </a:lvl3pPr>
            <a:lvl4pPr algn="ctr" rtl="0" eaLnBrk="0" fontAlgn="base" hangingPunct="0">
              <a:spcBef>
                <a:spcPct val="0"/>
              </a:spcBef>
              <a:spcAft>
                <a:spcPct val="0"/>
              </a:spcAft>
              <a:defRPr sz="4200" b="1">
                <a:solidFill>
                  <a:srgbClr val="E5073C"/>
                </a:solidFill>
                <a:latin typeface="Arial" charset="0"/>
              </a:defRPr>
            </a:lvl4pPr>
            <a:lvl5pPr algn="ctr" rtl="0" eaLnBrk="0" fontAlgn="base" hangingPunct="0">
              <a:spcBef>
                <a:spcPct val="0"/>
              </a:spcBef>
              <a:spcAft>
                <a:spcPct val="0"/>
              </a:spcAft>
              <a:defRPr sz="4200" b="1">
                <a:solidFill>
                  <a:srgbClr val="E5073C"/>
                </a:solidFill>
                <a:latin typeface="Arial" charset="0"/>
              </a:defRPr>
            </a:lvl5pPr>
            <a:lvl6pPr marL="457200" algn="ctr" rtl="0" fontAlgn="base">
              <a:spcBef>
                <a:spcPct val="0"/>
              </a:spcBef>
              <a:spcAft>
                <a:spcPct val="0"/>
              </a:spcAft>
              <a:defRPr sz="4200" b="1">
                <a:solidFill>
                  <a:srgbClr val="E5073C"/>
                </a:solidFill>
                <a:latin typeface="Arial" charset="0"/>
              </a:defRPr>
            </a:lvl6pPr>
            <a:lvl7pPr marL="914400" algn="ctr" rtl="0" fontAlgn="base">
              <a:spcBef>
                <a:spcPct val="0"/>
              </a:spcBef>
              <a:spcAft>
                <a:spcPct val="0"/>
              </a:spcAft>
              <a:defRPr sz="4200" b="1">
                <a:solidFill>
                  <a:srgbClr val="E5073C"/>
                </a:solidFill>
                <a:latin typeface="Arial" charset="0"/>
              </a:defRPr>
            </a:lvl7pPr>
            <a:lvl8pPr marL="1371600" algn="ctr" rtl="0" fontAlgn="base">
              <a:spcBef>
                <a:spcPct val="0"/>
              </a:spcBef>
              <a:spcAft>
                <a:spcPct val="0"/>
              </a:spcAft>
              <a:defRPr sz="4200" b="1">
                <a:solidFill>
                  <a:srgbClr val="E5073C"/>
                </a:solidFill>
                <a:latin typeface="Arial" charset="0"/>
              </a:defRPr>
            </a:lvl8pPr>
            <a:lvl9pPr marL="1828800" algn="ctr" rtl="0" fontAlgn="base">
              <a:spcBef>
                <a:spcPct val="0"/>
              </a:spcBef>
              <a:spcAft>
                <a:spcPct val="0"/>
              </a:spcAft>
              <a:defRPr sz="4200" b="1">
                <a:solidFill>
                  <a:srgbClr val="E5073C"/>
                </a:solidFill>
                <a:latin typeface="Arial" charset="0"/>
              </a:defRPr>
            </a:lvl9pPr>
          </a:lstStyle>
          <a:p>
            <a:r>
              <a:rPr lang="en-US" sz="3600" b="0" dirty="0" smtClean="0">
                <a:solidFill>
                  <a:schemeClr val="tx1"/>
                </a:solidFill>
                <a:latin typeface="+mn-lt"/>
              </a:rPr>
              <a:t>Shannon Kelly</a:t>
            </a:r>
            <a:r>
              <a:rPr lang="en-US" sz="4000" dirty="0" smtClean="0">
                <a:solidFill>
                  <a:schemeClr val="tx1"/>
                </a:solidFill>
                <a:latin typeface="+mn-lt"/>
                <a:ea typeface="ＭＳ Ｐゴシック" charset="0"/>
                <a:cs typeface="ＭＳ Ｐゴシック" charset="0"/>
              </a:rPr>
              <a:t/>
            </a:r>
            <a:br>
              <a:rPr lang="en-US" sz="4000" dirty="0" smtClean="0">
                <a:solidFill>
                  <a:schemeClr val="tx1"/>
                </a:solidFill>
                <a:latin typeface="+mn-lt"/>
                <a:ea typeface="ＭＳ Ｐゴシック" charset="0"/>
                <a:cs typeface="ＭＳ Ｐゴシック" charset="0"/>
              </a:rPr>
            </a:br>
            <a:r>
              <a:rPr lang="en-US" sz="2100" b="0" dirty="0">
                <a:solidFill>
                  <a:schemeClr val="tx1"/>
                </a:solidFill>
                <a:latin typeface="+mn-lt"/>
              </a:rPr>
              <a:t>Assistant Clinical Investigator, BSRI</a:t>
            </a:r>
          </a:p>
        </p:txBody>
      </p:sp>
      <p:sp>
        <p:nvSpPr>
          <p:cNvPr id="6" name="Rectangle 3"/>
          <p:cNvSpPr txBox="1">
            <a:spLocks noChangeArrowheads="1"/>
          </p:cNvSpPr>
          <p:nvPr/>
        </p:nvSpPr>
        <p:spPr bwMode="auto">
          <a:xfrm>
            <a:off x="375466" y="1600200"/>
            <a:ext cx="5568134" cy="13654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E5073C"/>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marL="0" indent="0" algn="ctr" eaLnBrk="1" hangingPunct="1">
              <a:buFont typeface="Wingdings" pitchFamily="2" charset="2"/>
              <a:buNone/>
            </a:pPr>
            <a:r>
              <a:rPr lang="en-US" u="sng" dirty="0">
                <a:solidFill>
                  <a:srgbClr val="000000"/>
                </a:solidFill>
              </a:rPr>
              <a:t>Research Areas</a:t>
            </a:r>
          </a:p>
          <a:p>
            <a:pPr marL="0" indent="0" algn="ctr" eaLnBrk="1" hangingPunct="1">
              <a:lnSpc>
                <a:spcPct val="110000"/>
              </a:lnSpc>
              <a:spcBef>
                <a:spcPts val="0"/>
              </a:spcBef>
              <a:spcAft>
                <a:spcPts val="600"/>
              </a:spcAft>
              <a:buNone/>
            </a:pPr>
            <a:r>
              <a:rPr lang="en-US" sz="2200" dirty="0"/>
              <a:t>Pediatric transfusion </a:t>
            </a:r>
            <a:r>
              <a:rPr lang="en-US" sz="2200" dirty="0" smtClean="0"/>
              <a:t>medicine</a:t>
            </a:r>
            <a:r>
              <a:rPr lang="en-US" sz="2200" dirty="0"/>
              <a:t/>
            </a:r>
            <a:br>
              <a:rPr lang="en-US" sz="2200" dirty="0"/>
            </a:br>
            <a:r>
              <a:rPr lang="en-US" sz="2200" dirty="0"/>
              <a:t>Impact of transfusion </a:t>
            </a:r>
            <a:r>
              <a:rPr lang="en-US" sz="2200" dirty="0" smtClean="0"/>
              <a:t>in sickle </a:t>
            </a:r>
            <a:r>
              <a:rPr lang="en-US" sz="2200" dirty="0"/>
              <a:t>cell anemia </a:t>
            </a:r>
            <a:r>
              <a:rPr lang="en-US" sz="2200" dirty="0" smtClean="0">
                <a:solidFill>
                  <a:srgbClr val="000000"/>
                </a:solidFill>
                <a:ea typeface="ＭＳ Ｐゴシック" charset="0"/>
                <a:cs typeface="ＭＳ Ｐゴシック" charset="0"/>
              </a:rPr>
              <a:t> </a:t>
            </a:r>
            <a:endParaRPr lang="en-US" sz="2200" dirty="0">
              <a:solidFill>
                <a:srgbClr val="000000"/>
              </a:solidFill>
              <a:ea typeface="ＭＳ Ｐゴシック" charset="0"/>
              <a:cs typeface="ＭＳ Ｐゴシック" charset="0"/>
            </a:endParaRPr>
          </a:p>
        </p:txBody>
      </p:sp>
      <p:sp>
        <p:nvSpPr>
          <p:cNvPr id="7" name="TextBox 6"/>
          <p:cNvSpPr txBox="1"/>
          <p:nvPr/>
        </p:nvSpPr>
        <p:spPr>
          <a:xfrm>
            <a:off x="346932" y="3279844"/>
            <a:ext cx="7958868" cy="2816156"/>
          </a:xfrm>
          <a:prstGeom prst="rect">
            <a:avLst/>
          </a:prstGeom>
          <a:noFill/>
          <a:ln w="9525">
            <a:noFill/>
            <a:miter lim="800000"/>
            <a:headEnd/>
            <a:tailEnd/>
          </a:ln>
        </p:spPr>
        <p:txBody>
          <a:bodyPr wrap="square">
            <a:spAutoFit/>
          </a:bodyPr>
          <a:lstStyle>
            <a:defPPr>
              <a:defRPr lang="en-US"/>
            </a:defPPr>
            <a:lvl1pPr marL="457200" indent="-457200">
              <a:spcBef>
                <a:spcPts val="0"/>
              </a:spcBef>
              <a:spcAft>
                <a:spcPts val="600"/>
              </a:spcAft>
              <a:buFontTx/>
              <a:buChar char="•"/>
              <a:defRPr sz="1800"/>
            </a:lvl1pPr>
          </a:lstStyle>
          <a:p>
            <a:r>
              <a:rPr lang="en-US" dirty="0">
                <a:latin typeface="+mn-lt"/>
              </a:rPr>
              <a:t>Development of a comprehensive database of clinical, laboratory and transfusion information and </a:t>
            </a:r>
            <a:r>
              <a:rPr lang="en-US" dirty="0" err="1">
                <a:latin typeface="+mn-lt"/>
              </a:rPr>
              <a:t>biospecimen</a:t>
            </a:r>
            <a:r>
              <a:rPr lang="en-US" dirty="0">
                <a:latin typeface="+mn-lt"/>
              </a:rPr>
              <a:t> repository for sickle cell patients in Brazil </a:t>
            </a:r>
          </a:p>
          <a:p>
            <a:r>
              <a:rPr lang="en-US" dirty="0">
                <a:latin typeface="+mn-lt"/>
              </a:rPr>
              <a:t>Characterization of immune modulation and changes in mRNA expression which occur after transfusion in sickle cell anemia </a:t>
            </a:r>
          </a:p>
          <a:p>
            <a:r>
              <a:rPr lang="en-US" dirty="0">
                <a:latin typeface="+mn-lt"/>
              </a:rPr>
              <a:t>Identification of single nucleotide polymorphisms that contribute to the risk of red blood cell alloimmunization in sickle cell anemia </a:t>
            </a:r>
          </a:p>
          <a:p>
            <a:r>
              <a:rPr lang="en-US" dirty="0" err="1">
                <a:latin typeface="+mn-lt"/>
              </a:rPr>
              <a:t>Erythrocytapheresis</a:t>
            </a:r>
            <a:r>
              <a:rPr lang="en-US" dirty="0">
                <a:latin typeface="+mn-lt"/>
              </a:rPr>
              <a:t> in chronically transfused pediatric patients with sickle cell anemia </a:t>
            </a:r>
          </a:p>
        </p:txBody>
      </p:sp>
      <p:pic>
        <p:nvPicPr>
          <p:cNvPr id="8" name="Picture 7" descr="SWah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960" y="228600"/>
            <a:ext cx="2377440" cy="2549144"/>
          </a:xfrm>
          <a:prstGeom prst="rect">
            <a:avLst/>
          </a:prstGeom>
          <a:ln>
            <a:solidFill>
              <a:schemeClr val="tx1"/>
            </a:solidFill>
          </a:ln>
        </p:spPr>
      </p:pic>
    </p:spTree>
    <p:extLst>
      <p:ext uri="{BB962C8B-B14F-4D97-AF65-F5344CB8AC3E}">
        <p14:creationId xmlns:p14="http://schemas.microsoft.com/office/powerpoint/2010/main" val="32886520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subTitle" idx="4294967295"/>
          </p:nvPr>
        </p:nvSpPr>
        <p:spPr>
          <a:xfrm>
            <a:off x="245425" y="2057400"/>
            <a:ext cx="5791200" cy="1295400"/>
          </a:xfrm>
          <a:prstGeom prst="rect">
            <a:avLst/>
          </a:prstGeom>
        </p:spPr>
        <p:txBody>
          <a:bodyPr>
            <a:normAutofit/>
          </a:bodyPr>
          <a:lstStyle/>
          <a:p>
            <a:pPr marL="0" indent="0" algn="ctr" eaLnBrk="1" hangingPunct="1">
              <a:lnSpc>
                <a:spcPct val="80000"/>
              </a:lnSpc>
              <a:spcBef>
                <a:spcPts val="0"/>
              </a:spcBef>
              <a:spcAft>
                <a:spcPts val="600"/>
              </a:spcAft>
              <a:buFontTx/>
              <a:buNone/>
            </a:pPr>
            <a:r>
              <a:rPr lang="en-US" sz="2800" u="sng" dirty="0" smtClean="0">
                <a:solidFill>
                  <a:schemeClr val="tx1">
                    <a:lumMod val="95000"/>
                    <a:lumOff val="5000"/>
                  </a:schemeClr>
                </a:solidFill>
              </a:rPr>
              <a:t>Research Areas</a:t>
            </a:r>
          </a:p>
          <a:p>
            <a:pPr marL="0" indent="0" algn="ctr">
              <a:lnSpc>
                <a:spcPct val="110000"/>
              </a:lnSpc>
              <a:spcBef>
                <a:spcPts val="0"/>
              </a:spcBef>
              <a:spcAft>
                <a:spcPts val="0"/>
              </a:spcAft>
              <a:buClr>
                <a:srgbClr val="E5073C"/>
              </a:buClr>
              <a:buSzPct val="90000"/>
              <a:buNone/>
            </a:pPr>
            <a:r>
              <a:rPr lang="en-US" sz="2200" dirty="0">
                <a:ea typeface="+mn-ea"/>
              </a:rPr>
              <a:t>Transfusion Recipient Outcomes</a:t>
            </a:r>
          </a:p>
          <a:p>
            <a:pPr marL="0" indent="0" algn="ctr">
              <a:lnSpc>
                <a:spcPct val="110000"/>
              </a:lnSpc>
              <a:spcBef>
                <a:spcPts val="0"/>
              </a:spcBef>
              <a:spcAft>
                <a:spcPts val="0"/>
              </a:spcAft>
              <a:buClr>
                <a:srgbClr val="E5073C"/>
              </a:buClr>
              <a:buSzPct val="90000"/>
              <a:buNone/>
            </a:pPr>
            <a:r>
              <a:rPr lang="en-US" sz="2200" dirty="0">
                <a:ea typeface="+mn-ea"/>
              </a:rPr>
              <a:t>Pulmonary Transfusion Reactions</a:t>
            </a:r>
          </a:p>
        </p:txBody>
      </p:sp>
      <p:sp>
        <p:nvSpPr>
          <p:cNvPr id="10244" name="Text Box 4"/>
          <p:cNvSpPr txBox="1">
            <a:spLocks noChangeArrowheads="1"/>
          </p:cNvSpPr>
          <p:nvPr/>
        </p:nvSpPr>
        <p:spPr bwMode="auto">
          <a:xfrm>
            <a:off x="304800" y="3657600"/>
            <a:ext cx="8534400" cy="1554272"/>
          </a:xfrm>
          <a:prstGeom prst="rect">
            <a:avLst/>
          </a:prstGeom>
          <a:noFill/>
          <a:ln w="9525">
            <a:noFill/>
            <a:miter lim="800000"/>
            <a:headEnd/>
            <a:tailEnd/>
          </a:ln>
          <a:extLst/>
        </p:spPr>
        <p:txBody>
          <a:bodyPr wrap="square">
            <a:spAutoFit/>
          </a:bodyPr>
          <a:lstStyle>
            <a:defPPr>
              <a:defRPr lang="en-US"/>
            </a:defPPr>
            <a:lvl1pPr marL="457200" indent="-457200">
              <a:spcBef>
                <a:spcPts val="0"/>
              </a:spcBef>
              <a:spcAft>
                <a:spcPts val="600"/>
              </a:spcAft>
              <a:buFontTx/>
              <a:buChar char="•"/>
              <a:defRPr sz="1800"/>
            </a:lvl1pPr>
          </a:lstStyle>
          <a:p>
            <a:r>
              <a:rPr lang="en-US" dirty="0"/>
              <a:t>Predictive models and trends </a:t>
            </a:r>
            <a:r>
              <a:rPr lang="en-US" dirty="0" smtClean="0"/>
              <a:t>in </a:t>
            </a:r>
            <a:r>
              <a:rPr lang="en-US" dirty="0"/>
              <a:t>blood utilization and associated transfusion recipient </a:t>
            </a:r>
            <a:r>
              <a:rPr lang="en-US" dirty="0" smtClean="0"/>
              <a:t>outcomes</a:t>
            </a:r>
            <a:endParaRPr lang="en-US" b="1" dirty="0"/>
          </a:p>
          <a:p>
            <a:r>
              <a:rPr lang="en-US" dirty="0"/>
              <a:t>Clinical and laboratory factors in blood donors, components, and recipients relevant to the efficacy as well as the potential harm (e.g., pulmonary transfusion reactions) of blood transfusion.</a:t>
            </a:r>
          </a:p>
        </p:txBody>
      </p:sp>
      <p:sp>
        <p:nvSpPr>
          <p:cNvPr id="2" name="TextBox 1"/>
          <p:cNvSpPr txBox="1"/>
          <p:nvPr/>
        </p:nvSpPr>
        <p:spPr>
          <a:xfrm>
            <a:off x="543323" y="479612"/>
            <a:ext cx="5264727" cy="1015663"/>
          </a:xfrm>
          <a:prstGeom prst="rect">
            <a:avLst/>
          </a:prstGeom>
          <a:noFill/>
        </p:spPr>
        <p:txBody>
          <a:bodyPr wrap="square" rtlCol="0">
            <a:spAutoFit/>
          </a:bodyPr>
          <a:lstStyle/>
          <a:p>
            <a:pPr algn="ctr"/>
            <a:r>
              <a:rPr lang="en-US" sz="3600" dirty="0" smtClean="0">
                <a:latin typeface="+mn-lt"/>
              </a:rPr>
              <a:t>Nareg Roubinian</a:t>
            </a:r>
          </a:p>
          <a:p>
            <a:pPr algn="ctr"/>
            <a:r>
              <a:rPr lang="en-US" sz="2400" dirty="0" smtClean="0">
                <a:latin typeface="+mn-lt"/>
              </a:rPr>
              <a:t>Assistant Clinical Investigator, BSRI</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493" r="6670"/>
          <a:stretch/>
        </p:blipFill>
        <p:spPr>
          <a:xfrm>
            <a:off x="6720840" y="228602"/>
            <a:ext cx="2194560" cy="2498420"/>
          </a:xfrm>
          <a:prstGeom prst="rect">
            <a:avLst/>
          </a:prstGeom>
          <a:ln>
            <a:solidFill>
              <a:schemeClr val="tx1"/>
            </a:solidFill>
          </a:ln>
        </p:spPr>
      </p:pic>
    </p:spTree>
    <p:extLst>
      <p:ext uri="{BB962C8B-B14F-4D97-AF65-F5344CB8AC3E}">
        <p14:creationId xmlns:p14="http://schemas.microsoft.com/office/powerpoint/2010/main" val="12081482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ChangeArrowheads="1"/>
          </p:cNvSpPr>
          <p:nvPr>
            <p:ph type="ctrTitle"/>
          </p:nvPr>
        </p:nvSpPr>
        <p:spPr>
          <a:xfrm>
            <a:off x="762000" y="381000"/>
            <a:ext cx="5334000" cy="1470025"/>
          </a:xfrm>
        </p:spPr>
        <p:txBody>
          <a:bodyPr/>
          <a:lstStyle/>
          <a:p>
            <a:r>
              <a:rPr lang="en-US" sz="3800" dirty="0" smtClean="0"/>
              <a:t>Rachael Jackman</a:t>
            </a:r>
            <a:br>
              <a:rPr lang="en-US" sz="3800" dirty="0" smtClean="0"/>
            </a:br>
            <a:r>
              <a:rPr lang="en-US" sz="2000" dirty="0"/>
              <a:t>Assistant Investigator, </a:t>
            </a:r>
            <a:r>
              <a:rPr lang="en-US" sz="2000" dirty="0" smtClean="0"/>
              <a:t>BSRI</a:t>
            </a:r>
            <a:endParaRPr lang="en-US" sz="2100" dirty="0" smtClean="0"/>
          </a:p>
        </p:txBody>
      </p:sp>
      <p:sp>
        <p:nvSpPr>
          <p:cNvPr id="541698" name="Rectangle 3"/>
          <p:cNvSpPr>
            <a:spLocks noGrp="1" noChangeArrowheads="1"/>
          </p:cNvSpPr>
          <p:nvPr>
            <p:ph type="subTitle" idx="1"/>
          </p:nvPr>
        </p:nvSpPr>
        <p:spPr>
          <a:xfrm>
            <a:off x="381000" y="2286000"/>
            <a:ext cx="6324600" cy="1752600"/>
          </a:xfrm>
        </p:spPr>
        <p:txBody>
          <a:bodyPr/>
          <a:lstStyle/>
          <a:p>
            <a:pPr eaLnBrk="1" hangingPunct="1">
              <a:lnSpc>
                <a:spcPct val="80000"/>
              </a:lnSpc>
            </a:pPr>
            <a:r>
              <a:rPr lang="en-US" sz="2400" u="sng" dirty="0" smtClean="0">
                <a:solidFill>
                  <a:schemeClr val="tx1"/>
                </a:solidFill>
              </a:rPr>
              <a:t>Research Areas</a:t>
            </a:r>
          </a:p>
          <a:p>
            <a:pPr eaLnBrk="1" hangingPunct="1">
              <a:lnSpc>
                <a:spcPct val="80000"/>
              </a:lnSpc>
            </a:pPr>
            <a:endParaRPr lang="en-US" sz="1050" u="sng" dirty="0" smtClean="0">
              <a:solidFill>
                <a:schemeClr val="tx1"/>
              </a:solidFill>
            </a:endParaRPr>
          </a:p>
          <a:p>
            <a:pPr eaLnBrk="1" hangingPunct="1">
              <a:lnSpc>
                <a:spcPct val="80000"/>
              </a:lnSpc>
            </a:pPr>
            <a:r>
              <a:rPr lang="en-US" sz="2400" dirty="0" smtClean="0">
                <a:solidFill>
                  <a:schemeClr val="tx1"/>
                </a:solidFill>
              </a:rPr>
              <a:t>Transfusion Immunology</a:t>
            </a:r>
          </a:p>
          <a:p>
            <a:pPr eaLnBrk="1" hangingPunct="1">
              <a:lnSpc>
                <a:spcPct val="80000"/>
              </a:lnSpc>
            </a:pPr>
            <a:r>
              <a:rPr lang="en-US" sz="2400" dirty="0" smtClean="0">
                <a:solidFill>
                  <a:schemeClr val="tx1"/>
                </a:solidFill>
              </a:rPr>
              <a:t>Alloimmunization</a:t>
            </a:r>
          </a:p>
        </p:txBody>
      </p:sp>
      <p:sp>
        <p:nvSpPr>
          <p:cNvPr id="541699" name="Text Box 4"/>
          <p:cNvSpPr txBox="1">
            <a:spLocks noChangeArrowheads="1"/>
          </p:cNvSpPr>
          <p:nvPr/>
        </p:nvSpPr>
        <p:spPr bwMode="auto">
          <a:xfrm>
            <a:off x="609600" y="4191000"/>
            <a:ext cx="7924800" cy="1200329"/>
          </a:xfrm>
          <a:prstGeom prst="rect">
            <a:avLst/>
          </a:prstGeom>
          <a:noFill/>
          <a:ln w="9525">
            <a:noFill/>
            <a:miter lim="800000"/>
            <a:headEnd/>
            <a:tailEnd/>
          </a:ln>
        </p:spPr>
        <p:txBody>
          <a:bodyPr>
            <a:spAutoFit/>
          </a:bodyPr>
          <a:lstStyle/>
          <a:p>
            <a:pPr>
              <a:spcBef>
                <a:spcPct val="50000"/>
              </a:spcBef>
              <a:buFontTx/>
              <a:buChar char="•"/>
            </a:pPr>
            <a:r>
              <a:rPr lang="en-US" sz="1800" dirty="0"/>
              <a:t> </a:t>
            </a:r>
            <a:r>
              <a:rPr lang="en-US" dirty="0"/>
              <a:t>Alloimmunization and tolerance</a:t>
            </a:r>
          </a:p>
          <a:p>
            <a:pPr>
              <a:spcBef>
                <a:spcPct val="50000"/>
              </a:spcBef>
              <a:buFontTx/>
              <a:buChar char="•"/>
            </a:pPr>
            <a:r>
              <a:rPr lang="en-US" dirty="0"/>
              <a:t>Pathogen reduction and the immune response to blood transfusion</a:t>
            </a:r>
          </a:p>
          <a:p>
            <a:pPr>
              <a:spcBef>
                <a:spcPct val="50000"/>
              </a:spcBef>
              <a:buFontTx/>
              <a:buChar char="•"/>
            </a:pPr>
            <a:r>
              <a:rPr lang="en-US" dirty="0"/>
              <a:t>Immune modulation associated with blood transfusion and traumatic injury</a:t>
            </a:r>
            <a:endParaRPr lang="en-US" sz="1800" dirty="0"/>
          </a:p>
        </p:txBody>
      </p:sp>
      <p:pic>
        <p:nvPicPr>
          <p:cNvPr id="2" name="Picture 1"/>
          <p:cNvPicPr>
            <a:picLocks noChangeAspect="1"/>
          </p:cNvPicPr>
          <p:nvPr/>
        </p:nvPicPr>
        <p:blipFill rotWithShape="1">
          <a:blip r:embed="rId2"/>
          <a:srcRect l="10030" r="6226" b="12393"/>
          <a:stretch/>
        </p:blipFill>
        <p:spPr>
          <a:xfrm>
            <a:off x="6858000" y="152400"/>
            <a:ext cx="2174538" cy="2743200"/>
          </a:xfrm>
          <a:prstGeom prst="rect">
            <a:avLst/>
          </a:prstGeom>
        </p:spPr>
      </p:pic>
    </p:spTree>
    <p:extLst>
      <p:ext uri="{BB962C8B-B14F-4D97-AF65-F5344CB8AC3E}">
        <p14:creationId xmlns:p14="http://schemas.microsoft.com/office/powerpoint/2010/main" val="34914849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304800" y="3657600"/>
            <a:ext cx="8534400" cy="2893100"/>
          </a:xfrm>
          <a:prstGeom prst="rect">
            <a:avLst/>
          </a:prstGeom>
          <a:noFill/>
          <a:ln w="9525">
            <a:noFill/>
            <a:miter lim="800000"/>
            <a:headEnd/>
            <a:tailEnd/>
          </a:ln>
          <a:extLst/>
        </p:spPr>
        <p:txBody>
          <a:bodyPr wrap="square">
            <a:spAutoFit/>
          </a:bodyPr>
          <a:lstStyle>
            <a:defPPr>
              <a:defRPr lang="en-US"/>
            </a:defPPr>
            <a:lvl1pPr marL="457200" indent="-457200">
              <a:spcBef>
                <a:spcPts val="0"/>
              </a:spcBef>
              <a:spcAft>
                <a:spcPts val="600"/>
              </a:spcAft>
              <a:buFontTx/>
              <a:buChar char="•"/>
              <a:defRPr sz="1800"/>
            </a:lvl1pPr>
          </a:lstStyle>
          <a:p>
            <a:r>
              <a:rPr lang="en-US" dirty="0"/>
              <a:t>Multidisciplinary studies at the </a:t>
            </a:r>
            <a:r>
              <a:rPr lang="en-US" dirty="0" smtClean="0"/>
              <a:t>interface of Immunology</a:t>
            </a:r>
            <a:r>
              <a:rPr lang="en-US" dirty="0"/>
              <a:t>, </a:t>
            </a:r>
            <a:r>
              <a:rPr lang="en-US" dirty="0" smtClean="0"/>
              <a:t>Virology, Molecular biology, </a:t>
            </a:r>
            <a:r>
              <a:rPr lang="en-US" dirty="0"/>
              <a:t>and </a:t>
            </a:r>
            <a:r>
              <a:rPr lang="en-US" dirty="0" smtClean="0"/>
              <a:t>Glycobiology</a:t>
            </a:r>
            <a:endParaRPr lang="en-US" dirty="0"/>
          </a:p>
          <a:p>
            <a:r>
              <a:rPr lang="en-US" dirty="0" smtClean="0">
                <a:solidFill>
                  <a:schemeClr val="tx1">
                    <a:lumMod val="95000"/>
                    <a:lumOff val="5000"/>
                  </a:schemeClr>
                </a:solidFill>
              </a:rPr>
              <a:t>Role of glycan</a:t>
            </a:r>
            <a:r>
              <a:rPr lang="en-US" dirty="0">
                <a:solidFill>
                  <a:schemeClr val="tx1">
                    <a:lumMod val="95000"/>
                    <a:lumOff val="5000"/>
                  </a:schemeClr>
                </a:solidFill>
              </a:rPr>
              <a:t>-</a:t>
            </a:r>
            <a:r>
              <a:rPr lang="en-US" dirty="0" err="1">
                <a:solidFill>
                  <a:schemeClr val="tx1">
                    <a:lumMod val="95000"/>
                    <a:lumOff val="5000"/>
                  </a:schemeClr>
                </a:solidFill>
              </a:rPr>
              <a:t>lectin</a:t>
            </a:r>
            <a:r>
              <a:rPr lang="en-US" dirty="0">
                <a:solidFill>
                  <a:schemeClr val="tx1">
                    <a:lumMod val="95000"/>
                    <a:lumOff val="5000"/>
                  </a:schemeClr>
                </a:solidFill>
              </a:rPr>
              <a:t> interactions in mediating cellular processes central to immune regulation and human </a:t>
            </a:r>
            <a:r>
              <a:rPr lang="en-US" dirty="0" smtClean="0">
                <a:solidFill>
                  <a:schemeClr val="tx1">
                    <a:lumMod val="95000"/>
                    <a:lumOff val="5000"/>
                  </a:schemeClr>
                </a:solidFill>
              </a:rPr>
              <a:t>diseases</a:t>
            </a:r>
          </a:p>
          <a:p>
            <a:r>
              <a:rPr lang="en-US" dirty="0" smtClean="0"/>
              <a:t>Role of altered cell-surface </a:t>
            </a:r>
            <a:r>
              <a:rPr lang="en-US" dirty="0"/>
              <a:t>glycosylation </a:t>
            </a:r>
            <a:r>
              <a:rPr lang="en-US" dirty="0" smtClean="0"/>
              <a:t>in defining disease </a:t>
            </a:r>
            <a:r>
              <a:rPr lang="en-US" dirty="0"/>
              <a:t>states, and exploiting </a:t>
            </a:r>
            <a:r>
              <a:rPr lang="en-US" dirty="0" smtClean="0"/>
              <a:t>the information </a:t>
            </a:r>
            <a:r>
              <a:rPr lang="en-US" dirty="0"/>
              <a:t>for development of diagnostic and therapeutic </a:t>
            </a:r>
            <a:r>
              <a:rPr lang="en-US" dirty="0" smtClean="0"/>
              <a:t>approaches</a:t>
            </a:r>
            <a:r>
              <a:rPr lang="en-US" dirty="0" smtClean="0">
                <a:solidFill>
                  <a:schemeClr val="tx1">
                    <a:lumMod val="95000"/>
                    <a:lumOff val="5000"/>
                  </a:schemeClr>
                </a:solidFill>
              </a:rPr>
              <a:t> </a:t>
            </a:r>
          </a:p>
          <a:p>
            <a:r>
              <a:rPr lang="en-US" dirty="0" smtClean="0"/>
              <a:t>Multi</a:t>
            </a:r>
            <a:r>
              <a:rPr lang="en-US" dirty="0"/>
              <a:t>-</a:t>
            </a:r>
            <a:r>
              <a:rPr lang="en-US" dirty="0" err="1"/>
              <a:t>omics</a:t>
            </a:r>
            <a:r>
              <a:rPr lang="en-US" dirty="0"/>
              <a:t> approach to study </a:t>
            </a:r>
            <a:r>
              <a:rPr lang="en-US" dirty="0" smtClean="0"/>
              <a:t>host </a:t>
            </a:r>
            <a:r>
              <a:rPr lang="en-US" dirty="0"/>
              <a:t>response to </a:t>
            </a:r>
            <a:r>
              <a:rPr lang="en-US" dirty="0" smtClean="0"/>
              <a:t>viral infections, emphasizing HIV</a:t>
            </a:r>
          </a:p>
          <a:p>
            <a:r>
              <a:rPr lang="en-US" dirty="0" smtClean="0"/>
              <a:t>Development and implementation of </a:t>
            </a:r>
            <a:r>
              <a:rPr lang="en-US" dirty="0"/>
              <a:t>robust and sensitive assays to measure cellular and tissue HIV </a:t>
            </a:r>
            <a:r>
              <a:rPr lang="en-US" dirty="0" smtClean="0"/>
              <a:t>reservoirs</a:t>
            </a:r>
          </a:p>
        </p:txBody>
      </p:sp>
      <p:sp>
        <p:nvSpPr>
          <p:cNvPr id="8" name="TextBox 7"/>
          <p:cNvSpPr txBox="1"/>
          <p:nvPr/>
        </p:nvSpPr>
        <p:spPr>
          <a:xfrm>
            <a:off x="419100" y="479612"/>
            <a:ext cx="5791200" cy="1015663"/>
          </a:xfrm>
          <a:prstGeom prst="rect">
            <a:avLst/>
          </a:prstGeom>
          <a:noFill/>
        </p:spPr>
        <p:txBody>
          <a:bodyPr wrap="square" rtlCol="0">
            <a:spAutoFit/>
          </a:bodyPr>
          <a:lstStyle/>
          <a:p>
            <a:pPr algn="ctr"/>
            <a:r>
              <a:rPr lang="en-US" sz="3600" dirty="0" smtClean="0">
                <a:latin typeface="+mn-lt"/>
              </a:rPr>
              <a:t>Mohamed Abdel-Mohsen</a:t>
            </a:r>
          </a:p>
          <a:p>
            <a:pPr algn="ctr"/>
            <a:r>
              <a:rPr lang="en-US" sz="2400" dirty="0"/>
              <a:t>Assistant Investigator</a:t>
            </a:r>
            <a:r>
              <a:rPr lang="en-US" sz="2400" dirty="0" smtClean="0">
                <a:latin typeface="+mn-lt"/>
              </a:rPr>
              <a:t>, BSRI</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619" y="76200"/>
            <a:ext cx="2003181" cy="2895599"/>
          </a:xfrm>
          <a:prstGeom prst="rect">
            <a:avLst/>
          </a:prstGeom>
          <a:ln>
            <a:solidFill>
              <a:schemeClr val="tx1"/>
            </a:solidFill>
          </a:ln>
        </p:spPr>
      </p:pic>
      <p:sp>
        <p:nvSpPr>
          <p:cNvPr id="11" name="Rectangle 3"/>
          <p:cNvSpPr txBox="1">
            <a:spLocks noChangeArrowheads="1"/>
          </p:cNvSpPr>
          <p:nvPr/>
        </p:nvSpPr>
        <p:spPr>
          <a:xfrm>
            <a:off x="228600" y="1905000"/>
            <a:ext cx="6629400" cy="1143000"/>
          </a:xfrm>
          <a:prstGeom prst="rect">
            <a:avLst/>
          </a:prstGeom>
        </p:spPr>
        <p:txBody>
          <a:bodyPr>
            <a:normAutofit fontScale="70000" lnSpcReduction="20000"/>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Tx/>
              <a:buNone/>
            </a:pPr>
            <a:r>
              <a:rPr lang="en-US" sz="4000" u="sng" dirty="0" smtClean="0">
                <a:solidFill>
                  <a:schemeClr val="tx1">
                    <a:lumMod val="95000"/>
                    <a:lumOff val="5000"/>
                  </a:schemeClr>
                </a:solidFill>
              </a:rPr>
              <a:t>Research Areas</a:t>
            </a:r>
          </a:p>
          <a:p>
            <a:pPr marL="0" indent="0" algn="ctr">
              <a:lnSpc>
                <a:spcPct val="80000"/>
              </a:lnSpc>
              <a:buNone/>
            </a:pPr>
            <a:r>
              <a:rPr lang="en-US" sz="2800" dirty="0">
                <a:solidFill>
                  <a:schemeClr val="tx1">
                    <a:lumMod val="95000"/>
                    <a:lumOff val="5000"/>
                  </a:schemeClr>
                </a:solidFill>
              </a:rPr>
              <a:t>Glycoimmunology</a:t>
            </a:r>
          </a:p>
          <a:p>
            <a:pPr marL="0" indent="0" algn="ctr">
              <a:lnSpc>
                <a:spcPct val="80000"/>
              </a:lnSpc>
              <a:buNone/>
            </a:pPr>
            <a:r>
              <a:rPr lang="en-US" sz="2800" dirty="0">
                <a:solidFill>
                  <a:schemeClr val="tx1">
                    <a:lumMod val="95000"/>
                    <a:lumOff val="5000"/>
                  </a:schemeClr>
                </a:solidFill>
              </a:rPr>
              <a:t>Host</a:t>
            </a:r>
            <a:r>
              <a:rPr lang="en-US" sz="2800" dirty="0" smtClean="0">
                <a:solidFill>
                  <a:schemeClr val="tx1">
                    <a:lumMod val="95000"/>
                    <a:lumOff val="5000"/>
                  </a:schemeClr>
                </a:solidFill>
              </a:rPr>
              <a:t>-virus </a:t>
            </a:r>
            <a:r>
              <a:rPr lang="en-US" sz="2800" dirty="0">
                <a:solidFill>
                  <a:schemeClr val="tx1">
                    <a:lumMod val="95000"/>
                    <a:lumOff val="5000"/>
                  </a:schemeClr>
                </a:solidFill>
              </a:rPr>
              <a:t>interactions</a:t>
            </a:r>
          </a:p>
          <a:p>
            <a:pPr marL="0" indent="0" algn="ctr">
              <a:lnSpc>
                <a:spcPct val="80000"/>
              </a:lnSpc>
              <a:buNone/>
            </a:pPr>
            <a:r>
              <a:rPr lang="en-US" sz="2800" dirty="0">
                <a:solidFill>
                  <a:schemeClr val="tx1">
                    <a:lumMod val="95000"/>
                    <a:lumOff val="5000"/>
                  </a:schemeClr>
                </a:solidFill>
              </a:rPr>
              <a:t>Persistence and Immunopathogenesis of HIV </a:t>
            </a:r>
            <a:r>
              <a:rPr lang="en-US" sz="2800" dirty="0" smtClean="0">
                <a:solidFill>
                  <a:schemeClr val="tx1">
                    <a:lumMod val="95000"/>
                    <a:lumOff val="5000"/>
                  </a:schemeClr>
                </a:solidFill>
              </a:rPr>
              <a:t>Infection</a:t>
            </a:r>
          </a:p>
        </p:txBody>
      </p:sp>
    </p:spTree>
    <p:extLst>
      <p:ext uri="{BB962C8B-B14F-4D97-AF65-F5344CB8AC3E}">
        <p14:creationId xmlns:p14="http://schemas.microsoft.com/office/powerpoint/2010/main" val="21764305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7"/>
          </p:nvPr>
        </p:nvSpPr>
        <p:spPr/>
        <p:txBody>
          <a:bodyPr/>
          <a:lstStyle/>
          <a:p>
            <a:endParaRPr lang="en-US"/>
          </a:p>
        </p:txBody>
      </p:sp>
      <p:pic>
        <p:nvPicPr>
          <p:cNvPr id="6" name="Picture 5" descr="Screen Shot 2013-12-20 at 1.52.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5876"/>
            <a:ext cx="7107283" cy="6873875"/>
          </a:xfrm>
          <a:prstGeom prst="rect">
            <a:avLst/>
          </a:prstGeom>
        </p:spPr>
      </p:pic>
    </p:spTree>
    <p:extLst>
      <p:ext uri="{BB962C8B-B14F-4D97-AF65-F5344CB8AC3E}">
        <p14:creationId xmlns:p14="http://schemas.microsoft.com/office/powerpoint/2010/main" val="12263820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idx="4294967295"/>
          </p:nvPr>
        </p:nvSpPr>
        <p:spPr>
          <a:xfrm>
            <a:off x="1009650" y="152400"/>
            <a:ext cx="7124700" cy="1143000"/>
          </a:xfrm>
          <a:prstGeom prst="rect">
            <a:avLst/>
          </a:prstGeom>
          <a:noFill/>
          <a:ln w="9525">
            <a:noFill/>
            <a:miter lim="800000"/>
            <a:headEnd/>
            <a:tailEnd/>
          </a:ln>
        </p:spPr>
        <p:txBody>
          <a:bodyPr anchor="ctr"/>
          <a:lstStyle/>
          <a:p>
            <a:pPr eaLnBrk="0" hangingPunct="0"/>
            <a:r>
              <a:rPr lang="en-US" sz="3200" b="1" dirty="0">
                <a:solidFill>
                  <a:srgbClr val="E5073C"/>
                </a:solidFill>
                <a:latin typeface="Arial" charset="0"/>
                <a:ea typeface="+mn-ea"/>
                <a:cs typeface="+mn-cs"/>
              </a:rPr>
              <a:t>BSRI Mission</a:t>
            </a:r>
          </a:p>
        </p:txBody>
      </p:sp>
      <p:sp>
        <p:nvSpPr>
          <p:cNvPr id="18434" name="Rectangle 3"/>
          <p:cNvSpPr>
            <a:spLocks noGrp="1" noChangeArrowheads="1"/>
          </p:cNvSpPr>
          <p:nvPr>
            <p:ph type="body" idx="4294967295"/>
          </p:nvPr>
        </p:nvSpPr>
        <p:spPr>
          <a:xfrm>
            <a:off x="845344" y="990600"/>
            <a:ext cx="7453312" cy="1447800"/>
          </a:xfrm>
          <a:prstGeom prst="rect">
            <a:avLst/>
          </a:prstGeom>
        </p:spPr>
        <p:txBody>
          <a:bodyPr/>
          <a:lstStyle/>
          <a:p>
            <a:pPr algn="ctr">
              <a:buFont typeface="Wingdings" pitchFamily="2" charset="2"/>
              <a:buNone/>
            </a:pPr>
            <a:r>
              <a:rPr lang="en-US" sz="2400" i="1" dirty="0" smtClean="0"/>
              <a:t>BSRI is dedicated to advancing blood safety world-wide through scientific research, education and the promotion of evidence-based policies.</a:t>
            </a:r>
          </a:p>
        </p:txBody>
      </p:sp>
      <p:sp>
        <p:nvSpPr>
          <p:cNvPr id="18435" name="Rectangle 4"/>
          <p:cNvSpPr>
            <a:spLocks noChangeArrowheads="1"/>
          </p:cNvSpPr>
          <p:nvPr/>
        </p:nvSpPr>
        <p:spPr bwMode="auto">
          <a:xfrm>
            <a:off x="1009650" y="2286000"/>
            <a:ext cx="7124700" cy="685800"/>
          </a:xfrm>
          <a:prstGeom prst="rect">
            <a:avLst/>
          </a:prstGeom>
          <a:noFill/>
          <a:ln w="9525">
            <a:noFill/>
            <a:miter lim="800000"/>
            <a:headEnd/>
            <a:tailEnd/>
          </a:ln>
        </p:spPr>
        <p:txBody>
          <a:bodyPr anchor="ctr"/>
          <a:lstStyle/>
          <a:p>
            <a:pPr algn="ctr" eaLnBrk="0" hangingPunct="0"/>
            <a:r>
              <a:rPr lang="en-US" sz="3200" b="1" dirty="0">
                <a:solidFill>
                  <a:srgbClr val="E5073C"/>
                </a:solidFill>
              </a:rPr>
              <a:t>BSRI Vision</a:t>
            </a:r>
          </a:p>
        </p:txBody>
      </p:sp>
      <p:sp>
        <p:nvSpPr>
          <p:cNvPr id="18436" name="Rectangle 5"/>
          <p:cNvSpPr>
            <a:spLocks noChangeArrowheads="1"/>
          </p:cNvSpPr>
          <p:nvPr/>
        </p:nvSpPr>
        <p:spPr bwMode="auto">
          <a:xfrm>
            <a:off x="304800" y="2860675"/>
            <a:ext cx="8534400" cy="4530725"/>
          </a:xfrm>
          <a:prstGeom prst="rect">
            <a:avLst/>
          </a:prstGeom>
        </p:spPr>
        <p:txBody>
          <a:bodyPr/>
          <a:lstStyle/>
          <a:p>
            <a:pPr marL="342900" indent="-342900" algn="ctr" defTabSz="457200">
              <a:spcBef>
                <a:spcPct val="20000"/>
              </a:spcBef>
              <a:buFont typeface="Wingdings" pitchFamily="2" charset="2"/>
              <a:buNone/>
            </a:pPr>
            <a:r>
              <a:rPr lang="en-US" sz="2400" i="1" dirty="0" smtClean="0">
                <a:latin typeface="+mn-lt"/>
                <a:ea typeface="ＭＳ Ｐゴシック" charset="-128"/>
              </a:rPr>
              <a:t>BSRI</a:t>
            </a:r>
            <a:r>
              <a:rPr lang="en-US" sz="2400" i="1" dirty="0">
                <a:latin typeface="+mn-lt"/>
                <a:ea typeface="ＭＳ Ｐゴシック" charset="-128"/>
              </a:rPr>
              <a:t>, an integral part of BSI, is </a:t>
            </a:r>
            <a:r>
              <a:rPr lang="en-US" sz="2400" i="1" dirty="0" smtClean="0">
                <a:latin typeface="+mn-lt"/>
                <a:ea typeface="ＭＳ Ｐゴシック" charset="-128"/>
              </a:rPr>
              <a:t>a </a:t>
            </a:r>
            <a:r>
              <a:rPr lang="en-US" sz="2400" i="1" dirty="0">
                <a:latin typeface="+mn-lt"/>
                <a:ea typeface="ＭＳ Ｐゴシック" charset="-128"/>
              </a:rPr>
              <a:t>premier transfusion </a:t>
            </a:r>
            <a:r>
              <a:rPr lang="en-US" sz="2400" i="1" dirty="0" smtClean="0">
                <a:latin typeface="+mn-lt"/>
                <a:ea typeface="ＭＳ Ｐゴシック" charset="-128"/>
              </a:rPr>
              <a:t>medicine research </a:t>
            </a:r>
            <a:r>
              <a:rPr lang="en-US" sz="2400" i="1" dirty="0">
                <a:latin typeface="+mn-lt"/>
                <a:ea typeface="ＭＳ Ｐゴシック" charset="-128"/>
              </a:rPr>
              <a:t>institute in the US focused on scientific and </a:t>
            </a:r>
            <a:r>
              <a:rPr lang="en-US" sz="2400" i="1" dirty="0" smtClean="0">
                <a:latin typeface="+mn-lt"/>
                <a:ea typeface="ＭＳ Ｐゴシック" charset="-128"/>
              </a:rPr>
              <a:t>policy advances </a:t>
            </a:r>
            <a:r>
              <a:rPr lang="en-US" sz="2400" i="1" dirty="0">
                <a:latin typeface="+mn-lt"/>
                <a:ea typeface="ＭＳ Ｐゴシック" charset="-128"/>
              </a:rPr>
              <a:t>relevant to transfusion </a:t>
            </a:r>
            <a:r>
              <a:rPr lang="en-US" sz="2400" i="1" dirty="0" smtClean="0">
                <a:latin typeface="+mn-lt"/>
                <a:ea typeface="ＭＳ Ｐゴシック" charset="-128"/>
              </a:rPr>
              <a:t>and cellular therapy, </a:t>
            </a:r>
            <a:r>
              <a:rPr lang="en-US" sz="2400" i="1" dirty="0">
                <a:latin typeface="+mn-lt"/>
                <a:ea typeface="ＭＳ Ｐゴシック" charset="-128"/>
              </a:rPr>
              <a:t>with particular focus on mechanisms underlying and prevention of infectious and immunological complications of transfusions.   BSRI contributes to and engages other BSI divisions </a:t>
            </a:r>
            <a:r>
              <a:rPr lang="en-US" sz="2400" i="1" dirty="0" smtClean="0">
                <a:latin typeface="+mn-lt"/>
                <a:ea typeface="ＭＳ Ｐゴシック" charset="-128"/>
              </a:rPr>
              <a:t>and CTS in </a:t>
            </a:r>
            <a:r>
              <a:rPr lang="en-US" sz="2400" i="1" dirty="0">
                <a:latin typeface="+mn-lt"/>
                <a:ea typeface="ＭＳ Ｐゴシック" charset="-128"/>
              </a:rPr>
              <a:t>research, policy </a:t>
            </a:r>
            <a:r>
              <a:rPr lang="en-US" sz="2400" i="1" dirty="0" smtClean="0">
                <a:latin typeface="+mn-lt"/>
                <a:ea typeface="ＭＳ Ｐゴシック" charset="-128"/>
              </a:rPr>
              <a:t>and test development </a:t>
            </a:r>
            <a:r>
              <a:rPr lang="en-US" sz="2400" i="1" dirty="0">
                <a:latin typeface="+mn-lt"/>
                <a:ea typeface="ＭＳ Ｐゴシック" charset="-128"/>
              </a:rPr>
              <a:t>and application of new </a:t>
            </a:r>
            <a:r>
              <a:rPr lang="en-US" sz="2400" i="1" dirty="0" smtClean="0">
                <a:latin typeface="+mn-lt"/>
                <a:ea typeface="ＭＳ Ｐゴシック" charset="-128"/>
              </a:rPr>
              <a:t>evidence-based practices</a:t>
            </a:r>
            <a:r>
              <a:rPr lang="en-US" sz="2400" i="1" dirty="0">
                <a:latin typeface="+mn-lt"/>
                <a:ea typeface="ＭＳ Ｐゴシック" charset="-128"/>
              </a:rPr>
              <a:t>. </a:t>
            </a:r>
          </a:p>
        </p:txBody>
      </p:sp>
    </p:spTree>
    <p:extLst>
      <p:ext uri="{BB962C8B-B14F-4D97-AF65-F5344CB8AC3E}">
        <p14:creationId xmlns:p14="http://schemas.microsoft.com/office/powerpoint/2010/main" val="30062814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Placeholder 2"/>
          <p:cNvSpPr>
            <a:spLocks noGrp="1"/>
          </p:cNvSpPr>
          <p:nvPr>
            <p:ph type="body" sz="quarter" idx="11"/>
          </p:nvPr>
        </p:nvSpPr>
        <p:spPr bwMode="auto">
          <a:xfrm>
            <a:off x="381000" y="11842"/>
            <a:ext cx="86614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77500" lnSpcReduction="20000"/>
          </a:bodyPr>
          <a:lstStyle/>
          <a:p>
            <a:endParaRPr lang="en-US" dirty="0" smtClean="0">
              <a:solidFill>
                <a:srgbClr val="FF0000"/>
              </a:solidFill>
            </a:endParaRPr>
          </a:p>
          <a:p>
            <a:pPr algn="ctr"/>
            <a:r>
              <a:rPr lang="en-US" i="1" dirty="0" smtClean="0">
                <a:solidFill>
                  <a:srgbClr val="FF0000"/>
                </a:solidFill>
              </a:rPr>
              <a:t>BSRI #2 on The </a:t>
            </a:r>
            <a:r>
              <a:rPr lang="en-US" i="1" dirty="0">
                <a:solidFill>
                  <a:srgbClr val="FF0000"/>
                </a:solidFill>
              </a:rPr>
              <a:t>Scientist</a:t>
            </a:r>
            <a:r>
              <a:rPr lang="en-US" dirty="0">
                <a:solidFill>
                  <a:srgbClr val="FF0000"/>
                </a:solidFill>
              </a:rPr>
              <a:t>’s </a:t>
            </a:r>
            <a:r>
              <a:rPr lang="en-US" dirty="0" smtClean="0">
                <a:solidFill>
                  <a:srgbClr val="FF0000"/>
                </a:solidFill>
              </a:rPr>
              <a:t>11th </a:t>
            </a:r>
            <a:r>
              <a:rPr lang="en-US" dirty="0">
                <a:solidFill>
                  <a:srgbClr val="FF0000"/>
                </a:solidFill>
              </a:rPr>
              <a:t>Annual </a:t>
            </a:r>
            <a:endParaRPr lang="en-US" dirty="0" smtClean="0">
              <a:solidFill>
                <a:srgbClr val="FF0000"/>
              </a:solidFill>
            </a:endParaRPr>
          </a:p>
          <a:p>
            <a:pPr algn="ctr"/>
            <a:r>
              <a:rPr lang="en-US" dirty="0" smtClean="0">
                <a:solidFill>
                  <a:srgbClr val="FF0000"/>
                </a:solidFill>
              </a:rPr>
              <a:t>Best </a:t>
            </a:r>
            <a:r>
              <a:rPr lang="en-US" dirty="0">
                <a:solidFill>
                  <a:srgbClr val="FF0000"/>
                </a:solidFill>
              </a:rPr>
              <a:t>Places </a:t>
            </a:r>
            <a:r>
              <a:rPr lang="en-US" dirty="0" smtClean="0">
                <a:solidFill>
                  <a:srgbClr val="FF0000"/>
                </a:solidFill>
              </a:rPr>
              <a:t>to </a:t>
            </a:r>
            <a:r>
              <a:rPr lang="en-US" dirty="0">
                <a:solidFill>
                  <a:srgbClr val="FF0000"/>
                </a:solidFill>
              </a:rPr>
              <a:t>Work in </a:t>
            </a:r>
            <a:r>
              <a:rPr lang="en-US" dirty="0" smtClean="0">
                <a:solidFill>
                  <a:srgbClr val="FF0000"/>
                </a:solidFill>
              </a:rPr>
              <a:t>Academia</a:t>
            </a:r>
            <a:endParaRPr lang="en-US" dirty="0">
              <a:solidFill>
                <a:srgbClr val="FF0000"/>
              </a:solidFill>
            </a:endParaRPr>
          </a:p>
          <a:p>
            <a:pPr eaLnBrk="1" hangingPunct="1">
              <a:spcBef>
                <a:spcPct val="0"/>
              </a:spcBef>
            </a:pPr>
            <a:endParaRPr lang="en-US" dirty="0" smtClean="0">
              <a:solidFill>
                <a:srgbClr val="FF0000"/>
              </a:solidFill>
              <a:latin typeface="Helvetica" charset="0"/>
            </a:endParaRPr>
          </a:p>
        </p:txBody>
      </p:sp>
      <p:sp>
        <p:nvSpPr>
          <p:cNvPr id="2" name="Rectangle 1"/>
          <p:cNvSpPr/>
          <p:nvPr/>
        </p:nvSpPr>
        <p:spPr>
          <a:xfrm>
            <a:off x="225137" y="4267200"/>
            <a:ext cx="8697190" cy="1754326"/>
          </a:xfrm>
          <a:prstGeom prst="rect">
            <a:avLst/>
          </a:prstGeom>
        </p:spPr>
        <p:txBody>
          <a:bodyPr wrap="square">
            <a:spAutoFit/>
          </a:bodyPr>
          <a:lstStyle/>
          <a:p>
            <a:r>
              <a:rPr lang="en-US" sz="1200" dirty="0" smtClean="0"/>
              <a:t>      “</a:t>
            </a:r>
            <a:r>
              <a:rPr lang="en-US" sz="1200" i="1" dirty="0"/>
              <a:t>Everything is related to blood transfusion, but there is virology, epidemiology, immunology,” says Rachael Jackman, a staff scientist at the institute. “You get to look at a problem from a lot of different angles</a:t>
            </a:r>
            <a:r>
              <a:rPr lang="en-US" sz="1200" i="1" dirty="0" smtClean="0"/>
              <a:t>.”  </a:t>
            </a:r>
          </a:p>
          <a:p>
            <a:r>
              <a:rPr lang="en-US" sz="1200" i="1" dirty="0" smtClean="0"/>
              <a:t>     The </a:t>
            </a:r>
            <a:r>
              <a:rPr lang="en-US" sz="1200" i="1" dirty="0"/>
              <a:t>institute benefits from its close alliance and shared location with a Blood Systems-owned blood bank—a valuable source of expertise. When Jackman was setting up a mouse model to study transfusions following traumatic blood loss, for example, she sought advice from technicians at the blood bank on preparing the blood transfer. “You can read about it, but it’s much more helpful to go downstairs and talk to people who are doing the processing,” she says.</a:t>
            </a:r>
          </a:p>
          <a:p>
            <a:r>
              <a:rPr lang="en-US" sz="1200" i="1" dirty="0" smtClean="0"/>
              <a:t>     The </a:t>
            </a:r>
            <a:r>
              <a:rPr lang="en-US" sz="1200" i="1" dirty="0"/>
              <a:t>blood bank also serves as a daily illustration of the real-world implications of the BSRI scientists’ work. “It kind of reminds you that there is a real, practical purpose to our research, which is maintaining the safety and availability of blood,” says Eric Delwart, a senior investigator </a:t>
            </a:r>
            <a:r>
              <a:rPr lang="en-US" sz="1200" i="1" dirty="0" smtClean="0"/>
              <a:t>at BSRI. </a:t>
            </a:r>
            <a:r>
              <a:rPr lang="en-US" sz="1200" i="1" dirty="0"/>
              <a:t>“It’s a neat little </a:t>
            </a:r>
            <a:r>
              <a:rPr lang="en-US" sz="1200" i="1" dirty="0" smtClean="0"/>
              <a:t>place: good </a:t>
            </a:r>
            <a:r>
              <a:rPr lang="en-US" sz="1200" i="1" dirty="0"/>
              <a:t>funding, great town, great science.”</a:t>
            </a:r>
          </a:p>
        </p:txBody>
      </p:sp>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39" b="95181" l="9615" r="89744">
                        <a14:backgroundMark x1="17949" y1="45783" x2="17949" y2="45783"/>
                        <a14:backgroundMark x1="80769" y1="44578" x2="80769" y2="44578"/>
                        <a14:backgroundMark x1="47436" y1="13655" x2="47436" y2="13655"/>
                        <a14:backgroundMark x1="67949" y1="96787" x2="67949" y2="96787"/>
                      </a14:backgroundRemoval>
                    </a14:imgEffect>
                  </a14:imgLayer>
                </a14:imgProps>
              </a:ext>
              <a:ext uri="{28A0092B-C50C-407E-A947-70E740481C1C}">
                <a14:useLocalDpi xmlns:a14="http://schemas.microsoft.com/office/drawing/2010/main" val="0"/>
              </a:ext>
            </a:extLst>
          </a:blip>
          <a:srcRect/>
          <a:stretch>
            <a:fillRect/>
          </a:stretch>
        </p:blipFill>
        <p:spPr bwMode="auto">
          <a:xfrm>
            <a:off x="225137" y="-90636"/>
            <a:ext cx="791995" cy="126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Documents and Settings\306548\Desktop\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914400"/>
            <a:ext cx="2183268" cy="3216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009471\Documents\Best Places to Work Academia 2013  The Scientist Magazine®_files\BPTW-chart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3782" y="811942"/>
            <a:ext cx="3199014" cy="33349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02778" y="1752600"/>
            <a:ext cx="2988622" cy="3048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75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txBox="1">
            <a:spLocks noChangeArrowheads="1"/>
          </p:cNvSpPr>
          <p:nvPr/>
        </p:nvSpPr>
        <p:spPr bwMode="auto">
          <a:xfrm>
            <a:off x="152400" y="152400"/>
            <a:ext cx="6858000" cy="5715000"/>
          </a:xfrm>
          <a:prstGeom prst="rect">
            <a:avLst/>
          </a:prstGeom>
          <a:solidFill>
            <a:schemeClr val="bg1"/>
          </a:solidFill>
          <a:ln w="9525">
            <a:solidFill>
              <a:schemeClr val="tx1"/>
            </a:solidFill>
            <a:miter lim="800000"/>
            <a:headEnd/>
            <a:tailEnd/>
          </a:ln>
        </p:spPr>
        <p:txBody>
          <a:bodyPr/>
          <a:lstStyle/>
          <a:p>
            <a:pPr marL="342900" indent="-342900">
              <a:lnSpc>
                <a:spcPct val="80000"/>
              </a:lnSpc>
              <a:spcBef>
                <a:spcPct val="20000"/>
              </a:spcBef>
              <a:buClr>
                <a:srgbClr val="E5073C"/>
              </a:buClr>
              <a:buSzPct val="90000"/>
              <a:buFont typeface="Wingdings" pitchFamily="2" charset="2"/>
              <a:buNone/>
            </a:pPr>
            <a:r>
              <a:rPr lang="en-US" sz="1200" b="1" dirty="0">
                <a:solidFill>
                  <a:srgbClr val="E5073C"/>
                </a:solidFill>
                <a:latin typeface="Arial" pitchFamily="34" charset="0"/>
                <a:cs typeface="Arial" pitchFamily="34" charset="0"/>
              </a:rPr>
              <a:t>Principal Investigators</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Michael Busch, MD, PhD – virology, clinical pathology, transfusion medicine                                     </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Edward Murphy, MD, MPH – epidemiology, HTLV, HCV, International Training  </a:t>
            </a:r>
            <a:endParaRPr lang="en-US" sz="1200" i="1" dirty="0">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Brian Custer, PhD – epidemiology, health policy</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Eric Delwart, PhD – molecular virology, HIV, HCV, WNV</a:t>
            </a:r>
            <a:endParaRPr lang="en-US" sz="1200" i="1" dirty="0">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Philip Norris, MD – cellular immunity, HIV, WNV, MC</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Graham Simmons, PhD – virus-cell interactions, emerging infections</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Mark Seielstad, PhD – genetic epidemiology of infectious and immune disease</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Shibani Pati, MD, PhD – mechanisms of transfusion and cellular therapy in trauma and </a:t>
            </a:r>
            <a:r>
              <a:rPr lang="en-US" sz="1200" dirty="0" smtClean="0">
                <a:latin typeface="Arial" pitchFamily="34" charset="0"/>
                <a:cs typeface="Arial" pitchFamily="34" charset="0"/>
              </a:rPr>
              <a:t>TBI</a:t>
            </a:r>
          </a:p>
          <a:p>
            <a:pPr marL="342900" indent="-342900">
              <a:lnSpc>
                <a:spcPct val="80000"/>
              </a:lnSpc>
              <a:spcBef>
                <a:spcPct val="20000"/>
              </a:spcBef>
              <a:spcAft>
                <a:spcPts val="600"/>
              </a:spcAft>
              <a:buClr>
                <a:srgbClr val="E5073C"/>
              </a:buClr>
              <a:buSzPct val="90000"/>
              <a:buFont typeface="Wingdings" pitchFamily="2" charset="2"/>
              <a:buChar char="n"/>
            </a:pPr>
            <a:r>
              <a:rPr lang="en-US" sz="1200" dirty="0" smtClean="0">
                <a:latin typeface="Arial" pitchFamily="34" charset="0"/>
                <a:cs typeface="Arial" pitchFamily="34" charset="0"/>
              </a:rPr>
              <a:t>Satish Pillai, PhD – molecular evolution and </a:t>
            </a:r>
            <a:r>
              <a:rPr lang="en-US" sz="1200" dirty="0">
                <a:latin typeface="Arial" pitchFamily="34" charset="0"/>
                <a:cs typeface="Arial" pitchFamily="34" charset="0"/>
              </a:rPr>
              <a:t>pathogenesis of HIV-1</a:t>
            </a:r>
            <a:endParaRPr lang="en-US" sz="1200" dirty="0" smtClean="0">
              <a:latin typeface="Arial" pitchFamily="34" charset="0"/>
              <a:cs typeface="Arial" pitchFamily="34" charset="0"/>
            </a:endParaRPr>
          </a:p>
          <a:p>
            <a:pPr>
              <a:lnSpc>
                <a:spcPct val="80000"/>
              </a:lnSpc>
              <a:spcBef>
                <a:spcPct val="20000"/>
              </a:spcBef>
              <a:spcAft>
                <a:spcPts val="600"/>
              </a:spcAft>
              <a:buClr>
                <a:srgbClr val="E5073C"/>
              </a:buClr>
              <a:buSzPct val="90000"/>
            </a:pPr>
            <a:r>
              <a:rPr lang="en-US" sz="1200" b="1" dirty="0" smtClean="0">
                <a:solidFill>
                  <a:srgbClr val="E5073C"/>
                </a:solidFill>
                <a:latin typeface="Arial" pitchFamily="34" charset="0"/>
                <a:cs typeface="Arial" pitchFamily="34" charset="0"/>
              </a:rPr>
              <a:t>Clinical </a:t>
            </a:r>
            <a:r>
              <a:rPr lang="en-US" sz="1200" b="1" dirty="0">
                <a:solidFill>
                  <a:srgbClr val="E5073C"/>
                </a:solidFill>
                <a:latin typeface="Arial" pitchFamily="34" charset="0"/>
                <a:cs typeface="Arial" pitchFamily="34" charset="0"/>
              </a:rPr>
              <a:t>Investigators</a:t>
            </a:r>
            <a:r>
              <a:rPr lang="en-US" sz="1200" dirty="0">
                <a:latin typeface="Arial" pitchFamily="34" charset="0"/>
                <a:cs typeface="Arial" pitchFamily="34" charset="0"/>
              </a:rPr>
              <a:t>			 </a:t>
            </a:r>
            <a:r>
              <a:rPr lang="en-US" sz="1200" i="1" dirty="0">
                <a:latin typeface="Arial" pitchFamily="34" charset="0"/>
                <a:cs typeface="Arial" pitchFamily="34" charset="0"/>
              </a:rPr>
              <a:t> </a:t>
            </a:r>
          </a:p>
          <a:p>
            <a:pPr marL="342900" indent="-342900">
              <a:lnSpc>
                <a:spcPct val="80000"/>
              </a:lnSpc>
              <a:spcBef>
                <a:spcPct val="20000"/>
              </a:spcBef>
              <a:buClr>
                <a:srgbClr val="E5073C"/>
              </a:buClr>
              <a:buSzPct val="90000"/>
              <a:buFont typeface="Wingdings" pitchFamily="2" charset="2"/>
              <a:buChar char="n"/>
            </a:pPr>
            <a:r>
              <a:rPr lang="en-US" sz="1200" dirty="0" smtClean="0">
                <a:latin typeface="Arial" pitchFamily="34" charset="0"/>
                <a:cs typeface="Arial" pitchFamily="34" charset="0"/>
              </a:rPr>
              <a:t>Evan </a:t>
            </a:r>
            <a:r>
              <a:rPr lang="en-US" sz="1200" dirty="0">
                <a:latin typeface="Arial" pitchFamily="34" charset="0"/>
                <a:cs typeface="Arial" pitchFamily="34" charset="0"/>
              </a:rPr>
              <a:t>Bloch, MD – maternal fetal transfusion, International blood safety</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Shannon </a:t>
            </a:r>
            <a:r>
              <a:rPr lang="en-US" sz="1200" dirty="0" smtClean="0">
                <a:latin typeface="Arial" pitchFamily="34" charset="0"/>
                <a:cs typeface="Arial" pitchFamily="34" charset="0"/>
              </a:rPr>
              <a:t>Kelly, </a:t>
            </a:r>
            <a:r>
              <a:rPr lang="en-US" sz="1200" dirty="0">
                <a:latin typeface="Arial" pitchFamily="34" charset="0"/>
                <a:cs typeface="Arial" pitchFamily="34" charset="0"/>
              </a:rPr>
              <a:t>MD – pediatric hematology, clinical outcomes and transfusion support of SCD</a:t>
            </a:r>
          </a:p>
          <a:p>
            <a:pPr marL="342900" indent="-342900">
              <a:lnSpc>
                <a:spcPct val="80000"/>
              </a:lnSpc>
              <a:spcBef>
                <a:spcPct val="20000"/>
              </a:spcBef>
              <a:buClr>
                <a:srgbClr val="E5073C"/>
              </a:buClr>
              <a:buSzPct val="90000"/>
              <a:buFont typeface="Wingdings" pitchFamily="2" charset="2"/>
              <a:buChar char="n"/>
            </a:pPr>
            <a:r>
              <a:rPr lang="en-US" sz="1200" dirty="0" smtClean="0">
                <a:latin typeface="Arial" pitchFamily="34" charset="0"/>
                <a:cs typeface="Arial" pitchFamily="34" charset="0"/>
              </a:rPr>
              <a:t>Thelma </a:t>
            </a:r>
            <a:r>
              <a:rPr lang="en-US" sz="1200" dirty="0">
                <a:latin typeface="Arial" pitchFamily="34" charset="0"/>
                <a:cs typeface="Arial" pitchFamily="34" charset="0"/>
              </a:rPr>
              <a:t>Goncalez, </a:t>
            </a:r>
            <a:r>
              <a:rPr lang="en-US" sz="1200" dirty="0" smtClean="0">
                <a:latin typeface="Arial" pitchFamily="34" charset="0"/>
                <a:cs typeface="Arial" pitchFamily="34" charset="0"/>
              </a:rPr>
              <a:t>MD – studies in Brazil</a:t>
            </a:r>
          </a:p>
          <a:p>
            <a:pPr marL="342900" indent="-342900">
              <a:lnSpc>
                <a:spcPct val="80000"/>
              </a:lnSpc>
              <a:spcBef>
                <a:spcPct val="20000"/>
              </a:spcBef>
              <a:spcAft>
                <a:spcPts val="600"/>
              </a:spcAft>
              <a:buClr>
                <a:srgbClr val="E5073C"/>
              </a:buClr>
              <a:buSzPct val="90000"/>
              <a:buFont typeface="Wingdings" pitchFamily="2" charset="2"/>
              <a:buChar char="n"/>
            </a:pPr>
            <a:r>
              <a:rPr lang="en-US" sz="1200" dirty="0" smtClean="0">
                <a:latin typeface="Arial" pitchFamily="34" charset="0"/>
                <a:cs typeface="Arial" pitchFamily="34" charset="0"/>
              </a:rPr>
              <a:t>Nareg Roubinian, MD </a:t>
            </a:r>
            <a:r>
              <a:rPr lang="en-US" sz="1200" dirty="0">
                <a:latin typeface="Arial" pitchFamily="34" charset="0"/>
                <a:cs typeface="Arial" pitchFamily="34" charset="0"/>
              </a:rPr>
              <a:t>– recipient outcomes following </a:t>
            </a:r>
            <a:r>
              <a:rPr lang="en-US" sz="1200" dirty="0" smtClean="0">
                <a:latin typeface="Arial" pitchFamily="34" charset="0"/>
                <a:cs typeface="Arial" pitchFamily="34" charset="0"/>
              </a:rPr>
              <a:t>blood transfusion</a:t>
            </a:r>
          </a:p>
          <a:p>
            <a:pPr>
              <a:lnSpc>
                <a:spcPct val="80000"/>
              </a:lnSpc>
              <a:spcBef>
                <a:spcPct val="20000"/>
              </a:spcBef>
              <a:buClr>
                <a:srgbClr val="E5073C"/>
              </a:buClr>
              <a:buSzPct val="90000"/>
            </a:pPr>
            <a:r>
              <a:rPr lang="en-US" sz="1200" b="1" dirty="0" smtClean="0">
                <a:solidFill>
                  <a:srgbClr val="E5073C"/>
                </a:solidFill>
                <a:latin typeface="Arial" pitchFamily="34" charset="0"/>
                <a:cs typeface="Arial" pitchFamily="34" charset="0"/>
              </a:rPr>
              <a:t>Visiting Scientists</a:t>
            </a:r>
          </a:p>
          <a:p>
            <a:pPr marL="342900" indent="-342900">
              <a:lnSpc>
                <a:spcPct val="80000"/>
              </a:lnSpc>
              <a:spcBef>
                <a:spcPct val="20000"/>
              </a:spcBef>
              <a:spcAft>
                <a:spcPts val="600"/>
              </a:spcAft>
              <a:buClr>
                <a:srgbClr val="E5073C"/>
              </a:buClr>
              <a:buSzPct val="90000"/>
              <a:buFont typeface="Wingdings" pitchFamily="2" charset="2"/>
              <a:buChar char="n"/>
            </a:pPr>
            <a:r>
              <a:rPr lang="en-US" sz="1200" dirty="0" smtClean="0">
                <a:latin typeface="Arial" pitchFamily="34" charset="0"/>
                <a:cs typeface="Arial" pitchFamily="34" charset="0"/>
              </a:rPr>
              <a:t>Dan </a:t>
            </a:r>
            <a:r>
              <a:rPr lang="en-US" sz="1200" dirty="0">
                <a:latin typeface="Arial" pitchFamily="34" charset="0"/>
                <a:cs typeface="Arial" pitchFamily="34" charset="0"/>
              </a:rPr>
              <a:t>Capon, PhD – protein chemistry, humanized </a:t>
            </a:r>
            <a:r>
              <a:rPr lang="en-US" sz="1200" dirty="0" smtClean="0">
                <a:latin typeface="Arial" pitchFamily="34" charset="0"/>
                <a:cs typeface="Arial" pitchFamily="34" charset="0"/>
              </a:rPr>
              <a:t>antibodies</a:t>
            </a:r>
            <a:endParaRPr lang="en-US" sz="1200" b="1" dirty="0" smtClean="0">
              <a:solidFill>
                <a:srgbClr val="E5073C"/>
              </a:solidFill>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None/>
            </a:pPr>
            <a:r>
              <a:rPr lang="en-US" sz="1200" b="1" dirty="0" smtClean="0">
                <a:solidFill>
                  <a:srgbClr val="E5073C"/>
                </a:solidFill>
                <a:latin typeface="Arial" pitchFamily="34" charset="0"/>
                <a:cs typeface="Arial" pitchFamily="34" charset="0"/>
              </a:rPr>
              <a:t>Core </a:t>
            </a:r>
            <a:r>
              <a:rPr lang="en-US" sz="1200" b="1" dirty="0">
                <a:solidFill>
                  <a:srgbClr val="E5073C"/>
                </a:solidFill>
                <a:latin typeface="Arial" pitchFamily="34" charset="0"/>
                <a:cs typeface="Arial" pitchFamily="34" charset="0"/>
              </a:rPr>
              <a:t>Scientists</a:t>
            </a:r>
            <a:endParaRPr lang="en-US" sz="1200" dirty="0">
              <a:solidFill>
                <a:srgbClr val="E5073C"/>
              </a:solidFill>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Char char="n"/>
            </a:pPr>
            <a:r>
              <a:rPr lang="en-US" sz="1200" dirty="0" smtClean="0">
                <a:latin typeface="Arial" pitchFamily="34" charset="0"/>
                <a:cs typeface="Arial" pitchFamily="34" charset="0"/>
              </a:rPr>
              <a:t>Mars Stone, PhD – </a:t>
            </a:r>
            <a:r>
              <a:rPr lang="en-US" sz="1200" dirty="0">
                <a:latin typeface="Arial" pitchFamily="34" charset="0"/>
                <a:cs typeface="Arial" pitchFamily="34" charset="0"/>
              </a:rPr>
              <a:t>HCV, WNV, </a:t>
            </a:r>
            <a:r>
              <a:rPr lang="en-US" sz="1200" dirty="0" smtClean="0">
                <a:latin typeface="Arial" pitchFamily="34" charset="0"/>
                <a:cs typeface="Arial" pitchFamily="34" charset="0"/>
              </a:rPr>
              <a:t>repositories</a:t>
            </a:r>
            <a:r>
              <a:rPr lang="en-US" sz="1200" dirty="0">
                <a:latin typeface="Arial" pitchFamily="34" charset="0"/>
                <a:cs typeface="Arial" pitchFamily="34" charset="0"/>
              </a:rPr>
              <a:t>	</a:t>
            </a:r>
            <a:r>
              <a:rPr lang="en-US" sz="1200" dirty="0" smtClean="0">
                <a:latin typeface="Arial" pitchFamily="34" charset="0"/>
                <a:cs typeface="Arial" pitchFamily="34" charset="0"/>
              </a:rPr>
              <a:t>	</a:t>
            </a:r>
            <a:r>
              <a:rPr lang="en-US" sz="1200" i="1" dirty="0" smtClean="0">
                <a:latin typeface="Arial" pitchFamily="34" charset="0"/>
                <a:cs typeface="Arial" pitchFamily="34" charset="0"/>
              </a:rPr>
              <a:t>Viral </a:t>
            </a:r>
            <a:r>
              <a:rPr lang="en-US" sz="1200" i="1" dirty="0">
                <a:latin typeface="Arial" pitchFamily="34" charset="0"/>
                <a:cs typeface="Arial" pitchFamily="34" charset="0"/>
              </a:rPr>
              <a:t>Ref Lab &amp; Repos</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Tzong-Hae Lee, MD, PhD – molecular biology, </a:t>
            </a:r>
            <a:r>
              <a:rPr lang="en-US" sz="1200" dirty="0" smtClean="0">
                <a:latin typeface="Arial" pitchFamily="34" charset="0"/>
                <a:cs typeface="Arial" pitchFamily="34" charset="0"/>
              </a:rPr>
              <a:t>MC</a:t>
            </a:r>
            <a:r>
              <a:rPr lang="en-US" sz="1200" dirty="0">
                <a:latin typeface="Arial" pitchFamily="34" charset="0"/>
                <a:cs typeface="Arial" pitchFamily="34" charset="0"/>
              </a:rPr>
              <a:t>	</a:t>
            </a:r>
            <a:r>
              <a:rPr lang="en-US" sz="1200" i="1" dirty="0" smtClean="0">
                <a:latin typeface="Arial" pitchFamily="34" charset="0"/>
                <a:cs typeface="Arial" pitchFamily="34" charset="0"/>
              </a:rPr>
              <a:t>Molecular </a:t>
            </a:r>
            <a:r>
              <a:rPr lang="en-US" sz="1200" i="1" dirty="0">
                <a:latin typeface="Arial" pitchFamily="34" charset="0"/>
                <a:cs typeface="Arial" pitchFamily="34" charset="0"/>
              </a:rPr>
              <a:t>TM</a:t>
            </a:r>
            <a:endParaRPr lang="en-US" sz="1200" dirty="0">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Marcus Muench, </a:t>
            </a:r>
            <a:r>
              <a:rPr lang="en-US" sz="1200" dirty="0" smtClean="0">
                <a:latin typeface="Arial" pitchFamily="34" charset="0"/>
                <a:cs typeface="Arial" pitchFamily="34" charset="0"/>
              </a:rPr>
              <a:t>PhD – </a:t>
            </a:r>
            <a:r>
              <a:rPr lang="en-US" sz="1200" dirty="0">
                <a:latin typeface="Arial" pitchFamily="34" charset="0"/>
                <a:cs typeface="Arial" pitchFamily="34" charset="0"/>
              </a:rPr>
              <a:t>cellular therapy		</a:t>
            </a:r>
            <a:r>
              <a:rPr lang="en-US" sz="1200" i="1" dirty="0" smtClean="0">
                <a:latin typeface="Arial" pitchFamily="34" charset="0"/>
                <a:cs typeface="Arial" pitchFamily="34" charset="0"/>
              </a:rPr>
              <a:t>Cellular </a:t>
            </a:r>
            <a:r>
              <a:rPr lang="en-US" sz="1200" i="1" dirty="0">
                <a:latin typeface="Arial" pitchFamily="34" charset="0"/>
                <a:cs typeface="Arial" pitchFamily="34" charset="0"/>
              </a:rPr>
              <a:t>Therapy/Vivarium</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Anne Guiltinan, </a:t>
            </a:r>
            <a:r>
              <a:rPr lang="en-US" sz="1200" dirty="0" smtClean="0">
                <a:latin typeface="Arial" pitchFamily="34" charset="0"/>
                <a:cs typeface="Arial" pitchFamily="34" charset="0"/>
              </a:rPr>
              <a:t>MA, Roberta </a:t>
            </a:r>
            <a:r>
              <a:rPr lang="en-US" sz="1200" dirty="0">
                <a:latin typeface="Arial" pitchFamily="34" charset="0"/>
                <a:cs typeface="Arial" pitchFamily="34" charset="0"/>
              </a:rPr>
              <a:t>Bruhn, </a:t>
            </a:r>
            <a:r>
              <a:rPr lang="en-US" sz="1200" dirty="0" smtClean="0">
                <a:latin typeface="Arial" pitchFamily="34" charset="0"/>
                <a:cs typeface="Arial" pitchFamily="34" charset="0"/>
              </a:rPr>
              <a:t>PhD		</a:t>
            </a:r>
            <a:r>
              <a:rPr lang="en-US" sz="1200" i="1" dirty="0" smtClean="0">
                <a:latin typeface="Arial" pitchFamily="34" charset="0"/>
                <a:cs typeface="Arial" pitchFamily="34" charset="0"/>
              </a:rPr>
              <a:t>Epidemiology</a:t>
            </a:r>
            <a:endParaRPr lang="en-US" sz="1200" i="1" dirty="0">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Tung Phan, PhD – molecular biology		</a:t>
            </a:r>
            <a:r>
              <a:rPr lang="en-US" sz="1200" i="1" dirty="0" smtClean="0">
                <a:latin typeface="Arial" pitchFamily="34" charset="0"/>
                <a:cs typeface="Arial" pitchFamily="34" charset="0"/>
              </a:rPr>
              <a:t>Molecular </a:t>
            </a:r>
            <a:r>
              <a:rPr lang="en-US" sz="1200" i="1" dirty="0">
                <a:latin typeface="Arial" pitchFamily="34" charset="0"/>
                <a:cs typeface="Arial" pitchFamily="34" charset="0"/>
              </a:rPr>
              <a:t>Virology</a:t>
            </a:r>
          </a:p>
          <a:p>
            <a:pPr marL="342900" indent="-342900">
              <a:lnSpc>
                <a:spcPct val="80000"/>
              </a:lnSpc>
              <a:spcBef>
                <a:spcPct val="20000"/>
              </a:spcBef>
              <a:buClr>
                <a:srgbClr val="E5073C"/>
              </a:buClr>
              <a:buSzPct val="90000"/>
              <a:buFont typeface="Wingdings" pitchFamily="2" charset="2"/>
              <a:buChar char="n"/>
            </a:pPr>
            <a:r>
              <a:rPr lang="en-US" sz="1200" dirty="0">
                <a:latin typeface="Arial" pitchFamily="34" charset="0"/>
                <a:cs typeface="Arial" pitchFamily="34" charset="0"/>
              </a:rPr>
              <a:t>Sheila Keating, PhD</a:t>
            </a:r>
            <a:r>
              <a:rPr lang="en-US" sz="1200" i="1" dirty="0">
                <a:latin typeface="Arial" pitchFamily="34" charset="0"/>
                <a:cs typeface="Arial" pitchFamily="34" charset="0"/>
              </a:rPr>
              <a:t> – </a:t>
            </a:r>
            <a:r>
              <a:rPr lang="en-US" sz="1200" dirty="0">
                <a:latin typeface="Arial" pitchFamily="34" charset="0"/>
                <a:cs typeface="Arial" pitchFamily="34" charset="0"/>
              </a:rPr>
              <a:t>immunology, virology		</a:t>
            </a:r>
            <a:r>
              <a:rPr lang="en-US" sz="1200" i="1" dirty="0" smtClean="0">
                <a:latin typeface="Arial" pitchFamily="34" charset="0"/>
                <a:cs typeface="Arial" pitchFamily="34" charset="0"/>
              </a:rPr>
              <a:t>Immunology</a:t>
            </a:r>
            <a:endParaRPr lang="en-US" sz="1200" i="1" dirty="0">
              <a:latin typeface="Arial" pitchFamily="34" charset="0"/>
              <a:cs typeface="Arial" pitchFamily="34" charset="0"/>
            </a:endParaRPr>
          </a:p>
          <a:p>
            <a:pPr marL="342900" indent="-342900">
              <a:lnSpc>
                <a:spcPct val="80000"/>
              </a:lnSpc>
              <a:spcBef>
                <a:spcPct val="20000"/>
              </a:spcBef>
              <a:spcAft>
                <a:spcPts val="600"/>
              </a:spcAft>
              <a:buClr>
                <a:srgbClr val="E5073C"/>
              </a:buClr>
              <a:buSzPct val="90000"/>
              <a:buFont typeface="Wingdings" pitchFamily="2" charset="2"/>
              <a:buChar char="n"/>
            </a:pPr>
            <a:r>
              <a:rPr lang="en-US" sz="1200" dirty="0">
                <a:latin typeface="Arial" pitchFamily="34" charset="0"/>
                <a:cs typeface="Arial" pitchFamily="34" charset="0"/>
              </a:rPr>
              <a:t>Sherri Cyrus/Joan Dunn-Williams			</a:t>
            </a:r>
            <a:r>
              <a:rPr lang="en-US" sz="1200" i="1" dirty="0" smtClean="0">
                <a:latin typeface="Arial" pitchFamily="34" charset="0"/>
                <a:cs typeface="Arial" pitchFamily="34" charset="0"/>
              </a:rPr>
              <a:t>CTS </a:t>
            </a:r>
            <a:r>
              <a:rPr lang="en-US" sz="1200" i="1" dirty="0" err="1">
                <a:latin typeface="Arial" pitchFamily="34" charset="0"/>
                <a:cs typeface="Arial" pitchFamily="34" charset="0"/>
              </a:rPr>
              <a:t>Molec</a:t>
            </a:r>
            <a:r>
              <a:rPr lang="en-US" sz="1200" i="1" dirty="0">
                <a:latin typeface="Arial" pitchFamily="34" charset="0"/>
                <a:cs typeface="Arial" pitchFamily="34" charset="0"/>
              </a:rPr>
              <a:t> </a:t>
            </a:r>
            <a:r>
              <a:rPr lang="en-US" sz="1200" i="1" dirty="0" err="1">
                <a:latin typeface="Arial" pitchFamily="34" charset="0"/>
                <a:cs typeface="Arial" pitchFamily="34" charset="0"/>
              </a:rPr>
              <a:t>Dx</a:t>
            </a:r>
            <a:r>
              <a:rPr lang="en-US" sz="1200" i="1" dirty="0">
                <a:latin typeface="Arial" pitchFamily="34" charset="0"/>
                <a:cs typeface="Arial" pitchFamily="34" charset="0"/>
              </a:rPr>
              <a:t> Lab</a:t>
            </a:r>
          </a:p>
          <a:p>
            <a:pPr marL="342900" indent="-342900">
              <a:lnSpc>
                <a:spcPct val="150000"/>
              </a:lnSpc>
              <a:spcBef>
                <a:spcPct val="20000"/>
              </a:spcBef>
              <a:buClr>
                <a:srgbClr val="E5073C"/>
              </a:buClr>
              <a:buSzPct val="90000"/>
              <a:buFont typeface="Wingdings" pitchFamily="2" charset="2"/>
              <a:buNone/>
            </a:pPr>
            <a:r>
              <a:rPr lang="en-US" sz="1200" b="1" dirty="0">
                <a:solidFill>
                  <a:srgbClr val="E5073C"/>
                </a:solidFill>
                <a:latin typeface="Arial" pitchFamily="34" charset="0"/>
                <a:cs typeface="Arial" pitchFamily="34" charset="0"/>
              </a:rPr>
              <a:t>Staff</a:t>
            </a:r>
            <a:r>
              <a:rPr lang="en-US" sz="1200" dirty="0">
                <a:latin typeface="Arial" pitchFamily="34" charset="0"/>
                <a:cs typeface="Arial" pitchFamily="34" charset="0"/>
              </a:rPr>
              <a:t> </a:t>
            </a:r>
            <a:r>
              <a:rPr lang="en-US" sz="1200" dirty="0" smtClean="0">
                <a:latin typeface="Arial" pitchFamily="34" charset="0"/>
                <a:cs typeface="Arial" pitchFamily="34" charset="0"/>
              </a:rPr>
              <a:t>~34 </a:t>
            </a:r>
            <a:r>
              <a:rPr lang="en-US" sz="1200" dirty="0">
                <a:latin typeface="Arial" pitchFamily="34" charset="0"/>
                <a:cs typeface="Arial" pitchFamily="34" charset="0"/>
              </a:rPr>
              <a:t>technologists, </a:t>
            </a:r>
            <a:r>
              <a:rPr lang="en-US" sz="1200" dirty="0" smtClean="0">
                <a:latin typeface="Arial" pitchFamily="34" charset="0"/>
                <a:cs typeface="Arial" pitchFamily="34" charset="0"/>
              </a:rPr>
              <a:t>7 </a:t>
            </a:r>
            <a:r>
              <a:rPr lang="en-US" sz="1200" dirty="0">
                <a:latin typeface="Arial" pitchFamily="34" charset="0"/>
                <a:cs typeface="Arial" pitchFamily="34" charset="0"/>
              </a:rPr>
              <a:t>post-docs </a:t>
            </a:r>
          </a:p>
          <a:p>
            <a:pPr marL="342900" indent="-342900">
              <a:lnSpc>
                <a:spcPct val="150000"/>
              </a:lnSpc>
              <a:spcBef>
                <a:spcPts val="0"/>
              </a:spcBef>
              <a:spcAft>
                <a:spcPts val="600"/>
              </a:spcAft>
              <a:buClr>
                <a:srgbClr val="E5073C"/>
              </a:buClr>
              <a:buSzPct val="90000"/>
              <a:buFont typeface="Wingdings" pitchFamily="2" charset="2"/>
              <a:buNone/>
            </a:pPr>
            <a:r>
              <a:rPr lang="en-US" sz="1200" b="1" dirty="0">
                <a:solidFill>
                  <a:srgbClr val="E5073C"/>
                </a:solidFill>
                <a:latin typeface="Arial" pitchFamily="34" charset="0"/>
                <a:cs typeface="Arial" pitchFamily="34" charset="0"/>
              </a:rPr>
              <a:t>Administration</a:t>
            </a:r>
            <a:r>
              <a:rPr lang="en-US" sz="1200" dirty="0">
                <a:latin typeface="Arial" pitchFamily="34" charset="0"/>
                <a:cs typeface="Arial" pitchFamily="34" charset="0"/>
              </a:rPr>
              <a:t> – JoAnn Yates and </a:t>
            </a:r>
            <a:r>
              <a:rPr lang="en-US" sz="1200" dirty="0" smtClean="0">
                <a:latin typeface="Arial" pitchFamily="34" charset="0"/>
                <a:cs typeface="Arial" pitchFamily="34" charset="0"/>
              </a:rPr>
              <a:t>8 </a:t>
            </a:r>
            <a:r>
              <a:rPr lang="en-US" sz="1200" dirty="0">
                <a:latin typeface="Arial" pitchFamily="34" charset="0"/>
                <a:cs typeface="Arial" pitchFamily="34" charset="0"/>
              </a:rPr>
              <a:t>admin </a:t>
            </a:r>
            <a:r>
              <a:rPr lang="en-US" sz="1200" dirty="0" smtClean="0">
                <a:latin typeface="Arial" pitchFamily="34" charset="0"/>
                <a:cs typeface="Arial" pitchFamily="34" charset="0"/>
              </a:rPr>
              <a:t>staff</a:t>
            </a:r>
            <a:endParaRPr lang="en-US" sz="1200" dirty="0">
              <a:latin typeface="Arial" pitchFamily="34" charset="0"/>
              <a:cs typeface="Arial" pitchFamily="34" charset="0"/>
            </a:endParaRPr>
          </a:p>
          <a:p>
            <a:pPr marL="742950" lvl="1" indent="-285750">
              <a:lnSpc>
                <a:spcPct val="80000"/>
              </a:lnSpc>
              <a:spcBef>
                <a:spcPct val="20000"/>
              </a:spcBef>
              <a:buClr>
                <a:srgbClr val="E5073C"/>
              </a:buClr>
              <a:buSzPct val="75000"/>
              <a:buFont typeface="Wingdings" pitchFamily="2" charset="2"/>
              <a:buChar char="n"/>
            </a:pPr>
            <a:endParaRPr lang="en-US" sz="1200" dirty="0">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Char char="n"/>
            </a:pPr>
            <a:endParaRPr lang="en-US" sz="1200" dirty="0">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Char char="n"/>
            </a:pPr>
            <a:endParaRPr lang="en-US" sz="1200" dirty="0">
              <a:latin typeface="Arial" pitchFamily="34" charset="0"/>
              <a:cs typeface="Arial" pitchFamily="34" charset="0"/>
            </a:endParaRPr>
          </a:p>
          <a:p>
            <a:pPr marL="742950" lvl="1" indent="-285750">
              <a:lnSpc>
                <a:spcPct val="80000"/>
              </a:lnSpc>
              <a:spcBef>
                <a:spcPct val="20000"/>
              </a:spcBef>
              <a:buClr>
                <a:schemeClr val="accent1"/>
              </a:buClr>
              <a:buSzPct val="75000"/>
              <a:buFont typeface="Wingdings" pitchFamily="2" charset="2"/>
              <a:buChar char="n"/>
            </a:pPr>
            <a:endParaRPr lang="en-US" sz="1200" dirty="0">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None/>
            </a:pPr>
            <a:endParaRPr lang="en-US" sz="1200" dirty="0">
              <a:latin typeface="Arial" pitchFamily="34" charset="0"/>
              <a:cs typeface="Arial" pitchFamily="34" charset="0"/>
            </a:endParaRPr>
          </a:p>
          <a:p>
            <a:pPr marL="342900" indent="-342900">
              <a:lnSpc>
                <a:spcPct val="80000"/>
              </a:lnSpc>
              <a:spcBef>
                <a:spcPct val="20000"/>
              </a:spcBef>
              <a:buClr>
                <a:srgbClr val="E5073C"/>
              </a:buClr>
              <a:buSzPct val="90000"/>
              <a:buFont typeface="Wingdings" pitchFamily="2" charset="2"/>
              <a:buChar char="n"/>
            </a:pPr>
            <a:endParaRPr lang="en-US" sz="1200" dirty="0">
              <a:latin typeface="Arial" pitchFamily="34" charset="0"/>
              <a:cs typeface="Arial" pitchFamily="34" charset="0"/>
            </a:endParaRPr>
          </a:p>
        </p:txBody>
      </p:sp>
      <p:sp>
        <p:nvSpPr>
          <p:cNvPr id="21505" name="Rectangle 2"/>
          <p:cNvSpPr>
            <a:spLocks noGrp="1" noChangeArrowheads="1"/>
          </p:cNvSpPr>
          <p:nvPr>
            <p:ph type="title" idx="4294967295"/>
          </p:nvPr>
        </p:nvSpPr>
        <p:spPr>
          <a:xfrm>
            <a:off x="7239000" y="228600"/>
            <a:ext cx="1676400" cy="1295400"/>
          </a:xfrm>
          <a:prstGeom prst="rect">
            <a:avLst/>
          </a:prstGeom>
          <a:noFill/>
          <a:ln w="9525">
            <a:noFill/>
            <a:miter lim="800000"/>
            <a:headEnd/>
            <a:tailEnd/>
          </a:ln>
        </p:spPr>
        <p:txBody>
          <a:bodyPr anchor="ctr"/>
          <a:lstStyle/>
          <a:p>
            <a:pPr eaLnBrk="0" hangingPunct="0">
              <a:buFont typeface="Arial" pitchFamily="34" charset="0"/>
              <a:buNone/>
            </a:pPr>
            <a:r>
              <a:rPr lang="en-US" sz="3200" b="1" dirty="0">
                <a:solidFill>
                  <a:srgbClr val="E5073C"/>
                </a:solidFill>
                <a:latin typeface="Arial" charset="0"/>
                <a:ea typeface="+mn-ea"/>
                <a:cs typeface="+mn-cs"/>
              </a:rPr>
              <a:t>BSRI Today</a:t>
            </a:r>
          </a:p>
        </p:txBody>
      </p:sp>
      <p:sp>
        <p:nvSpPr>
          <p:cNvPr id="3" name="TextBox 2"/>
          <p:cNvSpPr txBox="1"/>
          <p:nvPr/>
        </p:nvSpPr>
        <p:spPr>
          <a:xfrm>
            <a:off x="4953000" y="5105400"/>
            <a:ext cx="4191000" cy="1785104"/>
          </a:xfrm>
          <a:prstGeom prst="rect">
            <a:avLst/>
          </a:prstGeom>
          <a:solidFill>
            <a:schemeClr val="bg1"/>
          </a:solidFill>
          <a:ln>
            <a:solidFill>
              <a:schemeClr val="tx1"/>
            </a:solidFill>
            <a:prstDash val="sysDash"/>
          </a:ln>
        </p:spPr>
        <p:txBody>
          <a:bodyPr wrap="square" numCol="1" rtlCol="0">
            <a:spAutoFit/>
          </a:bodyPr>
          <a:lstStyle/>
          <a:p>
            <a:pPr marL="342900" indent="-342900">
              <a:spcAft>
                <a:spcPts val="300"/>
              </a:spcAft>
            </a:pPr>
            <a:r>
              <a:rPr lang="en-US" sz="1000" b="1" dirty="0">
                <a:solidFill>
                  <a:srgbClr val="E5073C"/>
                </a:solidFill>
              </a:rPr>
              <a:t>Affiliate </a:t>
            </a:r>
            <a:r>
              <a:rPr lang="en-US" sz="1000" b="1" dirty="0" smtClean="0">
                <a:solidFill>
                  <a:srgbClr val="E5073C"/>
                </a:solidFill>
              </a:rPr>
              <a:t>Investigators</a:t>
            </a:r>
            <a:endParaRPr lang="en-US" sz="1000" dirty="0" smtClean="0"/>
          </a:p>
          <a:p>
            <a:pPr marL="342900" indent="-342900">
              <a:spcAft>
                <a:spcPts val="300"/>
              </a:spcAft>
            </a:pPr>
            <a:r>
              <a:rPr lang="en-US" sz="1000" dirty="0"/>
              <a:t>Charles Chiu, MD, PhD – UCSF / </a:t>
            </a:r>
            <a:r>
              <a:rPr lang="en-US" sz="1000"/>
              <a:t>Abbott Viral Diagnostics and Discovery Center</a:t>
            </a:r>
            <a:endParaRPr lang="en-US" sz="1000" dirty="0"/>
          </a:p>
          <a:p>
            <a:pPr marL="342900" indent="-342900">
              <a:spcAft>
                <a:spcPts val="300"/>
              </a:spcAft>
            </a:pPr>
            <a:r>
              <a:rPr lang="en-US" sz="1000" dirty="0" smtClean="0"/>
              <a:t>Steve Kleinman, MD – Kleinman Biomedical Research (Victoria BC)</a:t>
            </a:r>
          </a:p>
          <a:p>
            <a:pPr marL="342900" indent="-342900">
              <a:spcAft>
                <a:spcPts val="300"/>
              </a:spcAft>
            </a:pPr>
            <a:r>
              <a:rPr lang="en-US" sz="1000" dirty="0" err="1" smtClean="0"/>
              <a:t>Nico</a:t>
            </a:r>
            <a:r>
              <a:rPr lang="en-US" sz="1000" dirty="0" smtClean="0"/>
              <a:t> </a:t>
            </a:r>
            <a:r>
              <a:rPr lang="en-US" sz="1000" dirty="0" err="1" smtClean="0"/>
              <a:t>Lelie</a:t>
            </a:r>
            <a:r>
              <a:rPr lang="en-US" sz="1000" dirty="0" smtClean="0"/>
              <a:t>, PhD – </a:t>
            </a:r>
            <a:r>
              <a:rPr lang="en-US" sz="1000" dirty="0" err="1" smtClean="0"/>
              <a:t>Lelie</a:t>
            </a:r>
            <a:r>
              <a:rPr lang="en-US" sz="1000" dirty="0" smtClean="0"/>
              <a:t> Research (Paris, FRANCE) </a:t>
            </a:r>
          </a:p>
          <a:p>
            <a:pPr marL="342900" indent="-342900">
              <a:spcAft>
                <a:spcPts val="300"/>
              </a:spcAft>
            </a:pPr>
            <a:r>
              <a:rPr lang="en-US" sz="1000" dirty="0" smtClean="0"/>
              <a:t>Willi McFarland, MD, PhD, MPH &amp; TM – SFDPH</a:t>
            </a:r>
          </a:p>
          <a:p>
            <a:pPr marL="342900" indent="-342900">
              <a:spcAft>
                <a:spcPts val="300"/>
              </a:spcAft>
            </a:pPr>
            <a:r>
              <a:rPr lang="en-US" sz="1000" dirty="0" smtClean="0"/>
              <a:t>Kim Nguyen, PhD – Terumo BCT</a:t>
            </a:r>
          </a:p>
          <a:p>
            <a:pPr marL="342900" indent="-342900">
              <a:spcAft>
                <a:spcPts val="300"/>
              </a:spcAft>
            </a:pPr>
            <a:r>
              <a:rPr lang="en-US" sz="1000" dirty="0"/>
              <a:t>Ester Sabino, MD, PhD – FFM (Sao Paulo, </a:t>
            </a:r>
            <a:r>
              <a:rPr lang="en-US" sz="1000" dirty="0" smtClean="0"/>
              <a:t>BRAZIL)</a:t>
            </a:r>
            <a:endParaRPr lang="en-US" sz="1000" dirty="0"/>
          </a:p>
          <a:p>
            <a:pPr marL="342900" indent="-342900">
              <a:spcAft>
                <a:spcPts val="300"/>
              </a:spcAft>
            </a:pPr>
            <a:r>
              <a:rPr lang="en-US" sz="1000" dirty="0"/>
              <a:t>Philip Spinella, MD – Washington U. of St. Louis</a:t>
            </a:r>
          </a:p>
          <a:p>
            <a:pPr marL="342900" indent="-342900">
              <a:spcAft>
                <a:spcPts val="300"/>
              </a:spcAft>
            </a:pPr>
            <a:r>
              <a:rPr lang="en-US" sz="1000" dirty="0"/>
              <a:t>Phillip Williamson, PhD – </a:t>
            </a:r>
            <a:r>
              <a:rPr lang="en-US" sz="1000" dirty="0" smtClean="0"/>
              <a:t>CTS</a:t>
            </a:r>
            <a:endParaRPr lang="en-US" sz="1000" dirty="0"/>
          </a:p>
        </p:txBody>
      </p:sp>
    </p:spTree>
    <p:extLst>
      <p:ext uri="{BB962C8B-B14F-4D97-AF65-F5344CB8AC3E}">
        <p14:creationId xmlns:p14="http://schemas.microsoft.com/office/powerpoint/2010/main" val="40033689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9" name="Rectangle 36"/>
          <p:cNvSpPr>
            <a:spLocks noChangeArrowheads="1"/>
          </p:cNvSpPr>
          <p:nvPr/>
        </p:nvSpPr>
        <p:spPr bwMode="auto">
          <a:xfrm>
            <a:off x="6324600" y="2743200"/>
            <a:ext cx="152400" cy="304800"/>
          </a:xfrm>
          <a:prstGeom prst="rect">
            <a:avLst/>
          </a:prstGeom>
          <a:solidFill>
            <a:schemeClr val="bg1"/>
          </a:solidFill>
          <a:ln w="9525">
            <a:noFill/>
            <a:miter lim="800000"/>
            <a:headEnd/>
            <a:tailEnd/>
          </a:ln>
        </p:spPr>
        <p:txBody>
          <a:bodyPr wrap="none" anchor="ctr"/>
          <a:lstStyle/>
          <a:p>
            <a:endParaRPr lang="en-US" sz="2400">
              <a:solidFill>
                <a:srgbClr val="000000"/>
              </a:solidFill>
            </a:endParaRPr>
          </a:p>
        </p:txBody>
      </p:sp>
      <p:sp>
        <p:nvSpPr>
          <p:cNvPr id="729101" name="Rectangle 39"/>
          <p:cNvSpPr>
            <a:spLocks noChangeArrowheads="1"/>
          </p:cNvSpPr>
          <p:nvPr/>
        </p:nvSpPr>
        <p:spPr bwMode="auto">
          <a:xfrm>
            <a:off x="4267200" y="3352800"/>
            <a:ext cx="152400" cy="152400"/>
          </a:xfrm>
          <a:prstGeom prst="rect">
            <a:avLst/>
          </a:prstGeom>
          <a:solidFill>
            <a:schemeClr val="bg1"/>
          </a:solidFill>
          <a:ln w="9525">
            <a:noFill/>
            <a:miter lim="800000"/>
            <a:headEnd/>
            <a:tailEnd/>
          </a:ln>
        </p:spPr>
        <p:txBody>
          <a:bodyPr wrap="none" anchor="ctr"/>
          <a:lstStyle/>
          <a:p>
            <a:endParaRPr lang="en-US" sz="2400">
              <a:solidFill>
                <a:srgbClr val="000000"/>
              </a:solidFill>
            </a:endParaRPr>
          </a:p>
        </p:txBody>
      </p:sp>
      <p:graphicFrame>
        <p:nvGraphicFramePr>
          <p:cNvPr id="5" name="Chart 4"/>
          <p:cNvGraphicFramePr>
            <a:graphicFrameLocks/>
          </p:cNvGraphicFramePr>
          <p:nvPr>
            <p:extLst>
              <p:ext uri="{D42A27DB-BD31-4B8C-83A1-F6EECF244321}">
                <p14:modId xmlns:p14="http://schemas.microsoft.com/office/powerpoint/2010/main" val="1897698486"/>
              </p:ext>
            </p:extLst>
          </p:nvPr>
        </p:nvGraphicFramePr>
        <p:xfrm>
          <a:off x="76200" y="438149"/>
          <a:ext cx="8963025" cy="52197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09597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idx="4294967295"/>
          </p:nvPr>
        </p:nvSpPr>
        <p:spPr>
          <a:xfrm>
            <a:off x="971550" y="152400"/>
            <a:ext cx="7124700" cy="609600"/>
          </a:xfrm>
          <a:prstGeom prst="rect">
            <a:avLst/>
          </a:prstGeom>
          <a:noFill/>
          <a:ln w="9525">
            <a:noFill/>
            <a:miter lim="800000"/>
            <a:headEnd/>
            <a:tailEnd/>
          </a:ln>
        </p:spPr>
        <p:txBody>
          <a:bodyPr anchor="ctr"/>
          <a:lstStyle/>
          <a:p>
            <a:pPr eaLnBrk="0" hangingPunct="0">
              <a:buFont typeface="Arial" pitchFamily="34" charset="0"/>
              <a:buNone/>
            </a:pPr>
            <a:r>
              <a:rPr lang="en-US" sz="3200" b="1" dirty="0">
                <a:solidFill>
                  <a:srgbClr val="E5073C"/>
                </a:solidFill>
                <a:latin typeface="Arial" charset="0"/>
                <a:ea typeface="+mn-ea"/>
                <a:cs typeface="+mn-cs"/>
              </a:rPr>
              <a:t>BSRI Publication Output</a:t>
            </a:r>
          </a:p>
        </p:txBody>
      </p:sp>
      <p:sp>
        <p:nvSpPr>
          <p:cNvPr id="759848" name="Footer Placeholder 1"/>
          <p:cNvSpPr txBox="1">
            <a:spLocks noGrp="1"/>
          </p:cNvSpPr>
          <p:nvPr/>
        </p:nvSpPr>
        <p:spPr bwMode="auto">
          <a:xfrm>
            <a:off x="3352800" y="6248400"/>
            <a:ext cx="2971800" cy="457200"/>
          </a:xfrm>
          <a:prstGeom prst="rect">
            <a:avLst/>
          </a:prstGeom>
          <a:noFill/>
          <a:ln w="9525">
            <a:noFill/>
            <a:miter lim="800000"/>
            <a:headEnd/>
            <a:tailEnd/>
          </a:ln>
        </p:spPr>
        <p:txBody>
          <a:bodyPr/>
          <a:lstStyle/>
          <a:p>
            <a:pPr algn="ctr"/>
            <a:endParaRPr lang="en-US" sz="100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838200"/>
            <a:ext cx="6781800" cy="4748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397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838200" y="76200"/>
            <a:ext cx="7467600" cy="1143000"/>
          </a:xfrm>
          <a:prstGeom prst="rect">
            <a:avLst/>
          </a:prstGeom>
          <a:noFill/>
          <a:ln w="9525">
            <a:noFill/>
            <a:miter lim="800000"/>
            <a:headEnd/>
            <a:tailEnd/>
          </a:ln>
        </p:spPr>
        <p:txBody>
          <a:bodyPr anchor="ctr"/>
          <a:lstStyle/>
          <a:p>
            <a:pPr eaLnBrk="0" hangingPunct="0">
              <a:buFont typeface="Arial" pitchFamily="34" charset="0"/>
              <a:buNone/>
            </a:pPr>
            <a:r>
              <a:rPr lang="en-US" sz="2800" b="1" dirty="0">
                <a:solidFill>
                  <a:srgbClr val="E5073C"/>
                </a:solidFill>
                <a:latin typeface="Arial" charset="0"/>
                <a:ea typeface="+mn-ea"/>
                <a:cs typeface="+mn-cs"/>
              </a:rPr>
              <a:t>Areas where BSRI research has impacted policy formulation in TM</a:t>
            </a:r>
          </a:p>
        </p:txBody>
      </p:sp>
      <p:sp>
        <p:nvSpPr>
          <p:cNvPr id="22530" name="Rectangle 3"/>
          <p:cNvSpPr>
            <a:spLocks noGrp="1" noChangeArrowheads="1"/>
          </p:cNvSpPr>
          <p:nvPr>
            <p:ph type="body" idx="4294967295"/>
          </p:nvPr>
        </p:nvSpPr>
        <p:spPr>
          <a:xfrm>
            <a:off x="457200" y="1295400"/>
            <a:ext cx="8153400" cy="4495800"/>
          </a:xfrm>
          <a:prstGeom prst="rect">
            <a:avLst/>
          </a:prstGeom>
        </p:spPr>
        <p:txBody>
          <a:bodyPr>
            <a:normAutofit lnSpcReduction="10000"/>
          </a:bodyPr>
          <a:lstStyle/>
          <a:p>
            <a:pPr>
              <a:lnSpc>
                <a:spcPct val="80000"/>
              </a:lnSpc>
              <a:buFont typeface="Wingdings" pitchFamily="2" charset="2"/>
              <a:buNone/>
            </a:pPr>
            <a:r>
              <a:rPr lang="en-US" sz="2400" u="sng" smtClean="0"/>
              <a:t>Infectious Diseases</a:t>
            </a:r>
            <a:r>
              <a:rPr lang="en-US" sz="2200" smtClean="0"/>
              <a:t> </a:t>
            </a:r>
          </a:p>
          <a:p>
            <a:pPr>
              <a:lnSpc>
                <a:spcPct val="80000"/>
              </a:lnSpc>
              <a:buFont typeface="Wingdings" pitchFamily="2" charset="2"/>
              <a:buNone/>
            </a:pPr>
            <a:endParaRPr lang="en-US" sz="2200" smtClean="0"/>
          </a:p>
          <a:p>
            <a:pPr>
              <a:lnSpc>
                <a:spcPct val="80000"/>
              </a:lnSpc>
            </a:pPr>
            <a:r>
              <a:rPr lang="en-US" sz="2200" smtClean="0"/>
              <a:t>NAT screening options: Novartis vs Roche; MP vs ID; HBV</a:t>
            </a:r>
          </a:p>
          <a:p>
            <a:pPr>
              <a:lnSpc>
                <a:spcPct val="80000"/>
              </a:lnSpc>
            </a:pPr>
            <a:r>
              <a:rPr lang="en-US" sz="2200" smtClean="0"/>
              <a:t>HIV and HCV pathogenesis </a:t>
            </a:r>
          </a:p>
          <a:p>
            <a:pPr>
              <a:lnSpc>
                <a:spcPct val="80000"/>
              </a:lnSpc>
            </a:pPr>
            <a:r>
              <a:rPr lang="en-US" sz="2200" smtClean="0"/>
              <a:t>WNV pathogenesis and screening (triggering) strategies</a:t>
            </a:r>
          </a:p>
          <a:p>
            <a:pPr>
              <a:lnSpc>
                <a:spcPct val="80000"/>
              </a:lnSpc>
            </a:pPr>
            <a:r>
              <a:rPr lang="en-US" sz="2200" smtClean="0"/>
              <a:t>Chagas screening: targeted screening strategies; follow-up studies to guide donor counseling</a:t>
            </a:r>
          </a:p>
          <a:p>
            <a:pPr>
              <a:lnSpc>
                <a:spcPct val="80000"/>
              </a:lnSpc>
            </a:pPr>
            <a:r>
              <a:rPr lang="en-US" sz="2200" smtClean="0"/>
              <a:t>Parvo B19 – donor screening vs in process testing of recovered plasma</a:t>
            </a:r>
          </a:p>
          <a:p>
            <a:pPr>
              <a:lnSpc>
                <a:spcPct val="80000"/>
              </a:lnSpc>
            </a:pPr>
            <a:r>
              <a:rPr lang="en-US" sz="2200" smtClean="0"/>
              <a:t>Dengue, Chikungunya and other arboviruses </a:t>
            </a:r>
          </a:p>
          <a:p>
            <a:pPr>
              <a:lnSpc>
                <a:spcPct val="80000"/>
              </a:lnSpc>
            </a:pPr>
            <a:r>
              <a:rPr lang="en-US" sz="2200" smtClean="0"/>
              <a:t>New potential TTVs: discovery (metagenomics) and appropriate responses </a:t>
            </a:r>
          </a:p>
          <a:p>
            <a:pPr>
              <a:lnSpc>
                <a:spcPct val="80000"/>
              </a:lnSpc>
            </a:pPr>
            <a:r>
              <a:rPr lang="en-US" sz="2200" smtClean="0"/>
              <a:t>Pathogen reduction: CE, efficacy for IDs and WBC</a:t>
            </a:r>
          </a:p>
          <a:p>
            <a:pPr>
              <a:lnSpc>
                <a:spcPct val="80000"/>
              </a:lnSpc>
            </a:pPr>
            <a:r>
              <a:rPr lang="en-US" sz="2200" smtClean="0"/>
              <a:t>XMRV</a:t>
            </a:r>
          </a:p>
          <a:p>
            <a:pPr>
              <a:lnSpc>
                <a:spcPct val="80000"/>
              </a:lnSpc>
              <a:buFont typeface="Wingdings" pitchFamily="2" charset="2"/>
              <a:buNone/>
            </a:pPr>
            <a:endParaRPr lang="en-US" sz="2200" smtClean="0"/>
          </a:p>
        </p:txBody>
      </p:sp>
    </p:spTree>
    <p:extLst>
      <p:ext uri="{BB962C8B-B14F-4D97-AF65-F5344CB8AC3E}">
        <p14:creationId xmlns:p14="http://schemas.microsoft.com/office/powerpoint/2010/main" val="3748309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1057</TotalTime>
  <Words>1800</Words>
  <Application>Microsoft Macintosh PowerPoint</Application>
  <PresentationFormat>On-screen Show (4:3)</PresentationFormat>
  <Paragraphs>248</Paragraphs>
  <Slides>28</Slides>
  <Notes>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BSRI Mission</vt:lpstr>
      <vt:lpstr>PowerPoint Presentation</vt:lpstr>
      <vt:lpstr>BSRI Today</vt:lpstr>
      <vt:lpstr>PowerPoint Presentation</vt:lpstr>
      <vt:lpstr>BSRI Publication Output</vt:lpstr>
      <vt:lpstr>Areas where BSRI research has impacted policy formulation in TM</vt:lpstr>
      <vt:lpstr>PowerPoint Presentation</vt:lpstr>
      <vt:lpstr>Goal: Scientific foundation for a cure by 2020 How: Invest $20 million, 5 years</vt:lpstr>
      <vt:lpstr>PowerPoint Presentation</vt:lpstr>
      <vt:lpstr>PowerPoint Presentation</vt:lpstr>
      <vt:lpstr>Training in Clinical Research – Global TM</vt:lpstr>
      <vt:lpstr>Michael Busch Director and Senior Investigator, BSRI</vt:lpstr>
      <vt:lpstr>Philip Norris Director and Senior Investigator, BSRI</vt:lpstr>
      <vt:lpstr>Brian Custer Associate Director and Senior Investigator, BSRI </vt:lpstr>
      <vt:lpstr>Edward L. Murphy Professor, UCSF and Senior Investigator and  Education Director, BSRI </vt:lpstr>
      <vt:lpstr>PowerPoint Presentation</vt:lpstr>
      <vt:lpstr>Graham Simmons Assistant Investigator, BSRI </vt:lpstr>
      <vt:lpstr>PowerPoint Presentation</vt:lpstr>
      <vt:lpstr>Shibani Pati Associate Investigator, BSRI</vt:lpstr>
      <vt:lpstr>PowerPoint Presentation</vt:lpstr>
      <vt:lpstr>PowerPoint Presentation</vt:lpstr>
      <vt:lpstr>PowerPoint Presentation</vt:lpstr>
      <vt:lpstr>PowerPoint Presentation</vt:lpstr>
      <vt:lpstr>Rachael Jackman Assistant Investigator, BSRI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Michael Busch Director and Senior Investigator, BSRI</dc:title>
  <dc:creator>Norris, Philip</dc:creator>
  <cp:lastModifiedBy>Satish Pillai</cp:lastModifiedBy>
  <cp:revision>57</cp:revision>
  <dcterms:created xsi:type="dcterms:W3CDTF">2011-07-01T22:59:26Z</dcterms:created>
  <dcterms:modified xsi:type="dcterms:W3CDTF">2016-11-18T16:49:40Z</dcterms:modified>
</cp:coreProperties>
</file>