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gif" ContentType="image/gif"/>
  <Default Extension="emf" ContentType="image/x-em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908" r:id="rId1"/>
  </p:sldMasterIdLst>
  <p:notesMasterIdLst>
    <p:notesMasterId r:id="rId24"/>
  </p:notesMasterIdLst>
  <p:handoutMasterIdLst>
    <p:handoutMasterId r:id="rId25"/>
  </p:handoutMasterIdLst>
  <p:sldIdLst>
    <p:sldId id="404" r:id="rId2"/>
    <p:sldId id="429" r:id="rId3"/>
    <p:sldId id="407" r:id="rId4"/>
    <p:sldId id="416" r:id="rId5"/>
    <p:sldId id="405" r:id="rId6"/>
    <p:sldId id="430" r:id="rId7"/>
    <p:sldId id="433" r:id="rId8"/>
    <p:sldId id="431" r:id="rId9"/>
    <p:sldId id="414" r:id="rId10"/>
    <p:sldId id="394" r:id="rId11"/>
    <p:sldId id="422" r:id="rId12"/>
    <p:sldId id="421" r:id="rId13"/>
    <p:sldId id="398" r:id="rId14"/>
    <p:sldId id="423" r:id="rId15"/>
    <p:sldId id="399" r:id="rId16"/>
    <p:sldId id="424" r:id="rId17"/>
    <p:sldId id="425" r:id="rId18"/>
    <p:sldId id="426" r:id="rId19"/>
    <p:sldId id="402" r:id="rId20"/>
    <p:sldId id="396" r:id="rId21"/>
    <p:sldId id="413" r:id="rId22"/>
    <p:sldId id="409" r:id="rId23"/>
  </p:sldIdLst>
  <p:sldSz cx="10287000" cy="6858000" type="35mm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Times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Times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Times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Times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2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000099"/>
    <a:srgbClr val="FFFF00"/>
    <a:srgbClr val="33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492" autoAdjust="0"/>
    <p:restoredTop sz="93587" autoAdjust="0"/>
  </p:normalViewPr>
  <p:slideViewPr>
    <p:cSldViewPr>
      <p:cViewPr>
        <p:scale>
          <a:sx n="70" d="100"/>
          <a:sy n="70" d="100"/>
        </p:scale>
        <p:origin x="952" y="8"/>
      </p:cViewPr>
      <p:guideLst>
        <p:guide orient="horz" pos="2160"/>
        <p:guide pos="32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-1770" y="-7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notesMaster" Target="notesMasters/notesMaster1.xml"/><Relationship Id="rId25" Type="http://schemas.openxmlformats.org/officeDocument/2006/relationships/handoutMaster" Target="handoutMasters/handoutMaster1.xml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D51467B-3975-4CC0-84B9-39F7C1CEC69A}" type="doc">
      <dgm:prSet loTypeId="urn:microsoft.com/office/officeart/2005/8/layout/radial6" loCatId="cycle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63D3CE01-F16D-44A7-987A-D6171B4004F1}">
      <dgm:prSet phldrT="[Text]"/>
      <dgm:spPr/>
      <dgm:t>
        <a:bodyPr/>
        <a:lstStyle/>
        <a:p>
          <a:r>
            <a:rPr lang="en-US" smtClean="0"/>
            <a:t>Innovative Research</a:t>
          </a:r>
          <a:endParaRPr lang="en-US" dirty="0"/>
        </a:p>
      </dgm:t>
    </dgm:pt>
    <dgm:pt modelId="{F750A3A5-66D1-454A-A5B0-46E669E897DB}" type="parTrans" cxnId="{78204A41-21DA-4AC9-BD99-0C86FD360D40}">
      <dgm:prSet/>
      <dgm:spPr/>
      <dgm:t>
        <a:bodyPr/>
        <a:lstStyle/>
        <a:p>
          <a:endParaRPr lang="en-US"/>
        </a:p>
      </dgm:t>
    </dgm:pt>
    <dgm:pt modelId="{E0F46AEB-6DFB-4B64-BC34-8D801002D174}" type="sibTrans" cxnId="{78204A41-21DA-4AC9-BD99-0C86FD360D40}">
      <dgm:prSet/>
      <dgm:spPr/>
      <dgm:t>
        <a:bodyPr/>
        <a:lstStyle/>
        <a:p>
          <a:endParaRPr lang="en-US"/>
        </a:p>
      </dgm:t>
    </dgm:pt>
    <dgm:pt modelId="{85D98A39-257D-496A-82E7-FA78B93F78B9}">
      <dgm:prSet phldrT="[Text]" custT="1"/>
      <dgm:spPr/>
      <dgm:t>
        <a:bodyPr/>
        <a:lstStyle/>
        <a:p>
          <a:r>
            <a:rPr lang="en-US" sz="1400" smtClean="0"/>
            <a:t>Administrative Core</a:t>
          </a:r>
          <a:endParaRPr lang="en-US" sz="1400" dirty="0"/>
        </a:p>
      </dgm:t>
    </dgm:pt>
    <dgm:pt modelId="{69855B47-FDBA-46B4-9BA9-1744DEB14B12}" type="parTrans" cxnId="{AA7CC523-8228-40BE-802E-D404A95E85E2}">
      <dgm:prSet/>
      <dgm:spPr/>
      <dgm:t>
        <a:bodyPr/>
        <a:lstStyle/>
        <a:p>
          <a:endParaRPr lang="en-US"/>
        </a:p>
      </dgm:t>
    </dgm:pt>
    <dgm:pt modelId="{308FB22F-E96A-4307-85BE-CE479BF1AF8D}" type="sibTrans" cxnId="{AA7CC523-8228-40BE-802E-D404A95E85E2}">
      <dgm:prSet/>
      <dgm:spPr/>
      <dgm:t>
        <a:bodyPr/>
        <a:lstStyle/>
        <a:p>
          <a:endParaRPr lang="en-US"/>
        </a:p>
      </dgm:t>
    </dgm:pt>
    <dgm:pt modelId="{1EF4A494-F4F9-4C6B-A5C7-BC5B1B066AF5}">
      <dgm:prSet phldrT="[Text]" custT="1"/>
      <dgm:spPr/>
      <dgm:t>
        <a:bodyPr/>
        <a:lstStyle/>
        <a:p>
          <a:r>
            <a:rPr lang="en-US" sz="1400" smtClean="0"/>
            <a:t>Development Core</a:t>
          </a:r>
          <a:endParaRPr lang="en-US" sz="1400" dirty="0"/>
        </a:p>
      </dgm:t>
    </dgm:pt>
    <dgm:pt modelId="{B404CBFB-83D2-433E-A39B-8A2E704CAC25}" type="parTrans" cxnId="{A59042C0-E740-44CE-AA4A-B3D390A2BC62}">
      <dgm:prSet/>
      <dgm:spPr/>
      <dgm:t>
        <a:bodyPr/>
        <a:lstStyle/>
        <a:p>
          <a:endParaRPr lang="en-US"/>
        </a:p>
      </dgm:t>
    </dgm:pt>
    <dgm:pt modelId="{E94ADB98-FEF0-4BC8-8BDB-54F3CB7DF649}" type="sibTrans" cxnId="{A59042C0-E740-44CE-AA4A-B3D390A2BC62}">
      <dgm:prSet/>
      <dgm:spPr/>
      <dgm:t>
        <a:bodyPr/>
        <a:lstStyle/>
        <a:p>
          <a:endParaRPr lang="en-US"/>
        </a:p>
      </dgm:t>
    </dgm:pt>
    <dgm:pt modelId="{855CE4ED-4EE7-44D5-8E4F-F7C1B796C528}">
      <dgm:prSet phldrT="[Text]" custT="1"/>
      <dgm:spPr/>
      <dgm:t>
        <a:bodyPr/>
        <a:lstStyle/>
        <a:p>
          <a:r>
            <a:rPr lang="en-US" sz="1400" dirty="0" smtClean="0"/>
            <a:t>Intervention &amp; </a:t>
          </a:r>
          <a:r>
            <a:rPr lang="en-US" sz="1400" dirty="0" err="1" smtClean="0"/>
            <a:t>Implementa-tion</a:t>
          </a:r>
          <a:r>
            <a:rPr lang="en-US" sz="1400" dirty="0" smtClean="0"/>
            <a:t> Science Core</a:t>
          </a:r>
          <a:endParaRPr lang="en-US" sz="1400" dirty="0"/>
        </a:p>
      </dgm:t>
    </dgm:pt>
    <dgm:pt modelId="{2891299B-A1E8-427E-80EA-4B353A98A36A}" type="parTrans" cxnId="{DE9A4CC6-285C-4925-B0AD-398F36C89B89}">
      <dgm:prSet/>
      <dgm:spPr/>
      <dgm:t>
        <a:bodyPr/>
        <a:lstStyle/>
        <a:p>
          <a:endParaRPr lang="en-US"/>
        </a:p>
      </dgm:t>
    </dgm:pt>
    <dgm:pt modelId="{5BADADB6-FEE6-4837-A220-35B3EE72A752}" type="sibTrans" cxnId="{DE9A4CC6-285C-4925-B0AD-398F36C89B89}">
      <dgm:prSet/>
      <dgm:spPr/>
      <dgm:t>
        <a:bodyPr/>
        <a:lstStyle/>
        <a:p>
          <a:endParaRPr lang="en-US"/>
        </a:p>
      </dgm:t>
    </dgm:pt>
    <dgm:pt modelId="{8668B8C8-5996-47A8-807C-68D3EED16ECC}">
      <dgm:prSet phldrT="[Text]" custT="1"/>
      <dgm:spPr/>
      <dgm:t>
        <a:bodyPr/>
        <a:lstStyle/>
        <a:p>
          <a:r>
            <a:rPr lang="en-US" sz="1400" dirty="0" smtClean="0"/>
            <a:t>Methods Core</a:t>
          </a:r>
          <a:endParaRPr lang="en-US" sz="1400" dirty="0"/>
        </a:p>
      </dgm:t>
    </dgm:pt>
    <dgm:pt modelId="{C3AA338A-74F8-46EC-85FB-28097A31E6D1}" type="parTrans" cxnId="{75BC2ED7-82AD-4A3C-A082-BA23107DE0B9}">
      <dgm:prSet/>
      <dgm:spPr/>
      <dgm:t>
        <a:bodyPr/>
        <a:lstStyle/>
        <a:p>
          <a:endParaRPr lang="en-US"/>
        </a:p>
      </dgm:t>
    </dgm:pt>
    <dgm:pt modelId="{E75B0C37-2207-4A9C-ABC9-25F9727195AE}" type="sibTrans" cxnId="{75BC2ED7-82AD-4A3C-A082-BA23107DE0B9}">
      <dgm:prSet/>
      <dgm:spPr/>
      <dgm:t>
        <a:bodyPr/>
        <a:lstStyle/>
        <a:p>
          <a:endParaRPr lang="en-US"/>
        </a:p>
      </dgm:t>
    </dgm:pt>
    <dgm:pt modelId="{23542095-9122-40F5-94E5-315573BB1F53}">
      <dgm:prSet/>
      <dgm:spPr/>
      <dgm:t>
        <a:bodyPr/>
        <a:lstStyle/>
        <a:p>
          <a:endParaRPr lang="en-US" dirty="0"/>
        </a:p>
      </dgm:t>
    </dgm:pt>
    <dgm:pt modelId="{41BFBE35-9A2D-421E-864F-930E41ADA8F2}" type="parTrans" cxnId="{CC58547C-B508-4878-BE88-C9327EFD6D8A}">
      <dgm:prSet/>
      <dgm:spPr/>
      <dgm:t>
        <a:bodyPr/>
        <a:lstStyle/>
        <a:p>
          <a:endParaRPr lang="en-US"/>
        </a:p>
      </dgm:t>
    </dgm:pt>
    <dgm:pt modelId="{8F817858-5F10-48DE-BEA5-4B0BA83ADB87}" type="sibTrans" cxnId="{CC58547C-B508-4878-BE88-C9327EFD6D8A}">
      <dgm:prSet/>
      <dgm:spPr/>
      <dgm:t>
        <a:bodyPr/>
        <a:lstStyle/>
        <a:p>
          <a:endParaRPr lang="en-US"/>
        </a:p>
      </dgm:t>
    </dgm:pt>
    <dgm:pt modelId="{4525BDB8-9780-4E79-A60F-98B8F394AFF5}">
      <dgm:prSet phldrT="[Text]" custT="1"/>
      <dgm:spPr/>
      <dgm:t>
        <a:bodyPr/>
        <a:lstStyle/>
        <a:p>
          <a:r>
            <a:rPr lang="en-US" sz="1400" dirty="0" smtClean="0"/>
            <a:t>Community Engagement Core</a:t>
          </a:r>
          <a:endParaRPr lang="en-US" sz="1400" dirty="0"/>
        </a:p>
      </dgm:t>
    </dgm:pt>
    <dgm:pt modelId="{1F8D9D9D-9556-4A20-A7FF-FD34EBCD9EC6}" type="parTrans" cxnId="{AF7063AA-0464-4594-8691-87BBD1809196}">
      <dgm:prSet/>
      <dgm:spPr/>
      <dgm:t>
        <a:bodyPr/>
        <a:lstStyle/>
        <a:p>
          <a:endParaRPr lang="en-US"/>
        </a:p>
      </dgm:t>
    </dgm:pt>
    <dgm:pt modelId="{3549EE22-E608-4057-B10B-121A8E1BA61A}" type="sibTrans" cxnId="{AF7063AA-0464-4594-8691-87BBD1809196}">
      <dgm:prSet/>
      <dgm:spPr/>
      <dgm:t>
        <a:bodyPr/>
        <a:lstStyle/>
        <a:p>
          <a:endParaRPr lang="en-US"/>
        </a:p>
      </dgm:t>
    </dgm:pt>
    <dgm:pt modelId="{80D132CB-E0BD-49AC-ABB0-C6AF4A89AEE6}" type="pres">
      <dgm:prSet presAssocID="{DD51467B-3975-4CC0-84B9-39F7C1CEC69A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E9223EA-30EB-4963-9DF4-C46BADCB2B7F}" type="pres">
      <dgm:prSet presAssocID="{63D3CE01-F16D-44A7-987A-D6171B4004F1}" presName="centerShape" presStyleLbl="node0" presStyleIdx="0" presStyleCnt="1" custScaleX="89709" custScaleY="87130"/>
      <dgm:spPr/>
      <dgm:t>
        <a:bodyPr/>
        <a:lstStyle/>
        <a:p>
          <a:endParaRPr lang="en-US"/>
        </a:p>
      </dgm:t>
    </dgm:pt>
    <dgm:pt modelId="{ABFB0B86-FCA5-4D5F-A14D-C153673C092F}" type="pres">
      <dgm:prSet presAssocID="{1EF4A494-F4F9-4C6B-A5C7-BC5B1B066AF5}" presName="node" presStyleLbl="node1" presStyleIdx="0" presStyleCnt="5" custScaleX="130912" custScaleY="12166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643081B-EEB8-40E3-9955-5E312B5591F3}" type="pres">
      <dgm:prSet presAssocID="{1EF4A494-F4F9-4C6B-A5C7-BC5B1B066AF5}" presName="dummy" presStyleCnt="0"/>
      <dgm:spPr/>
      <dgm:t>
        <a:bodyPr/>
        <a:lstStyle/>
        <a:p>
          <a:endParaRPr lang="en-US"/>
        </a:p>
      </dgm:t>
    </dgm:pt>
    <dgm:pt modelId="{9E34F841-2C33-430D-8CE6-0CA78F02D4DC}" type="pres">
      <dgm:prSet presAssocID="{E94ADB98-FEF0-4BC8-8BDB-54F3CB7DF649}" presName="sibTrans" presStyleLbl="sibTrans2D1" presStyleIdx="0" presStyleCnt="5"/>
      <dgm:spPr/>
      <dgm:t>
        <a:bodyPr/>
        <a:lstStyle/>
        <a:p>
          <a:endParaRPr lang="en-US"/>
        </a:p>
      </dgm:t>
    </dgm:pt>
    <dgm:pt modelId="{8DBF2DAB-6A7A-48B8-ADDC-91E246A94A82}" type="pres">
      <dgm:prSet presAssocID="{85D98A39-257D-496A-82E7-FA78B93F78B9}" presName="node" presStyleLbl="node1" presStyleIdx="1" presStyleCnt="5" custScaleX="135847" custScaleY="12590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98066FC-5D58-4835-ABCC-7531E1417016}" type="pres">
      <dgm:prSet presAssocID="{85D98A39-257D-496A-82E7-FA78B93F78B9}" presName="dummy" presStyleCnt="0"/>
      <dgm:spPr/>
      <dgm:t>
        <a:bodyPr/>
        <a:lstStyle/>
        <a:p>
          <a:endParaRPr lang="en-US"/>
        </a:p>
      </dgm:t>
    </dgm:pt>
    <dgm:pt modelId="{25C7AFDA-9F4D-4694-A701-9C5C10B6686B}" type="pres">
      <dgm:prSet presAssocID="{308FB22F-E96A-4307-85BE-CE479BF1AF8D}" presName="sibTrans" presStyleLbl="sibTrans2D1" presStyleIdx="1" presStyleCnt="5"/>
      <dgm:spPr/>
      <dgm:t>
        <a:bodyPr/>
        <a:lstStyle/>
        <a:p>
          <a:endParaRPr lang="en-US"/>
        </a:p>
      </dgm:t>
    </dgm:pt>
    <dgm:pt modelId="{D42C1DD5-D695-494A-B5BC-9A78063E5D11}" type="pres">
      <dgm:prSet presAssocID="{855CE4ED-4EE7-44D5-8E4F-F7C1B796C528}" presName="node" presStyleLbl="node1" presStyleIdx="2" presStyleCnt="5" custScaleX="128855" custScaleY="12571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D676C4F-E871-42E1-9418-4C10EA5EF3E5}" type="pres">
      <dgm:prSet presAssocID="{855CE4ED-4EE7-44D5-8E4F-F7C1B796C528}" presName="dummy" presStyleCnt="0"/>
      <dgm:spPr/>
      <dgm:t>
        <a:bodyPr/>
        <a:lstStyle/>
        <a:p>
          <a:endParaRPr lang="en-US"/>
        </a:p>
      </dgm:t>
    </dgm:pt>
    <dgm:pt modelId="{D8161959-8072-4037-AAB0-F99146ED26CE}" type="pres">
      <dgm:prSet presAssocID="{5BADADB6-FEE6-4837-A220-35B3EE72A752}" presName="sibTrans" presStyleLbl="sibTrans2D1" presStyleIdx="2" presStyleCnt="5"/>
      <dgm:spPr/>
      <dgm:t>
        <a:bodyPr/>
        <a:lstStyle/>
        <a:p>
          <a:endParaRPr lang="en-US"/>
        </a:p>
      </dgm:t>
    </dgm:pt>
    <dgm:pt modelId="{0F735009-FDFA-4137-8AFD-6B2EFE8BE061}" type="pres">
      <dgm:prSet presAssocID="{8668B8C8-5996-47A8-807C-68D3EED16ECC}" presName="node" presStyleLbl="node1" presStyleIdx="3" presStyleCnt="5" custScaleX="130778" custScaleY="12343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F685CE5-4D1B-4D01-B764-144CA02A8806}" type="pres">
      <dgm:prSet presAssocID="{8668B8C8-5996-47A8-807C-68D3EED16ECC}" presName="dummy" presStyleCnt="0"/>
      <dgm:spPr/>
      <dgm:t>
        <a:bodyPr/>
        <a:lstStyle/>
        <a:p>
          <a:endParaRPr lang="en-US"/>
        </a:p>
      </dgm:t>
    </dgm:pt>
    <dgm:pt modelId="{4B9DA764-A767-4AD4-9ED6-77076B515874}" type="pres">
      <dgm:prSet presAssocID="{E75B0C37-2207-4A9C-ABC9-25F9727195AE}" presName="sibTrans" presStyleLbl="sibTrans2D1" presStyleIdx="3" presStyleCnt="5"/>
      <dgm:spPr/>
      <dgm:t>
        <a:bodyPr/>
        <a:lstStyle/>
        <a:p>
          <a:endParaRPr lang="en-US"/>
        </a:p>
      </dgm:t>
    </dgm:pt>
    <dgm:pt modelId="{759AD06B-70C1-455A-8C9A-227492D37435}" type="pres">
      <dgm:prSet presAssocID="{4525BDB8-9780-4E79-A60F-98B8F394AFF5}" presName="node" presStyleLbl="node1" presStyleIdx="4" presStyleCnt="5" custScaleX="121224" custScaleY="12393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F1E4821-DB36-4D9C-BB14-1F6205509ED4}" type="pres">
      <dgm:prSet presAssocID="{4525BDB8-9780-4E79-A60F-98B8F394AFF5}" presName="dummy" presStyleCnt="0"/>
      <dgm:spPr/>
      <dgm:t>
        <a:bodyPr/>
        <a:lstStyle/>
        <a:p>
          <a:endParaRPr lang="en-US"/>
        </a:p>
      </dgm:t>
    </dgm:pt>
    <dgm:pt modelId="{DC7C7993-B437-4E91-9D26-C17C0B78E3A8}" type="pres">
      <dgm:prSet presAssocID="{3549EE22-E608-4057-B10B-121A8E1BA61A}" presName="sibTrans" presStyleLbl="sibTrans2D1" presStyleIdx="4" presStyleCnt="5"/>
      <dgm:spPr/>
      <dgm:t>
        <a:bodyPr/>
        <a:lstStyle/>
        <a:p>
          <a:endParaRPr lang="en-US"/>
        </a:p>
      </dgm:t>
    </dgm:pt>
  </dgm:ptLst>
  <dgm:cxnLst>
    <dgm:cxn modelId="{2CCACBD1-1583-6041-B6C6-9DB51B1AF05D}" type="presOf" srcId="{85D98A39-257D-496A-82E7-FA78B93F78B9}" destId="{8DBF2DAB-6A7A-48B8-ADDC-91E246A94A82}" srcOrd="0" destOrd="0" presId="urn:microsoft.com/office/officeart/2005/8/layout/radial6"/>
    <dgm:cxn modelId="{906ABE23-5445-FC43-81B7-6AA35ACA1E3B}" type="presOf" srcId="{5BADADB6-FEE6-4837-A220-35B3EE72A752}" destId="{D8161959-8072-4037-AAB0-F99146ED26CE}" srcOrd="0" destOrd="0" presId="urn:microsoft.com/office/officeart/2005/8/layout/radial6"/>
    <dgm:cxn modelId="{DB48FC4F-084C-104B-A5DD-79196D4B267C}" type="presOf" srcId="{3549EE22-E608-4057-B10B-121A8E1BA61A}" destId="{DC7C7993-B437-4E91-9D26-C17C0B78E3A8}" srcOrd="0" destOrd="0" presId="urn:microsoft.com/office/officeart/2005/8/layout/radial6"/>
    <dgm:cxn modelId="{0EE0223E-83B1-5A4E-9B3F-BE052D6650E5}" type="presOf" srcId="{855CE4ED-4EE7-44D5-8E4F-F7C1B796C528}" destId="{D42C1DD5-D695-494A-B5BC-9A78063E5D11}" srcOrd="0" destOrd="0" presId="urn:microsoft.com/office/officeart/2005/8/layout/radial6"/>
    <dgm:cxn modelId="{DE9A4CC6-285C-4925-B0AD-398F36C89B89}" srcId="{63D3CE01-F16D-44A7-987A-D6171B4004F1}" destId="{855CE4ED-4EE7-44D5-8E4F-F7C1B796C528}" srcOrd="2" destOrd="0" parTransId="{2891299B-A1E8-427E-80EA-4B353A98A36A}" sibTransId="{5BADADB6-FEE6-4837-A220-35B3EE72A752}"/>
    <dgm:cxn modelId="{A59042C0-E740-44CE-AA4A-B3D390A2BC62}" srcId="{63D3CE01-F16D-44A7-987A-D6171B4004F1}" destId="{1EF4A494-F4F9-4C6B-A5C7-BC5B1B066AF5}" srcOrd="0" destOrd="0" parTransId="{B404CBFB-83D2-433E-A39B-8A2E704CAC25}" sibTransId="{E94ADB98-FEF0-4BC8-8BDB-54F3CB7DF649}"/>
    <dgm:cxn modelId="{4260130F-6E11-5041-A69E-49B291850B87}" type="presOf" srcId="{308FB22F-E96A-4307-85BE-CE479BF1AF8D}" destId="{25C7AFDA-9F4D-4694-A701-9C5C10B6686B}" srcOrd="0" destOrd="0" presId="urn:microsoft.com/office/officeart/2005/8/layout/radial6"/>
    <dgm:cxn modelId="{AF7063AA-0464-4594-8691-87BBD1809196}" srcId="{63D3CE01-F16D-44A7-987A-D6171B4004F1}" destId="{4525BDB8-9780-4E79-A60F-98B8F394AFF5}" srcOrd="4" destOrd="0" parTransId="{1F8D9D9D-9556-4A20-A7FF-FD34EBCD9EC6}" sibTransId="{3549EE22-E608-4057-B10B-121A8E1BA61A}"/>
    <dgm:cxn modelId="{C74D3165-660A-0443-AF74-ECDBA5783CD9}" type="presOf" srcId="{4525BDB8-9780-4E79-A60F-98B8F394AFF5}" destId="{759AD06B-70C1-455A-8C9A-227492D37435}" srcOrd="0" destOrd="0" presId="urn:microsoft.com/office/officeart/2005/8/layout/radial6"/>
    <dgm:cxn modelId="{CC58547C-B508-4878-BE88-C9327EFD6D8A}" srcId="{DD51467B-3975-4CC0-84B9-39F7C1CEC69A}" destId="{23542095-9122-40F5-94E5-315573BB1F53}" srcOrd="1" destOrd="0" parTransId="{41BFBE35-9A2D-421E-864F-930E41ADA8F2}" sibTransId="{8F817858-5F10-48DE-BEA5-4B0BA83ADB87}"/>
    <dgm:cxn modelId="{011E8073-CD2C-3245-868B-E0989D9613E7}" type="presOf" srcId="{DD51467B-3975-4CC0-84B9-39F7C1CEC69A}" destId="{80D132CB-E0BD-49AC-ABB0-C6AF4A89AEE6}" srcOrd="0" destOrd="0" presId="urn:microsoft.com/office/officeart/2005/8/layout/radial6"/>
    <dgm:cxn modelId="{3611ADD6-2DCA-6142-8962-C6AA8FE1A312}" type="presOf" srcId="{E75B0C37-2207-4A9C-ABC9-25F9727195AE}" destId="{4B9DA764-A767-4AD4-9ED6-77076B515874}" srcOrd="0" destOrd="0" presId="urn:microsoft.com/office/officeart/2005/8/layout/radial6"/>
    <dgm:cxn modelId="{CE7C0A4B-5DD2-FB45-9D25-531839D76EB3}" type="presOf" srcId="{63D3CE01-F16D-44A7-987A-D6171B4004F1}" destId="{6E9223EA-30EB-4963-9DF4-C46BADCB2B7F}" srcOrd="0" destOrd="0" presId="urn:microsoft.com/office/officeart/2005/8/layout/radial6"/>
    <dgm:cxn modelId="{AA7CC523-8228-40BE-802E-D404A95E85E2}" srcId="{63D3CE01-F16D-44A7-987A-D6171B4004F1}" destId="{85D98A39-257D-496A-82E7-FA78B93F78B9}" srcOrd="1" destOrd="0" parTransId="{69855B47-FDBA-46B4-9BA9-1744DEB14B12}" sibTransId="{308FB22F-E96A-4307-85BE-CE479BF1AF8D}"/>
    <dgm:cxn modelId="{75BC2ED7-82AD-4A3C-A082-BA23107DE0B9}" srcId="{63D3CE01-F16D-44A7-987A-D6171B4004F1}" destId="{8668B8C8-5996-47A8-807C-68D3EED16ECC}" srcOrd="3" destOrd="0" parTransId="{C3AA338A-74F8-46EC-85FB-28097A31E6D1}" sibTransId="{E75B0C37-2207-4A9C-ABC9-25F9727195AE}"/>
    <dgm:cxn modelId="{BF84E9A4-0210-8147-8B61-CF9EEFD319BD}" type="presOf" srcId="{1EF4A494-F4F9-4C6B-A5C7-BC5B1B066AF5}" destId="{ABFB0B86-FCA5-4D5F-A14D-C153673C092F}" srcOrd="0" destOrd="0" presId="urn:microsoft.com/office/officeart/2005/8/layout/radial6"/>
    <dgm:cxn modelId="{BB530909-A83B-5F4C-B6D5-17162816F1B5}" type="presOf" srcId="{E94ADB98-FEF0-4BC8-8BDB-54F3CB7DF649}" destId="{9E34F841-2C33-430D-8CE6-0CA78F02D4DC}" srcOrd="0" destOrd="0" presId="urn:microsoft.com/office/officeart/2005/8/layout/radial6"/>
    <dgm:cxn modelId="{78204A41-21DA-4AC9-BD99-0C86FD360D40}" srcId="{DD51467B-3975-4CC0-84B9-39F7C1CEC69A}" destId="{63D3CE01-F16D-44A7-987A-D6171B4004F1}" srcOrd="0" destOrd="0" parTransId="{F750A3A5-66D1-454A-A5B0-46E669E897DB}" sibTransId="{E0F46AEB-6DFB-4B64-BC34-8D801002D174}"/>
    <dgm:cxn modelId="{8922575A-4C6B-A644-8526-D2E537AA8184}" type="presOf" srcId="{8668B8C8-5996-47A8-807C-68D3EED16ECC}" destId="{0F735009-FDFA-4137-8AFD-6B2EFE8BE061}" srcOrd="0" destOrd="0" presId="urn:microsoft.com/office/officeart/2005/8/layout/radial6"/>
    <dgm:cxn modelId="{FCF21F78-B6C3-0147-9088-F2DC2C206D96}" type="presParOf" srcId="{80D132CB-E0BD-49AC-ABB0-C6AF4A89AEE6}" destId="{6E9223EA-30EB-4963-9DF4-C46BADCB2B7F}" srcOrd="0" destOrd="0" presId="urn:microsoft.com/office/officeart/2005/8/layout/radial6"/>
    <dgm:cxn modelId="{0AE7FF00-8F63-EA43-861A-1570C17FCEC3}" type="presParOf" srcId="{80D132CB-E0BD-49AC-ABB0-C6AF4A89AEE6}" destId="{ABFB0B86-FCA5-4D5F-A14D-C153673C092F}" srcOrd="1" destOrd="0" presId="urn:microsoft.com/office/officeart/2005/8/layout/radial6"/>
    <dgm:cxn modelId="{43AC5D41-CB15-C448-BD47-9767AD03E616}" type="presParOf" srcId="{80D132CB-E0BD-49AC-ABB0-C6AF4A89AEE6}" destId="{1643081B-EEB8-40E3-9955-5E312B5591F3}" srcOrd="2" destOrd="0" presId="urn:microsoft.com/office/officeart/2005/8/layout/radial6"/>
    <dgm:cxn modelId="{5F795CE8-61A5-7E46-9369-4874EE442FD8}" type="presParOf" srcId="{80D132CB-E0BD-49AC-ABB0-C6AF4A89AEE6}" destId="{9E34F841-2C33-430D-8CE6-0CA78F02D4DC}" srcOrd="3" destOrd="0" presId="urn:microsoft.com/office/officeart/2005/8/layout/radial6"/>
    <dgm:cxn modelId="{3B8ED66A-E3FD-1A46-BC46-4191605829E0}" type="presParOf" srcId="{80D132CB-E0BD-49AC-ABB0-C6AF4A89AEE6}" destId="{8DBF2DAB-6A7A-48B8-ADDC-91E246A94A82}" srcOrd="4" destOrd="0" presId="urn:microsoft.com/office/officeart/2005/8/layout/radial6"/>
    <dgm:cxn modelId="{72BA9AD9-C0AD-C544-A03D-3CFF5A2F889E}" type="presParOf" srcId="{80D132CB-E0BD-49AC-ABB0-C6AF4A89AEE6}" destId="{B98066FC-5D58-4835-ABCC-7531E1417016}" srcOrd="5" destOrd="0" presId="urn:microsoft.com/office/officeart/2005/8/layout/radial6"/>
    <dgm:cxn modelId="{3246A592-4507-FF4F-A41E-CDFE9D05455A}" type="presParOf" srcId="{80D132CB-E0BD-49AC-ABB0-C6AF4A89AEE6}" destId="{25C7AFDA-9F4D-4694-A701-9C5C10B6686B}" srcOrd="6" destOrd="0" presId="urn:microsoft.com/office/officeart/2005/8/layout/radial6"/>
    <dgm:cxn modelId="{7D9F51EC-0775-B545-8883-00D2BE5437C4}" type="presParOf" srcId="{80D132CB-E0BD-49AC-ABB0-C6AF4A89AEE6}" destId="{D42C1DD5-D695-494A-B5BC-9A78063E5D11}" srcOrd="7" destOrd="0" presId="urn:microsoft.com/office/officeart/2005/8/layout/radial6"/>
    <dgm:cxn modelId="{13D5E80B-76D0-3B4D-A744-881F7D03A409}" type="presParOf" srcId="{80D132CB-E0BD-49AC-ABB0-C6AF4A89AEE6}" destId="{8D676C4F-E871-42E1-9418-4C10EA5EF3E5}" srcOrd="8" destOrd="0" presId="urn:microsoft.com/office/officeart/2005/8/layout/radial6"/>
    <dgm:cxn modelId="{F7DFA2D4-23A5-ED4A-A1A0-F17951CE2872}" type="presParOf" srcId="{80D132CB-E0BD-49AC-ABB0-C6AF4A89AEE6}" destId="{D8161959-8072-4037-AAB0-F99146ED26CE}" srcOrd="9" destOrd="0" presId="urn:microsoft.com/office/officeart/2005/8/layout/radial6"/>
    <dgm:cxn modelId="{4229394C-54F5-9C4A-AC31-98FE6A51C035}" type="presParOf" srcId="{80D132CB-E0BD-49AC-ABB0-C6AF4A89AEE6}" destId="{0F735009-FDFA-4137-8AFD-6B2EFE8BE061}" srcOrd="10" destOrd="0" presId="urn:microsoft.com/office/officeart/2005/8/layout/radial6"/>
    <dgm:cxn modelId="{A1C06D52-9CD7-FE44-A25C-3B329293CC63}" type="presParOf" srcId="{80D132CB-E0BD-49AC-ABB0-C6AF4A89AEE6}" destId="{5F685CE5-4D1B-4D01-B764-144CA02A8806}" srcOrd="11" destOrd="0" presId="urn:microsoft.com/office/officeart/2005/8/layout/radial6"/>
    <dgm:cxn modelId="{C0E01F60-4F70-CA47-9F61-C79C4767F6E1}" type="presParOf" srcId="{80D132CB-E0BD-49AC-ABB0-C6AF4A89AEE6}" destId="{4B9DA764-A767-4AD4-9ED6-77076B515874}" srcOrd="12" destOrd="0" presId="urn:microsoft.com/office/officeart/2005/8/layout/radial6"/>
    <dgm:cxn modelId="{ED1C7583-8548-044A-87E7-43805163001E}" type="presParOf" srcId="{80D132CB-E0BD-49AC-ABB0-C6AF4A89AEE6}" destId="{759AD06B-70C1-455A-8C9A-227492D37435}" srcOrd="13" destOrd="0" presId="urn:microsoft.com/office/officeart/2005/8/layout/radial6"/>
    <dgm:cxn modelId="{7C47EBC8-DDA4-9F47-9218-5312F0D0D10F}" type="presParOf" srcId="{80D132CB-E0BD-49AC-ABB0-C6AF4A89AEE6}" destId="{7F1E4821-DB36-4D9C-BB14-1F6205509ED4}" srcOrd="14" destOrd="0" presId="urn:microsoft.com/office/officeart/2005/8/layout/radial6"/>
    <dgm:cxn modelId="{CD5CA97E-3F29-654F-B941-0B27C85285CE}" type="presParOf" srcId="{80D132CB-E0BD-49AC-ABB0-C6AF4A89AEE6}" destId="{DC7C7993-B437-4E91-9D26-C17C0B78E3A8}" srcOrd="15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C7C7993-B437-4E91-9D26-C17C0B78E3A8}">
      <dsp:nvSpPr>
        <dsp:cNvPr id="0" name=""/>
        <dsp:cNvSpPr/>
      </dsp:nvSpPr>
      <dsp:spPr>
        <a:xfrm>
          <a:off x="1803276" y="567798"/>
          <a:ext cx="3762805" cy="3762805"/>
        </a:xfrm>
        <a:prstGeom prst="blockArc">
          <a:avLst>
            <a:gd name="adj1" fmla="val 11880000"/>
            <a:gd name="adj2" fmla="val 16200000"/>
            <a:gd name="adj3" fmla="val 4644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B9DA764-A767-4AD4-9ED6-77076B515874}">
      <dsp:nvSpPr>
        <dsp:cNvPr id="0" name=""/>
        <dsp:cNvSpPr/>
      </dsp:nvSpPr>
      <dsp:spPr>
        <a:xfrm>
          <a:off x="1803276" y="567798"/>
          <a:ext cx="3762805" cy="3762805"/>
        </a:xfrm>
        <a:prstGeom prst="blockArc">
          <a:avLst>
            <a:gd name="adj1" fmla="val 7560000"/>
            <a:gd name="adj2" fmla="val 11880000"/>
            <a:gd name="adj3" fmla="val 4644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8161959-8072-4037-AAB0-F99146ED26CE}">
      <dsp:nvSpPr>
        <dsp:cNvPr id="0" name=""/>
        <dsp:cNvSpPr/>
      </dsp:nvSpPr>
      <dsp:spPr>
        <a:xfrm>
          <a:off x="1803276" y="567798"/>
          <a:ext cx="3762805" cy="3762805"/>
        </a:xfrm>
        <a:prstGeom prst="blockArc">
          <a:avLst>
            <a:gd name="adj1" fmla="val 3240000"/>
            <a:gd name="adj2" fmla="val 7560000"/>
            <a:gd name="adj3" fmla="val 4644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5C7AFDA-9F4D-4694-A701-9C5C10B6686B}">
      <dsp:nvSpPr>
        <dsp:cNvPr id="0" name=""/>
        <dsp:cNvSpPr/>
      </dsp:nvSpPr>
      <dsp:spPr>
        <a:xfrm>
          <a:off x="1803276" y="567798"/>
          <a:ext cx="3762805" cy="3762805"/>
        </a:xfrm>
        <a:prstGeom prst="blockArc">
          <a:avLst>
            <a:gd name="adj1" fmla="val 20520000"/>
            <a:gd name="adj2" fmla="val 3240000"/>
            <a:gd name="adj3" fmla="val 4644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E34F841-2C33-430D-8CE6-0CA78F02D4DC}">
      <dsp:nvSpPr>
        <dsp:cNvPr id="0" name=""/>
        <dsp:cNvSpPr/>
      </dsp:nvSpPr>
      <dsp:spPr>
        <a:xfrm>
          <a:off x="1803276" y="567798"/>
          <a:ext cx="3762805" cy="3762805"/>
        </a:xfrm>
        <a:prstGeom prst="blockArc">
          <a:avLst>
            <a:gd name="adj1" fmla="val 16200000"/>
            <a:gd name="adj2" fmla="val 20520000"/>
            <a:gd name="adj3" fmla="val 4644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E9223EA-30EB-4963-9DF4-C46BADCB2B7F}">
      <dsp:nvSpPr>
        <dsp:cNvPr id="0" name=""/>
        <dsp:cNvSpPr/>
      </dsp:nvSpPr>
      <dsp:spPr>
        <a:xfrm>
          <a:off x="2907162" y="1694036"/>
          <a:ext cx="1555033" cy="1510328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smtClean="0"/>
            <a:t>Innovative Research</a:t>
          </a:r>
          <a:endParaRPr lang="en-US" sz="1900" kern="1200" dirty="0"/>
        </a:p>
      </dsp:txBody>
      <dsp:txXfrm>
        <a:off x="3134891" y="1915218"/>
        <a:ext cx="1099575" cy="1067964"/>
      </dsp:txXfrm>
    </dsp:sp>
    <dsp:sp modelId="{ABFB0B86-FCA5-4D5F-A14D-C153673C092F}">
      <dsp:nvSpPr>
        <dsp:cNvPr id="0" name=""/>
        <dsp:cNvSpPr/>
      </dsp:nvSpPr>
      <dsp:spPr>
        <a:xfrm>
          <a:off x="2890439" y="-126645"/>
          <a:ext cx="1588478" cy="1476251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smtClean="0"/>
            <a:t>Development Core</a:t>
          </a:r>
          <a:endParaRPr lang="en-US" sz="1400" kern="1200" dirty="0"/>
        </a:p>
      </dsp:txBody>
      <dsp:txXfrm>
        <a:off x="3123066" y="89547"/>
        <a:ext cx="1123224" cy="1043867"/>
      </dsp:txXfrm>
    </dsp:sp>
    <dsp:sp modelId="{8DBF2DAB-6A7A-48B8-ADDC-91E246A94A82}">
      <dsp:nvSpPr>
        <dsp:cNvPr id="0" name=""/>
        <dsp:cNvSpPr/>
      </dsp:nvSpPr>
      <dsp:spPr>
        <a:xfrm>
          <a:off x="4608275" y="1117464"/>
          <a:ext cx="1648359" cy="1527699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smtClean="0"/>
            <a:t>Administrative Core</a:t>
          </a:r>
          <a:endParaRPr lang="en-US" sz="1400" kern="1200" dirty="0"/>
        </a:p>
      </dsp:txBody>
      <dsp:txXfrm>
        <a:off x="4849672" y="1341190"/>
        <a:ext cx="1165565" cy="1080247"/>
      </dsp:txXfrm>
    </dsp:sp>
    <dsp:sp modelId="{D42C1DD5-D695-494A-B5BC-9A78063E5D11}">
      <dsp:nvSpPr>
        <dsp:cNvPr id="0" name=""/>
        <dsp:cNvSpPr/>
      </dsp:nvSpPr>
      <dsp:spPr>
        <a:xfrm>
          <a:off x="3983104" y="3173251"/>
          <a:ext cx="1563518" cy="1525393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Intervention &amp; </a:t>
          </a:r>
          <a:r>
            <a:rPr lang="en-US" sz="1400" kern="1200" dirty="0" err="1" smtClean="0"/>
            <a:t>Implementa-tion</a:t>
          </a:r>
          <a:r>
            <a:rPr lang="en-US" sz="1400" kern="1200" dirty="0" smtClean="0"/>
            <a:t> Science Core</a:t>
          </a:r>
          <a:endParaRPr lang="en-US" sz="1400" kern="1200" dirty="0"/>
        </a:p>
      </dsp:txBody>
      <dsp:txXfrm>
        <a:off x="4212076" y="3396640"/>
        <a:ext cx="1105574" cy="1078615"/>
      </dsp:txXfrm>
    </dsp:sp>
    <dsp:sp modelId="{0F735009-FDFA-4137-8AFD-6B2EFE8BE061}">
      <dsp:nvSpPr>
        <dsp:cNvPr id="0" name=""/>
        <dsp:cNvSpPr/>
      </dsp:nvSpPr>
      <dsp:spPr>
        <a:xfrm>
          <a:off x="1811067" y="3187059"/>
          <a:ext cx="1586852" cy="1497776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Methods Core</a:t>
          </a:r>
          <a:endParaRPr lang="en-US" sz="1400" kern="1200" dirty="0"/>
        </a:p>
      </dsp:txBody>
      <dsp:txXfrm>
        <a:off x="2043456" y="3406403"/>
        <a:ext cx="1122074" cy="1059088"/>
      </dsp:txXfrm>
    </dsp:sp>
    <dsp:sp modelId="{759AD06B-70C1-455A-8C9A-227492D37435}">
      <dsp:nvSpPr>
        <dsp:cNvPr id="0" name=""/>
        <dsp:cNvSpPr/>
      </dsp:nvSpPr>
      <dsp:spPr>
        <a:xfrm>
          <a:off x="1201440" y="1129386"/>
          <a:ext cx="1470924" cy="1503856"/>
        </a:xfrm>
        <a:prstGeom prst="ellipse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Community Engagement Core</a:t>
          </a:r>
          <a:endParaRPr lang="en-US" sz="1400" kern="1200" dirty="0"/>
        </a:p>
      </dsp:txBody>
      <dsp:txXfrm>
        <a:off x="1416852" y="1349621"/>
        <a:ext cx="1040100" cy="106338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1" tIns="45716" rIns="91431" bIns="45716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1" tIns="45716" rIns="91431" bIns="45716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1" tIns="45716" rIns="91431" bIns="45716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1" tIns="45716" rIns="91431" bIns="45716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F6F6C7B2-5E34-460F-AE39-A988BDA78C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21171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1" tIns="45716" rIns="91431" bIns="45716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1" tIns="45716" rIns="91431" bIns="45716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7250" y="685800"/>
            <a:ext cx="51435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1" tIns="45716" rIns="91431" bIns="457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1" tIns="45716" rIns="91431" bIns="45716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1" tIns="45716" rIns="91431" bIns="45716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51D31577-C7E4-4EC7-93F0-6F69CEA4C9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28946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D31577-C7E4-4EC7-93F0-6F69CEA4C96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294619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D31577-C7E4-4EC7-93F0-6F69CEA4C96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22137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D31577-C7E4-4EC7-93F0-6F69CEA4C96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5688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D31577-C7E4-4EC7-93F0-6F69CEA4C961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31396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D31577-C7E4-4EC7-93F0-6F69CEA4C961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68159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D31577-C7E4-4EC7-93F0-6F69CEA4C961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950026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D31577-C7E4-4EC7-93F0-6F69CEA4C961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47873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D31577-C7E4-4EC7-93F0-6F69CEA4C961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67721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D31577-C7E4-4EC7-93F0-6F69CEA4C961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46914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D31577-C7E4-4EC7-93F0-6F69CEA4C961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5752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D31577-C7E4-4EC7-93F0-6F69CEA4C961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0116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57250" y="685800"/>
            <a:ext cx="51435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044A14-E9A8-F043-AE54-01EABF01A40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98415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D31577-C7E4-4EC7-93F0-6F69CEA4C961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56266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D31577-C7E4-4EC7-93F0-6F69CEA4C961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29377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D31577-C7E4-4EC7-93F0-6F69CEA4C961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9318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D31577-C7E4-4EC7-93F0-6F69CEA4C96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8464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D31577-C7E4-4EC7-93F0-6F69CEA4C96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9654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D31577-C7E4-4EC7-93F0-6F69CEA4C96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1557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D31577-C7E4-4EC7-93F0-6F69CEA4C96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16994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-  Explain the</a:t>
            </a:r>
            <a:r>
              <a:rPr lang="en-US" baseline="0" dirty="0" smtClean="0"/>
              <a:t> Spectrum. Heuristic depiction of the complete spectrum of intervention and  implementation science, as they pertain to HIV prevention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Then distribute a copy of the spectrum to people at the 4 different places/tables in room and ask them to find themselves on the image and put down arrows to indicate it. 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Please focus on one of your projects, perhaps your most near-&amp;-dear project currently. Or you can put several projects on the figure. 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Talk with the group about what they are currently doing; where they think their research mostly lays on Spectrum; and why they are doing research on that.  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After they talk for a bit, ask them to identify what they would want to learn more about within their </a:t>
            </a:r>
            <a:r>
              <a:rPr lang="en-US" u="sng" baseline="0" dirty="0" smtClean="0"/>
              <a:t>current area</a:t>
            </a:r>
            <a:r>
              <a:rPr lang="en-US" baseline="0" dirty="0" smtClean="0"/>
              <a:t>. Are there issues, topics, methods, research design issues that they would like to know more about? There are green note cards to write your thoughts on as they come up.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8E9C59-2180-EC47-8DE9-F3A0F5D4B3C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95253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D31577-C7E4-4EC7-93F0-6F69CEA4C96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44595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57250" y="685800"/>
            <a:ext cx="51435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D31577-C7E4-4EC7-93F0-6F69CEA4C96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6658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1525" y="2130434"/>
            <a:ext cx="874395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43050" y="3886200"/>
            <a:ext cx="72009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11/18/16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0757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11/18/16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4DED4E-7E1D-4F91-8636-E0CE9F2C39DD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1372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58075" y="274647"/>
            <a:ext cx="2314575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4350" y="274647"/>
            <a:ext cx="6772275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11/18/16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CAE921-3037-421A-91E9-A96505EB3E33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5484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11/18/16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46D6A4-5C94-475B-B2DA-926249BB655B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870741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602" y="4406909"/>
            <a:ext cx="874395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2602" y="2906713"/>
            <a:ext cx="874395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11/18/16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F3A274-04AF-4369-A5CF-F029B0685EE5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39815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0" y="1600206"/>
            <a:ext cx="45434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29225" y="1600206"/>
            <a:ext cx="45434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11/18/16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79A7F7-B373-407D-823A-AC5F3DDC7615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5321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350" y="1535113"/>
            <a:ext cx="454521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350" y="2174875"/>
            <a:ext cx="454521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25658" y="1535113"/>
            <a:ext cx="454699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25658" y="2174875"/>
            <a:ext cx="454699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11/18/16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B9B394-E9B5-4FDB-B844-99196DBE83B4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637601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11/18/16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5D1FA3-5EA1-4E96-9780-55C6AA39D17F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990892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11/18/16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184110-7497-43EA-9C24-EE53D2B44F5B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242642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5" y="273050"/>
            <a:ext cx="3384352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931" y="273059"/>
            <a:ext cx="575071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55" y="1435103"/>
            <a:ext cx="3384352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11/18/16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12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6324" y="4800600"/>
            <a:ext cx="6172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16324" y="612775"/>
            <a:ext cx="6172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16324" y="5367338"/>
            <a:ext cx="6172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11/18/16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8D2DEB-A33A-47F2-9839-3537F76704EF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585702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4350" y="274638"/>
            <a:ext cx="92583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350" y="1600206"/>
            <a:ext cx="92583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4350" y="6356359"/>
            <a:ext cx="24003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1F9CA3-105E-4857-9057-6DB6197DA786}" type="datetimeFigureOut">
              <a:rPr lang="en-US" smtClean="0"/>
              <a:t>11/18/16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4725" y="6356359"/>
            <a:ext cx="32575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72350" y="6356359"/>
            <a:ext cx="24003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F9FEC58-2DC6-4202-B6B9-1ABBD154A5E1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779571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9" r:id="rId1"/>
    <p:sldLayoutId id="2147483910" r:id="rId2"/>
    <p:sldLayoutId id="2147483911" r:id="rId3"/>
    <p:sldLayoutId id="2147483912" r:id="rId4"/>
    <p:sldLayoutId id="2147483913" r:id="rId5"/>
    <p:sldLayoutId id="2147483914" r:id="rId6"/>
    <p:sldLayoutId id="2147483915" r:id="rId7"/>
    <p:sldLayoutId id="2147483916" r:id="rId8"/>
    <p:sldLayoutId id="2147483917" r:id="rId9"/>
    <p:sldLayoutId id="2147483918" r:id="rId10"/>
    <p:sldLayoutId id="214748391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4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4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4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4" Type="http://schemas.openxmlformats.org/officeDocument/2006/relationships/image" Target="../media/image14.gi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4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4" Type="http://schemas.openxmlformats.org/officeDocument/2006/relationships/image" Target="../media/image18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4" Type="http://schemas.openxmlformats.org/officeDocument/2006/relationships/image" Target="../media/image20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4" Type="http://schemas.openxmlformats.org/officeDocument/2006/relationships/image" Target="../media/image22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23.jpe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Relationship Id="rId3" Type="http://schemas.openxmlformats.org/officeDocument/2006/relationships/image" Target="../media/image24.emf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4" Type="http://schemas.openxmlformats.org/officeDocument/2006/relationships/diagramLayout" Target="../diagrams/layout1.xml"/><Relationship Id="rId5" Type="http://schemas.openxmlformats.org/officeDocument/2006/relationships/diagramQuickStyle" Target="../diagrams/quickStyle1.xml"/><Relationship Id="rId6" Type="http://schemas.openxmlformats.org/officeDocument/2006/relationships/diagramColors" Target="../diagrams/colors1.xml"/><Relationship Id="rId7" Type="http://schemas.microsoft.com/office/2007/relationships/diagramDrawing" Target="../diagrams/drawing1.xml"/><Relationship Id="rId8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09800"/>
            <a:ext cx="9525000" cy="1143000"/>
          </a:xfrm>
        </p:spPr>
        <p:txBody>
          <a:bodyPr>
            <a:normAutofit fontScale="90000"/>
          </a:bodyPr>
          <a:lstStyle/>
          <a:p>
            <a:pPr>
              <a:tabLst>
                <a:tab pos="5888038" algn="l"/>
                <a:tab pos="6061075" algn="l"/>
              </a:tabLst>
            </a:pPr>
            <a:r>
              <a:rPr lang="en-US" sz="5400" dirty="0" smtClean="0"/>
              <a:t>UCSF Center for AIDS Prevention Studies (CAPS)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3200" dirty="0" smtClean="0"/>
              <a:t>Division of Prevention Science</a:t>
            </a:r>
            <a:br>
              <a:rPr lang="en-US" sz="3200" dirty="0" smtClean="0"/>
            </a:br>
            <a:r>
              <a:rPr lang="en-US" sz="3200" dirty="0" smtClean="0"/>
              <a:t>Department of Medicine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>
                <a:solidFill>
                  <a:schemeClr val="bg1"/>
                </a:solidFill>
              </a:rPr>
              <a:t/>
            </a:r>
            <a:br>
              <a:rPr lang="en-US" sz="4000" dirty="0" smtClean="0">
                <a:solidFill>
                  <a:schemeClr val="bg1"/>
                </a:solidFill>
              </a:rPr>
            </a:br>
            <a:endParaRPr lang="en-US" sz="4000" dirty="0" smtClean="0">
              <a:solidFill>
                <a:schemeClr val="bg1"/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5872048"/>
              </p:ext>
            </p:extLst>
          </p:nvPr>
        </p:nvGraphicFramePr>
        <p:xfrm>
          <a:off x="1562101" y="3954475"/>
          <a:ext cx="7391400" cy="221773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953000"/>
                <a:gridCol w="2438400"/>
              </a:tblGrid>
              <a:tr h="575153">
                <a:tc>
                  <a:txBody>
                    <a:bodyPr/>
                    <a:lstStyle/>
                    <a:p>
                      <a:r>
                        <a:rPr lang="en-US" sz="3200" b="0" dirty="0" smtClean="0">
                          <a:solidFill>
                            <a:schemeClr val="tx1"/>
                          </a:solidFill>
                        </a:rPr>
                        <a:t>Marguerita Lightfoot, PhD</a:t>
                      </a:r>
                      <a:endParaRPr lang="en-US" sz="3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200" b="0" dirty="0" smtClean="0">
                          <a:solidFill>
                            <a:schemeClr val="tx1"/>
                          </a:solidFill>
                        </a:rPr>
                        <a:t>Director</a:t>
                      </a:r>
                      <a:endParaRPr lang="en-US" sz="3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75153">
                <a:tc>
                  <a:txBody>
                    <a:bodyPr/>
                    <a:lstStyle/>
                    <a:p>
                      <a:r>
                        <a:rPr lang="en-US" sz="3200" b="0" dirty="0" smtClean="0">
                          <a:solidFill>
                            <a:schemeClr val="tx1"/>
                          </a:solidFill>
                        </a:rPr>
                        <a:t>Susan Kegeles, PhD</a:t>
                      </a:r>
                      <a:endParaRPr lang="en-US" sz="3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200" b="0" dirty="0" smtClean="0">
                          <a:solidFill>
                            <a:schemeClr val="tx1"/>
                          </a:solidFill>
                        </a:rPr>
                        <a:t>Co-Director</a:t>
                      </a:r>
                      <a:endParaRPr lang="en-US" sz="3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059493">
                <a:tc>
                  <a:txBody>
                    <a:bodyPr/>
                    <a:lstStyle/>
                    <a:p>
                      <a:r>
                        <a:rPr lang="en-US" sz="3200" b="0" dirty="0" smtClean="0">
                          <a:solidFill>
                            <a:schemeClr val="tx1"/>
                          </a:solidFill>
                        </a:rPr>
                        <a:t>Mallory</a:t>
                      </a:r>
                      <a:r>
                        <a:rPr lang="en-US" sz="3200" b="0" baseline="0" dirty="0" smtClean="0">
                          <a:solidFill>
                            <a:schemeClr val="tx1"/>
                          </a:solidFill>
                        </a:rPr>
                        <a:t> Johnson, PhD</a:t>
                      </a:r>
                      <a:endParaRPr lang="en-US" sz="3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200" b="0" dirty="0" smtClean="0">
                          <a:solidFill>
                            <a:schemeClr val="tx1"/>
                          </a:solidFill>
                        </a:rPr>
                        <a:t>Co-Director</a:t>
                      </a:r>
                      <a:endParaRPr lang="en-US" sz="3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CAPS Research</a:t>
            </a:r>
          </a:p>
        </p:txBody>
      </p:sp>
      <p:sp>
        <p:nvSpPr>
          <p:cNvPr id="15362" name="Rectangle 3"/>
          <p:cNvSpPr>
            <a:spLocks noGrp="1" noChangeArrowheads="1"/>
          </p:cNvSpPr>
          <p:nvPr>
            <p:ph idx="1"/>
          </p:nvPr>
        </p:nvSpPr>
        <p:spPr>
          <a:xfrm>
            <a:off x="1409701" y="1447800"/>
            <a:ext cx="8153400" cy="4876800"/>
          </a:xfrm>
        </p:spPr>
        <p:txBody>
          <a:bodyPr/>
          <a:lstStyle/>
          <a:p>
            <a:pPr>
              <a:buFontTx/>
              <a:buNone/>
            </a:pPr>
            <a:r>
              <a:rPr lang="en-US" sz="2800" dirty="0" smtClean="0">
                <a:solidFill>
                  <a:srgbClr val="000000"/>
                </a:solidFill>
                <a:latin typeface="+mj-lt"/>
              </a:rPr>
              <a:t>Susan M. Kegeles, PhD - Professor </a:t>
            </a:r>
          </a:p>
          <a:p>
            <a:pPr>
              <a:buFontTx/>
              <a:buNone/>
            </a:pPr>
            <a:r>
              <a:rPr lang="en-US" sz="2800" dirty="0" smtClean="0">
                <a:solidFill>
                  <a:srgbClr val="000000"/>
                </a:solidFill>
              </a:rPr>
              <a:t>CAPS Co-Director (MSM, young MSM, trans)</a:t>
            </a:r>
          </a:p>
          <a:p>
            <a:pPr>
              <a:buFontTx/>
              <a:buNone/>
            </a:pPr>
            <a:r>
              <a:rPr lang="en-US" sz="1800" dirty="0" smtClean="0">
                <a:solidFill>
                  <a:srgbClr val="000000"/>
                </a:solidFill>
              </a:rPr>
              <a:t>National &amp; International Research with: Gay men, African American MSM and MSM/W,  transgender persons, community-based organizations</a:t>
            </a:r>
          </a:p>
          <a:p>
            <a:r>
              <a:rPr lang="en-US" sz="1800" dirty="0" smtClean="0">
                <a:solidFill>
                  <a:srgbClr val="000000"/>
                </a:solidFill>
              </a:rPr>
              <a:t>Community-Level HIV Prevention Intervention for young black MSM</a:t>
            </a:r>
          </a:p>
          <a:p>
            <a:r>
              <a:rPr lang="en-US" sz="1800" dirty="0" smtClean="0">
                <a:solidFill>
                  <a:srgbClr val="000000"/>
                </a:solidFill>
              </a:rPr>
              <a:t>Implementation research</a:t>
            </a:r>
          </a:p>
          <a:p>
            <a:r>
              <a:rPr lang="en-US" sz="1800" dirty="0" smtClean="0">
                <a:solidFill>
                  <a:srgbClr val="000000"/>
                </a:solidFill>
              </a:rPr>
              <a:t>Community Mobilization about Continuum of Care among Young Black MSM 	</a:t>
            </a:r>
          </a:p>
          <a:p>
            <a:endParaRPr lang="en-US" sz="1800" dirty="0" smtClean="0">
              <a:solidFill>
                <a:srgbClr val="000000"/>
              </a:solidFill>
            </a:endParaRPr>
          </a:p>
          <a:p>
            <a:endParaRPr lang="en-US" sz="1800" dirty="0">
              <a:solidFill>
                <a:srgbClr val="000000"/>
              </a:solidFill>
            </a:endParaRPr>
          </a:p>
        </p:txBody>
      </p:sp>
      <p:pic>
        <p:nvPicPr>
          <p:cNvPr id="15364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9100" y="1676400"/>
            <a:ext cx="85725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13"/>
          <p:cNvSpPr>
            <a:spLocks noChangeArrowheads="1"/>
          </p:cNvSpPr>
          <p:nvPr/>
        </p:nvSpPr>
        <p:spPr bwMode="auto">
          <a:xfrm>
            <a:off x="1333500" y="3962406"/>
            <a:ext cx="8382000" cy="24006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800" dirty="0" smtClean="0">
                <a:solidFill>
                  <a:srgbClr val="000000"/>
                </a:solidFill>
                <a:latin typeface="+mj-lt"/>
              </a:rPr>
              <a:t>Marguerita </a:t>
            </a:r>
            <a:r>
              <a:rPr lang="en-US" sz="2800" dirty="0">
                <a:solidFill>
                  <a:srgbClr val="000000"/>
                </a:solidFill>
                <a:latin typeface="+mj-lt"/>
              </a:rPr>
              <a:t>Lightfoot, PhD </a:t>
            </a:r>
            <a:r>
              <a:rPr lang="en-US" sz="2800" dirty="0" smtClean="0">
                <a:solidFill>
                  <a:srgbClr val="000000"/>
                </a:solidFill>
                <a:latin typeface="+mj-lt"/>
              </a:rPr>
              <a:t>– Professor,</a:t>
            </a:r>
          </a:p>
          <a:p>
            <a:pPr eaLnBrk="0" hangingPunct="0"/>
            <a:r>
              <a:rPr lang="en-US" sz="2800" dirty="0" smtClean="0">
                <a:solidFill>
                  <a:srgbClr val="000000"/>
                </a:solidFill>
                <a:latin typeface="+mj-lt"/>
              </a:rPr>
              <a:t>CAPS Director (Adolescents &amp; technology)</a:t>
            </a:r>
            <a:endParaRPr lang="en-US" sz="2800" dirty="0">
              <a:solidFill>
                <a:srgbClr val="000000"/>
              </a:solidFill>
              <a:latin typeface="+mj-lt"/>
            </a:endParaRPr>
          </a:p>
          <a:p>
            <a:pPr eaLnBrk="0" hangingPunct="0"/>
            <a:r>
              <a:rPr lang="en-US" sz="1800" dirty="0">
                <a:solidFill>
                  <a:srgbClr val="000000"/>
                </a:solidFill>
                <a:latin typeface="+mj-lt"/>
              </a:rPr>
              <a:t>Populations: </a:t>
            </a:r>
            <a:r>
              <a:rPr lang="en-US" sz="1800" dirty="0" smtClean="0">
                <a:solidFill>
                  <a:srgbClr val="000000"/>
                </a:solidFill>
                <a:latin typeface="+mj-lt"/>
              </a:rPr>
              <a:t>Adolescents</a:t>
            </a:r>
            <a:r>
              <a:rPr lang="en-US" sz="1800" dirty="0">
                <a:solidFill>
                  <a:srgbClr val="000000"/>
                </a:solidFill>
                <a:latin typeface="+mj-lt"/>
              </a:rPr>
              <a:t>, youth, community </a:t>
            </a:r>
            <a:r>
              <a:rPr lang="en-US" sz="1800" dirty="0" smtClean="0">
                <a:solidFill>
                  <a:srgbClr val="000000"/>
                </a:solidFill>
                <a:latin typeface="+mj-lt"/>
              </a:rPr>
              <a:t>based participatory </a:t>
            </a:r>
            <a:r>
              <a:rPr lang="en-US" sz="1800" dirty="0">
                <a:solidFill>
                  <a:srgbClr val="000000"/>
                </a:solidFill>
                <a:latin typeface="+mj-lt"/>
              </a:rPr>
              <a:t>research</a:t>
            </a:r>
            <a:endParaRPr lang="en-US" sz="1800" dirty="0" smtClean="0">
              <a:solidFill>
                <a:srgbClr val="000000"/>
              </a:solidFill>
              <a:latin typeface="+mj-lt"/>
            </a:endParaRPr>
          </a:p>
          <a:p>
            <a:pPr eaLnBrk="0" hangingPunct="0">
              <a:buFont typeface="Arial"/>
              <a:buChar char="•"/>
            </a:pPr>
            <a:r>
              <a:rPr lang="en-US" sz="1800" dirty="0" smtClean="0">
                <a:solidFill>
                  <a:srgbClr val="000000"/>
                </a:solidFill>
                <a:latin typeface="+mj-lt"/>
              </a:rPr>
              <a:t>HIV Prevention Research in Minority Communities</a:t>
            </a:r>
          </a:p>
          <a:p>
            <a:pPr eaLnBrk="0" hangingPunct="0">
              <a:buFont typeface="Arial"/>
              <a:buChar char="•"/>
            </a:pPr>
            <a:r>
              <a:rPr lang="en-US" sz="1800" dirty="0" smtClean="0">
                <a:solidFill>
                  <a:srgbClr val="000000"/>
                </a:solidFill>
                <a:latin typeface="+mj-lt"/>
              </a:rPr>
              <a:t>Technology to connect at-risk youth to testing</a:t>
            </a:r>
          </a:p>
          <a:p>
            <a:pPr eaLnBrk="0" hangingPunct="0">
              <a:buFont typeface="Arial"/>
              <a:buChar char="•"/>
            </a:pPr>
            <a:endParaRPr lang="fr-FR" sz="2400" dirty="0" smtClean="0">
              <a:solidFill>
                <a:srgbClr val="000000"/>
              </a:solidFill>
              <a:latin typeface="+mj-lt"/>
            </a:endParaRPr>
          </a:p>
          <a:p>
            <a:pPr eaLnBrk="0" hangingPunct="0"/>
            <a:endParaRPr lang="fr-FR" sz="1600" dirty="0">
              <a:solidFill>
                <a:srgbClr val="000000"/>
              </a:solidFill>
              <a:latin typeface="+mj-lt"/>
            </a:endParaRPr>
          </a:p>
        </p:txBody>
      </p:sp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9100" y="4038600"/>
            <a:ext cx="85725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>
          <a:xfrm>
            <a:off x="495300" y="0"/>
            <a:ext cx="9258300" cy="1143000"/>
          </a:xfrm>
        </p:spPr>
        <p:txBody>
          <a:bodyPr/>
          <a:lstStyle/>
          <a:p>
            <a:r>
              <a:rPr lang="en-US" dirty="0" smtClean="0"/>
              <a:t>CAPS Research</a:t>
            </a:r>
          </a:p>
        </p:txBody>
      </p:sp>
      <p:sp>
        <p:nvSpPr>
          <p:cNvPr id="17410" name="Content Placeholder 13"/>
          <p:cNvSpPr>
            <a:spLocks noGrp="1"/>
          </p:cNvSpPr>
          <p:nvPr>
            <p:ph idx="1"/>
          </p:nvPr>
        </p:nvSpPr>
        <p:spPr>
          <a:xfrm>
            <a:off x="1485904" y="990608"/>
            <a:ext cx="8274050" cy="4606925"/>
          </a:xfrm>
        </p:spPr>
        <p:txBody>
          <a:bodyPr/>
          <a:lstStyle/>
          <a:p>
            <a:pPr>
              <a:buFontTx/>
              <a:buNone/>
            </a:pPr>
            <a:r>
              <a:rPr lang="fr-FR" sz="2800" dirty="0" smtClean="0">
                <a:solidFill>
                  <a:srgbClr val="000000"/>
                </a:solidFill>
              </a:rPr>
              <a:t>Edwin Charlebois, </a:t>
            </a:r>
            <a:r>
              <a:rPr lang="fr-FR" sz="2800" dirty="0" err="1" smtClean="0">
                <a:solidFill>
                  <a:srgbClr val="000000"/>
                </a:solidFill>
              </a:rPr>
              <a:t>PhD</a:t>
            </a:r>
            <a:r>
              <a:rPr lang="fr-FR" sz="2800" dirty="0" smtClean="0">
                <a:solidFill>
                  <a:srgbClr val="000000"/>
                </a:solidFill>
              </a:rPr>
              <a:t>, MPH - </a:t>
            </a:r>
            <a:r>
              <a:rPr lang="fr-FR" sz="2800" dirty="0" err="1" smtClean="0">
                <a:solidFill>
                  <a:srgbClr val="000000"/>
                </a:solidFill>
              </a:rPr>
              <a:t>Professor</a:t>
            </a:r>
            <a:endParaRPr lang="fr-FR" sz="2800" dirty="0" smtClean="0">
              <a:solidFill>
                <a:srgbClr val="000000"/>
              </a:solidFill>
            </a:endParaRPr>
          </a:p>
          <a:p>
            <a:pPr>
              <a:buFontTx/>
              <a:buNone/>
            </a:pPr>
            <a:r>
              <a:rPr lang="en-US" sz="1800" dirty="0" smtClean="0">
                <a:solidFill>
                  <a:srgbClr val="000000"/>
                </a:solidFill>
              </a:rPr>
              <a:t>Populations: Gay men, PLWH</a:t>
            </a:r>
          </a:p>
          <a:p>
            <a:pPr>
              <a:buFontTx/>
              <a:buNone/>
            </a:pPr>
            <a:r>
              <a:rPr lang="en-US" sz="1800" dirty="0" smtClean="0">
                <a:solidFill>
                  <a:srgbClr val="000000"/>
                </a:solidFill>
              </a:rPr>
              <a:t>Area: US, Uganda</a:t>
            </a:r>
          </a:p>
          <a:p>
            <a:r>
              <a:rPr lang="en-US" sz="1800" dirty="0" smtClean="0">
                <a:solidFill>
                  <a:srgbClr val="000000"/>
                </a:solidFill>
              </a:rPr>
              <a:t>Structural Alcohol/HIV Risk Intervention in Gay Bar Patron</a:t>
            </a:r>
          </a:p>
          <a:p>
            <a:r>
              <a:rPr lang="en-US" sz="1800" dirty="0" smtClean="0">
                <a:solidFill>
                  <a:srgbClr val="000000"/>
                </a:solidFill>
              </a:rPr>
              <a:t>Project Promote: Novel Strategies to Prevent Malaria and Improve HIV Outcomes in Africa – Data and Statistics Core</a:t>
            </a:r>
          </a:p>
          <a:p>
            <a:r>
              <a:rPr lang="en-US" sz="1800" dirty="0" smtClean="0">
                <a:solidFill>
                  <a:srgbClr val="000000"/>
                </a:solidFill>
              </a:rPr>
              <a:t>Family-Based HIV VCT for Patients at Risk for TB</a:t>
            </a:r>
          </a:p>
          <a:p>
            <a:r>
              <a:rPr lang="en-US" sz="1800" dirty="0" smtClean="0">
                <a:solidFill>
                  <a:srgbClr val="000000"/>
                </a:solidFill>
              </a:rPr>
              <a:t>Modeling the Impact of Ryan White Care Act Severity of Need Indices</a:t>
            </a:r>
          </a:p>
          <a:p>
            <a:endParaRPr lang="en-US" sz="1800" dirty="0" smtClean="0">
              <a:solidFill>
                <a:srgbClr val="000000"/>
              </a:solidFill>
            </a:endParaRPr>
          </a:p>
          <a:p>
            <a:pPr>
              <a:buNone/>
            </a:pPr>
            <a:endParaRPr lang="en-US" sz="1800" dirty="0" smtClean="0">
              <a:solidFill>
                <a:srgbClr val="000000"/>
              </a:solidFill>
            </a:endParaRPr>
          </a:p>
          <a:p>
            <a:endParaRPr lang="en-US" sz="2800" dirty="0" smtClean="0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1485904" y="3962401"/>
            <a:ext cx="7924800" cy="4001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2800" dirty="0" smtClean="0">
                <a:solidFill>
                  <a:srgbClr val="000000"/>
                </a:solidFill>
                <a:latin typeface="+mj-lt"/>
              </a:rPr>
              <a:t>Kyung-</a:t>
            </a:r>
            <a:r>
              <a:rPr lang="en-US" sz="2800" dirty="0" err="1" smtClean="0">
                <a:solidFill>
                  <a:srgbClr val="000000"/>
                </a:solidFill>
                <a:latin typeface="+mj-lt"/>
              </a:rPr>
              <a:t>Hee</a:t>
            </a:r>
            <a:r>
              <a:rPr lang="en-US" sz="2800" dirty="0" smtClean="0">
                <a:solidFill>
                  <a:srgbClr val="000000"/>
                </a:solidFill>
                <a:latin typeface="+mj-lt"/>
              </a:rPr>
              <a:t> Choi, PhD, MPH - Professor </a:t>
            </a:r>
            <a:endParaRPr lang="en-US" sz="2800" dirty="0">
              <a:solidFill>
                <a:srgbClr val="000000"/>
              </a:solidFill>
              <a:latin typeface="+mj-lt"/>
            </a:endParaRPr>
          </a:p>
          <a:p>
            <a:pPr eaLnBrk="0" hangingPunct="0"/>
            <a:r>
              <a:rPr lang="en-US" sz="1800" dirty="0">
                <a:solidFill>
                  <a:srgbClr val="000000"/>
                </a:solidFill>
                <a:latin typeface="+mj-lt"/>
              </a:rPr>
              <a:t>Populations</a:t>
            </a:r>
            <a:r>
              <a:rPr lang="en-US" sz="1800" dirty="0" smtClean="0">
                <a:solidFill>
                  <a:srgbClr val="000000"/>
                </a:solidFill>
                <a:latin typeface="+mj-lt"/>
              </a:rPr>
              <a:t>: MSM</a:t>
            </a:r>
          </a:p>
          <a:p>
            <a:pPr eaLnBrk="0" hangingPunct="0"/>
            <a:r>
              <a:rPr lang="en-US" sz="1800" dirty="0" smtClean="0">
                <a:solidFill>
                  <a:srgbClr val="000000"/>
                </a:solidFill>
                <a:latin typeface="+mj-lt"/>
              </a:rPr>
              <a:t>Area: US, China</a:t>
            </a:r>
          </a:p>
          <a:p>
            <a:pPr eaLnBrk="0" hangingPunct="0">
              <a:buFont typeface="Arial" charset="0"/>
              <a:buChar char="•"/>
            </a:pPr>
            <a:r>
              <a:rPr lang="en-US" sz="1800" dirty="0" smtClean="0">
                <a:solidFill>
                  <a:srgbClr val="000000"/>
                </a:solidFill>
                <a:latin typeface="+mj-lt"/>
              </a:rPr>
              <a:t>    Social/Sexual Networks &amp; HIV Risk: Men of Color</a:t>
            </a:r>
          </a:p>
          <a:p>
            <a:pPr eaLnBrk="0" hangingPunct="0">
              <a:buFont typeface="Arial" charset="0"/>
              <a:buChar char="•"/>
            </a:pPr>
            <a:r>
              <a:rPr lang="en-US" sz="1800" dirty="0" smtClean="0">
                <a:solidFill>
                  <a:srgbClr val="000000"/>
                </a:solidFill>
                <a:latin typeface="+mj-lt"/>
              </a:rPr>
              <a:t>    CHATS: Developing a Network Intervention to Promote Women’s Health</a:t>
            </a:r>
          </a:p>
          <a:p>
            <a:pPr eaLnBrk="0" hangingPunct="0">
              <a:buFont typeface="Arial" charset="0"/>
              <a:buChar char="•"/>
            </a:pPr>
            <a:r>
              <a:rPr lang="en-US" sz="1800" dirty="0" smtClean="0">
                <a:solidFill>
                  <a:srgbClr val="000000"/>
                </a:solidFill>
                <a:latin typeface="+mj-lt"/>
              </a:rPr>
              <a:t>    Developing a Network-based HIV Prevention Intervention for MSM in</a:t>
            </a:r>
          </a:p>
          <a:p>
            <a:pPr eaLnBrk="0" hangingPunct="0"/>
            <a:r>
              <a:rPr lang="en-US" sz="1800" dirty="0" smtClean="0">
                <a:solidFill>
                  <a:srgbClr val="000000"/>
                </a:solidFill>
                <a:latin typeface="+mj-lt"/>
              </a:rPr>
              <a:t>     China</a:t>
            </a:r>
          </a:p>
          <a:p>
            <a:pPr eaLnBrk="0" hangingPunct="0">
              <a:buFont typeface="Arial" charset="0"/>
              <a:buChar char="•"/>
            </a:pPr>
            <a:endParaRPr lang="en-US" sz="1800" dirty="0" smtClean="0">
              <a:solidFill>
                <a:srgbClr val="000000"/>
              </a:solidFill>
              <a:latin typeface="+mj-lt"/>
            </a:endParaRPr>
          </a:p>
          <a:p>
            <a:pPr eaLnBrk="0" hangingPunct="0">
              <a:buFont typeface="Arial" charset="0"/>
              <a:buChar char="•"/>
            </a:pPr>
            <a:endParaRPr lang="en-US" sz="1800" dirty="0" smtClean="0">
              <a:solidFill>
                <a:srgbClr val="000000"/>
              </a:solidFill>
              <a:latin typeface="+mj-lt"/>
            </a:endParaRPr>
          </a:p>
          <a:p>
            <a:pPr eaLnBrk="0" hangingPunct="0"/>
            <a:endParaRPr lang="en-US" sz="1800" dirty="0" smtClean="0">
              <a:solidFill>
                <a:srgbClr val="000000"/>
              </a:solidFill>
              <a:latin typeface="+mj-lt"/>
            </a:endParaRPr>
          </a:p>
          <a:p>
            <a:pPr eaLnBrk="0" hangingPunct="0"/>
            <a:endParaRPr lang="en-US" sz="1800" dirty="0" smtClean="0">
              <a:solidFill>
                <a:srgbClr val="000000"/>
              </a:solidFill>
              <a:latin typeface="+mj-lt"/>
            </a:endParaRPr>
          </a:p>
          <a:p>
            <a:pPr eaLnBrk="0" hangingPunct="0">
              <a:buFont typeface="Arial"/>
              <a:buChar char="•"/>
            </a:pPr>
            <a:endParaRPr lang="en-US" sz="1800" dirty="0" smtClean="0">
              <a:solidFill>
                <a:srgbClr val="000000"/>
              </a:solidFill>
              <a:latin typeface="+mj-lt"/>
            </a:endParaRPr>
          </a:p>
          <a:p>
            <a:pPr eaLnBrk="0" hangingPunct="0"/>
            <a:endParaRPr lang="en-US" sz="2800" dirty="0">
              <a:solidFill>
                <a:srgbClr val="000000"/>
              </a:solidFill>
              <a:latin typeface="+mj-lt"/>
            </a:endParaRPr>
          </a:p>
        </p:txBody>
      </p:sp>
      <p:pic>
        <p:nvPicPr>
          <p:cNvPr id="2050" name="Picture 2" descr="C:\Documents and Settings\bmason\Desktop\Charleboi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5300" y="1143000"/>
            <a:ext cx="895350" cy="895350"/>
          </a:xfrm>
          <a:prstGeom prst="rect">
            <a:avLst/>
          </a:prstGeom>
          <a:noFill/>
        </p:spPr>
      </p:pic>
      <p:pic>
        <p:nvPicPr>
          <p:cNvPr id="2051" name="Picture 3" descr="C:\Documents and Settings\bmason\Desktop\Choi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5301" y="4114800"/>
            <a:ext cx="825500" cy="1193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>
          <a:xfrm>
            <a:off x="495300" y="10886"/>
            <a:ext cx="9258300" cy="1143000"/>
          </a:xfrm>
        </p:spPr>
        <p:txBody>
          <a:bodyPr/>
          <a:lstStyle/>
          <a:p>
            <a:r>
              <a:rPr lang="en-US" dirty="0" smtClean="0"/>
              <a:t>CAPS Research</a:t>
            </a:r>
          </a:p>
        </p:txBody>
      </p:sp>
      <p:sp>
        <p:nvSpPr>
          <p:cNvPr id="17410" name="Content Placeholder 13"/>
          <p:cNvSpPr>
            <a:spLocks noGrp="1"/>
          </p:cNvSpPr>
          <p:nvPr>
            <p:ph idx="1"/>
          </p:nvPr>
        </p:nvSpPr>
        <p:spPr>
          <a:xfrm>
            <a:off x="1485904" y="1066808"/>
            <a:ext cx="8274050" cy="4606925"/>
          </a:xfrm>
        </p:spPr>
        <p:txBody>
          <a:bodyPr/>
          <a:lstStyle/>
          <a:p>
            <a:endParaRPr lang="en-US" sz="2800" dirty="0" smtClean="0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1485904" y="3429006"/>
            <a:ext cx="7924800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2800" dirty="0" smtClean="0">
                <a:solidFill>
                  <a:srgbClr val="000000"/>
                </a:solidFill>
                <a:latin typeface="+mj-lt"/>
              </a:rPr>
              <a:t>Maria </a:t>
            </a:r>
            <a:r>
              <a:rPr lang="en-US" sz="2800" dirty="0">
                <a:solidFill>
                  <a:srgbClr val="000000"/>
                </a:solidFill>
                <a:latin typeface="+mj-lt"/>
              </a:rPr>
              <a:t>Ekstrand, PhD </a:t>
            </a:r>
            <a:r>
              <a:rPr lang="en-US" sz="2800" dirty="0" smtClean="0">
                <a:solidFill>
                  <a:srgbClr val="000000"/>
                </a:solidFill>
                <a:latin typeface="+mj-lt"/>
              </a:rPr>
              <a:t>- Professor </a:t>
            </a:r>
            <a:endParaRPr lang="en-US" sz="2800" dirty="0">
              <a:solidFill>
                <a:srgbClr val="000000"/>
              </a:solidFill>
              <a:latin typeface="+mj-lt"/>
            </a:endParaRPr>
          </a:p>
          <a:p>
            <a:pPr eaLnBrk="0" hangingPunct="0"/>
            <a:r>
              <a:rPr lang="en-US" sz="1800" dirty="0">
                <a:solidFill>
                  <a:srgbClr val="000000"/>
                </a:solidFill>
                <a:latin typeface="+mj-lt"/>
              </a:rPr>
              <a:t>Populations: MSM, women, sex workers, migrant workers, HIV+ persons</a:t>
            </a:r>
          </a:p>
          <a:p>
            <a:pPr eaLnBrk="0" hangingPunct="0"/>
            <a:r>
              <a:rPr lang="en-US" sz="1800" dirty="0">
                <a:solidFill>
                  <a:srgbClr val="000000"/>
                </a:solidFill>
                <a:latin typeface="+mj-lt"/>
              </a:rPr>
              <a:t>Area: India</a:t>
            </a:r>
          </a:p>
          <a:p>
            <a:pPr eaLnBrk="0" hangingPunct="0">
              <a:buFont typeface="Arial" charset="0"/>
              <a:buChar char="•"/>
            </a:pPr>
            <a:r>
              <a:rPr lang="en-US" sz="1800" dirty="0">
                <a:solidFill>
                  <a:srgbClr val="000000"/>
                </a:solidFill>
                <a:latin typeface="+mj-lt"/>
              </a:rPr>
              <a:t>    Examining ART adherence issues in Bangalore, India </a:t>
            </a:r>
          </a:p>
          <a:p>
            <a:pPr eaLnBrk="0" hangingPunct="0">
              <a:buFont typeface="Arial" charset="0"/>
              <a:buChar char="•"/>
            </a:pPr>
            <a:r>
              <a:rPr lang="en-US" sz="1800" dirty="0">
                <a:solidFill>
                  <a:srgbClr val="000000"/>
                </a:solidFill>
                <a:latin typeface="+mj-lt"/>
              </a:rPr>
              <a:t>    AIDS stigma and gender: Health consequences in urban India </a:t>
            </a:r>
          </a:p>
          <a:p>
            <a:pPr eaLnBrk="0" hangingPunct="0">
              <a:buFont typeface="Arial" charset="0"/>
              <a:buChar char="•"/>
            </a:pPr>
            <a:r>
              <a:rPr lang="en-US" sz="1800" dirty="0">
                <a:solidFill>
                  <a:srgbClr val="000000"/>
                </a:solidFill>
                <a:latin typeface="+mj-lt"/>
              </a:rPr>
              <a:t>    Contexts and correlates of health behaviors in South India</a:t>
            </a:r>
            <a:r>
              <a:rPr lang="en-US" sz="1800" dirty="0" smtClean="0">
                <a:solidFill>
                  <a:srgbClr val="000000"/>
                </a:solidFill>
                <a:latin typeface="+mj-lt"/>
              </a:rPr>
              <a:t> </a:t>
            </a:r>
          </a:p>
          <a:p>
            <a:pPr eaLnBrk="0" hangingPunct="0"/>
            <a:endParaRPr lang="en-US" sz="1800" dirty="0" smtClean="0">
              <a:solidFill>
                <a:srgbClr val="000000"/>
              </a:solidFill>
              <a:latin typeface="+mj-lt"/>
            </a:endParaRPr>
          </a:p>
          <a:p>
            <a:pPr eaLnBrk="0" hangingPunct="0"/>
            <a:endParaRPr lang="en-US" sz="1800" dirty="0" smtClean="0">
              <a:solidFill>
                <a:srgbClr val="000000"/>
              </a:solidFill>
              <a:latin typeface="+mj-lt"/>
            </a:endParaRPr>
          </a:p>
          <a:p>
            <a:pPr eaLnBrk="0" hangingPunct="0">
              <a:buFont typeface="Arial"/>
              <a:buChar char="•"/>
            </a:pPr>
            <a:endParaRPr lang="en-US" sz="1800" dirty="0" smtClean="0">
              <a:solidFill>
                <a:srgbClr val="000000"/>
              </a:solidFill>
              <a:latin typeface="+mj-lt"/>
            </a:endParaRPr>
          </a:p>
          <a:p>
            <a:pPr eaLnBrk="0" hangingPunct="0"/>
            <a:endParaRPr lang="en-US" sz="2800" dirty="0">
              <a:solidFill>
                <a:srgbClr val="000000"/>
              </a:solidFill>
              <a:latin typeface="+mj-lt"/>
            </a:endParaRPr>
          </a:p>
        </p:txBody>
      </p:sp>
      <p:pic>
        <p:nvPicPr>
          <p:cNvPr id="8" name="Picture 1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500" y="3505200"/>
            <a:ext cx="85725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CAPS Research</a:t>
            </a:r>
          </a:p>
        </p:txBody>
      </p:sp>
      <p:pic>
        <p:nvPicPr>
          <p:cNvPr id="19458" name="Picture 1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5305" y="1676408"/>
            <a:ext cx="866775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0" name="Rectangle 5"/>
          <p:cNvSpPr>
            <a:spLocks noChangeArrowheads="1"/>
          </p:cNvSpPr>
          <p:nvPr/>
        </p:nvSpPr>
        <p:spPr bwMode="auto">
          <a:xfrm>
            <a:off x="1562100" y="1524002"/>
            <a:ext cx="8001000" cy="3693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800" dirty="0">
                <a:solidFill>
                  <a:srgbClr val="000000"/>
                </a:solidFill>
                <a:latin typeface="+mj-lt"/>
              </a:rPr>
              <a:t>Mallory Johnson, PhD - </a:t>
            </a:r>
            <a:r>
              <a:rPr lang="en-US" sz="2800" dirty="0" smtClean="0">
                <a:solidFill>
                  <a:srgbClr val="000000"/>
                </a:solidFill>
                <a:latin typeface="+mj-lt"/>
              </a:rPr>
              <a:t>Professor </a:t>
            </a:r>
            <a:endParaRPr lang="en-US" sz="2800" dirty="0">
              <a:solidFill>
                <a:srgbClr val="000000"/>
              </a:solidFill>
              <a:latin typeface="+mj-lt"/>
            </a:endParaRPr>
          </a:p>
          <a:p>
            <a:pPr eaLnBrk="0" hangingPunct="0"/>
            <a:r>
              <a:rPr lang="en-US" sz="1800" dirty="0">
                <a:solidFill>
                  <a:srgbClr val="000000"/>
                </a:solidFill>
                <a:latin typeface="+mj-lt"/>
              </a:rPr>
              <a:t>Populations: HIV+ persons, </a:t>
            </a:r>
            <a:r>
              <a:rPr lang="en-US" sz="1800" dirty="0" smtClean="0">
                <a:solidFill>
                  <a:srgbClr val="000000"/>
                </a:solidFill>
                <a:latin typeface="+mj-lt"/>
              </a:rPr>
              <a:t>couples, mentoring</a:t>
            </a:r>
            <a:endParaRPr lang="en-US" sz="1800" dirty="0">
              <a:solidFill>
                <a:srgbClr val="000000"/>
              </a:solidFill>
              <a:latin typeface="+mj-lt"/>
            </a:endParaRPr>
          </a:p>
          <a:p>
            <a:pPr eaLnBrk="0" hangingPunct="0"/>
            <a:r>
              <a:rPr lang="en-US" sz="1800" dirty="0">
                <a:solidFill>
                  <a:srgbClr val="000000"/>
                </a:solidFill>
                <a:latin typeface="+mj-lt"/>
              </a:rPr>
              <a:t>Area: US, South Africa</a:t>
            </a:r>
          </a:p>
          <a:p>
            <a:pPr eaLnBrk="0" hangingPunct="0">
              <a:buFont typeface="Arial" charset="0"/>
              <a:buChar char="•"/>
            </a:pPr>
            <a:r>
              <a:rPr lang="en-US" sz="1800" dirty="0">
                <a:solidFill>
                  <a:srgbClr val="000000"/>
                </a:solidFill>
                <a:latin typeface="+mj-lt"/>
              </a:rPr>
              <a:t>   </a:t>
            </a:r>
            <a:r>
              <a:rPr lang="en-US" sz="1800" dirty="0" smtClean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1800" cap="small" dirty="0" smtClean="0">
                <a:solidFill>
                  <a:srgbClr val="000000"/>
                </a:solidFill>
                <a:latin typeface="+mj-lt"/>
              </a:rPr>
              <a:t>Duo P</a:t>
            </a:r>
            <a:r>
              <a:rPr lang="en-US" sz="1800" dirty="0" smtClean="0">
                <a:solidFill>
                  <a:srgbClr val="000000"/>
                </a:solidFill>
                <a:latin typeface="+mj-lt"/>
              </a:rPr>
              <a:t>roject</a:t>
            </a:r>
            <a:r>
              <a:rPr lang="en-US" sz="1800" cap="small" dirty="0" smtClean="0">
                <a:solidFill>
                  <a:srgbClr val="000000"/>
                </a:solidFill>
                <a:latin typeface="+mj-lt"/>
              </a:rPr>
              <a:t>: </a:t>
            </a:r>
            <a:r>
              <a:rPr lang="en-US" sz="1800" dirty="0" smtClean="0">
                <a:solidFill>
                  <a:srgbClr val="000000"/>
                </a:solidFill>
                <a:latin typeface="+mj-lt"/>
              </a:rPr>
              <a:t>Relationship factors and HIV treatment adherence</a:t>
            </a:r>
            <a:endParaRPr lang="en-US" sz="1800" cap="small" dirty="0" smtClean="0">
              <a:solidFill>
                <a:srgbClr val="000000"/>
              </a:solidFill>
              <a:latin typeface="+mj-lt"/>
            </a:endParaRPr>
          </a:p>
          <a:p>
            <a:pPr indent="288925" eaLnBrk="0" hangingPunct="0">
              <a:buFont typeface="Arial" charset="0"/>
              <a:buChar char="•"/>
            </a:pPr>
            <a:r>
              <a:rPr lang="en-US" sz="1800" dirty="0" smtClean="0">
                <a:solidFill>
                  <a:srgbClr val="000000"/>
                </a:solidFill>
                <a:latin typeface="+mj-lt"/>
              </a:rPr>
              <a:t>The PATH Project:  A Randomized Controlled Trial Preparing Patients to Start Antiretroviral Therapy</a:t>
            </a:r>
          </a:p>
          <a:p>
            <a:pPr indent="288925" eaLnBrk="0" hangingPunct="0"/>
            <a:endParaRPr lang="en-US" sz="1800" dirty="0" smtClean="0">
              <a:solidFill>
                <a:srgbClr val="000000"/>
              </a:solidFill>
              <a:latin typeface="+mj-lt"/>
            </a:endParaRPr>
          </a:p>
          <a:p>
            <a:pPr eaLnBrk="0" hangingPunct="0">
              <a:buFont typeface="Arial" charset="0"/>
              <a:buChar char="•"/>
            </a:pPr>
            <a:endParaRPr lang="en-US" sz="1600" dirty="0" smtClean="0">
              <a:solidFill>
                <a:srgbClr val="000000"/>
              </a:solidFill>
              <a:latin typeface="+mj-lt"/>
            </a:endParaRPr>
          </a:p>
          <a:p>
            <a:pPr eaLnBrk="0" hangingPunct="0"/>
            <a:r>
              <a:rPr lang="en-US" sz="2800" dirty="0" smtClean="0">
                <a:solidFill>
                  <a:srgbClr val="000000"/>
                </a:solidFill>
                <a:latin typeface="+mj-lt"/>
              </a:rPr>
              <a:t>Mi-Suk Kang-Dufour, </a:t>
            </a:r>
            <a:r>
              <a:rPr lang="en-US" sz="2800" dirty="0">
                <a:solidFill>
                  <a:srgbClr val="000000"/>
                </a:solidFill>
                <a:latin typeface="+mj-lt"/>
              </a:rPr>
              <a:t>PhD, MPH - Assistant Professor </a:t>
            </a:r>
          </a:p>
          <a:p>
            <a:pPr eaLnBrk="0" hangingPunct="0"/>
            <a:r>
              <a:rPr lang="en-US" sz="1800" dirty="0">
                <a:solidFill>
                  <a:srgbClr val="000000"/>
                </a:solidFill>
                <a:latin typeface="+mj-lt"/>
              </a:rPr>
              <a:t>Populations: MSM, </a:t>
            </a:r>
            <a:r>
              <a:rPr lang="en-US" sz="1800" dirty="0" smtClean="0">
                <a:solidFill>
                  <a:srgbClr val="000000"/>
                </a:solidFill>
                <a:latin typeface="+mj-lt"/>
              </a:rPr>
              <a:t>incarcerated adults, African American </a:t>
            </a:r>
          </a:p>
          <a:p>
            <a:pPr indent="288925" eaLnBrk="0" hangingPunct="0">
              <a:buFont typeface="Arial"/>
              <a:buChar char="•"/>
            </a:pPr>
            <a:r>
              <a:rPr lang="en-US" sz="1800" dirty="0" smtClean="0">
                <a:solidFill>
                  <a:srgbClr val="000000"/>
                </a:solidFill>
                <a:latin typeface="+mj-lt"/>
              </a:rPr>
              <a:t>Linkages to care among HIV+ persons coming out of prison </a:t>
            </a:r>
          </a:p>
          <a:p>
            <a:pPr indent="288925" eaLnBrk="0" hangingPunct="0">
              <a:buFont typeface="Arial"/>
              <a:buChar char="•"/>
            </a:pPr>
            <a:r>
              <a:rPr lang="en-US" sz="1800" dirty="0" smtClean="0">
                <a:solidFill>
                  <a:srgbClr val="000000"/>
                </a:solidFill>
                <a:latin typeface="+mj-lt"/>
              </a:rPr>
              <a:t>HIV testing, linkage to care and </a:t>
            </a:r>
            <a:r>
              <a:rPr lang="en-US" sz="1800" dirty="0" err="1" smtClean="0">
                <a:solidFill>
                  <a:srgbClr val="000000"/>
                </a:solidFill>
                <a:latin typeface="+mj-lt"/>
              </a:rPr>
              <a:t>PrEP</a:t>
            </a:r>
            <a:r>
              <a:rPr lang="en-US" sz="1800" dirty="0" smtClean="0">
                <a:solidFill>
                  <a:srgbClr val="000000"/>
                </a:solidFill>
                <a:latin typeface="+mj-lt"/>
              </a:rPr>
              <a:t> among MSM of color</a:t>
            </a:r>
            <a:endParaRPr lang="en-US" sz="1600" dirty="0">
              <a:solidFill>
                <a:srgbClr val="000000"/>
              </a:solidFill>
              <a:latin typeface="+mj-lt"/>
            </a:endParaRPr>
          </a:p>
        </p:txBody>
      </p:sp>
      <p:pic>
        <p:nvPicPr>
          <p:cNvPr id="1026" name="Picture 2" descr="C:\Documents and Settings\bmason\Desktop\Mi-Suk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9104" y="3962400"/>
            <a:ext cx="1064741" cy="838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CAPS Research</a:t>
            </a:r>
          </a:p>
        </p:txBody>
      </p:sp>
      <p:pic>
        <p:nvPicPr>
          <p:cNvPr id="19459" name="Picture 1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500" y="1676400"/>
            <a:ext cx="819150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0" name="Rectangle 5"/>
          <p:cNvSpPr>
            <a:spLocks noChangeArrowheads="1"/>
          </p:cNvSpPr>
          <p:nvPr/>
        </p:nvSpPr>
        <p:spPr bwMode="auto">
          <a:xfrm>
            <a:off x="1562100" y="1524005"/>
            <a:ext cx="8001000" cy="4524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800" dirty="0" smtClean="0">
                <a:solidFill>
                  <a:srgbClr val="000000"/>
                </a:solidFill>
                <a:latin typeface="+mj-lt"/>
              </a:rPr>
              <a:t>Tim </a:t>
            </a:r>
            <a:r>
              <a:rPr lang="en-US" sz="2800" dirty="0">
                <a:solidFill>
                  <a:srgbClr val="000000"/>
                </a:solidFill>
                <a:latin typeface="+mj-lt"/>
              </a:rPr>
              <a:t>Lane, PhD, MPH - </a:t>
            </a:r>
            <a:r>
              <a:rPr lang="en-US" sz="2800" dirty="0" smtClean="0">
                <a:solidFill>
                  <a:srgbClr val="000000"/>
                </a:solidFill>
                <a:latin typeface="+mj-lt"/>
              </a:rPr>
              <a:t>Associate </a:t>
            </a:r>
            <a:r>
              <a:rPr lang="en-US" sz="2800" dirty="0">
                <a:solidFill>
                  <a:srgbClr val="000000"/>
                </a:solidFill>
                <a:latin typeface="+mj-lt"/>
              </a:rPr>
              <a:t>Professor </a:t>
            </a:r>
          </a:p>
          <a:p>
            <a:pPr eaLnBrk="0" hangingPunct="0"/>
            <a:r>
              <a:rPr lang="en-US" sz="1800" dirty="0">
                <a:solidFill>
                  <a:srgbClr val="000000"/>
                </a:solidFill>
                <a:latin typeface="+mj-lt"/>
              </a:rPr>
              <a:t>Populations: MSM, healthcare </a:t>
            </a:r>
            <a:r>
              <a:rPr lang="en-US" sz="1800" dirty="0" smtClean="0">
                <a:solidFill>
                  <a:srgbClr val="000000"/>
                </a:solidFill>
                <a:latin typeface="+mj-lt"/>
              </a:rPr>
              <a:t>providers, MSM in Africa</a:t>
            </a:r>
          </a:p>
          <a:p>
            <a:pPr indent="288925" eaLnBrk="0" hangingPunct="0">
              <a:buFont typeface="Arial"/>
              <a:buChar char="•"/>
            </a:pPr>
            <a:r>
              <a:rPr lang="en-US" sz="1800" dirty="0" smtClean="0">
                <a:solidFill>
                  <a:srgbClr val="000000"/>
                </a:solidFill>
                <a:latin typeface="+mj-lt"/>
              </a:rPr>
              <a:t>HIV </a:t>
            </a:r>
            <a:r>
              <a:rPr lang="en-US" sz="1800" dirty="0">
                <a:solidFill>
                  <a:srgbClr val="000000"/>
                </a:solidFill>
                <a:latin typeface="+mj-lt"/>
              </a:rPr>
              <a:t>Prevention among Township Men Who Have Sex with Men in </a:t>
            </a:r>
            <a:r>
              <a:rPr lang="en-US" sz="1800" dirty="0" smtClean="0">
                <a:solidFill>
                  <a:srgbClr val="000000"/>
                </a:solidFill>
                <a:latin typeface="+mj-lt"/>
              </a:rPr>
              <a:t>South  </a:t>
            </a:r>
          </a:p>
          <a:p>
            <a:pPr indent="288925" eaLnBrk="0" hangingPunct="0"/>
            <a:r>
              <a:rPr lang="en-US" sz="1800" dirty="0" smtClean="0">
                <a:solidFill>
                  <a:srgbClr val="000000"/>
                </a:solidFill>
                <a:latin typeface="+mj-lt"/>
              </a:rPr>
              <a:t>Africa </a:t>
            </a:r>
            <a:endParaRPr lang="en-US" sz="1800" dirty="0">
              <a:solidFill>
                <a:srgbClr val="000000"/>
              </a:solidFill>
              <a:latin typeface="+mj-lt"/>
            </a:endParaRPr>
          </a:p>
          <a:p>
            <a:pPr eaLnBrk="0" hangingPunct="0">
              <a:buFont typeface="Arial" charset="0"/>
              <a:buChar char="•"/>
            </a:pPr>
            <a:r>
              <a:rPr lang="en-US" sz="1800" dirty="0">
                <a:solidFill>
                  <a:srgbClr val="000000"/>
                </a:solidFill>
                <a:latin typeface="+mj-lt"/>
              </a:rPr>
              <a:t>    MSM Community Mobilization for HIV Research </a:t>
            </a:r>
            <a:endParaRPr lang="en-US" sz="1800" dirty="0" smtClean="0">
              <a:solidFill>
                <a:srgbClr val="000000"/>
              </a:solidFill>
              <a:latin typeface="+mj-lt"/>
            </a:endParaRPr>
          </a:p>
          <a:p>
            <a:pPr eaLnBrk="0" hangingPunct="0">
              <a:buFont typeface="Arial" charset="0"/>
              <a:buChar char="•"/>
            </a:pPr>
            <a:endParaRPr lang="en-US" sz="1800" dirty="0" smtClean="0">
              <a:solidFill>
                <a:srgbClr val="000000"/>
              </a:solidFill>
              <a:latin typeface="+mj-lt"/>
            </a:endParaRPr>
          </a:p>
          <a:p>
            <a:pPr eaLnBrk="0" hangingPunct="0"/>
            <a:r>
              <a:rPr lang="en-US" sz="2800" dirty="0" smtClean="0">
                <a:solidFill>
                  <a:srgbClr val="000000"/>
                </a:solidFill>
                <a:latin typeface="+mj-lt"/>
              </a:rPr>
              <a:t>Sheri Lippman, PhD, MPH - Assistant Professor</a:t>
            </a:r>
          </a:p>
          <a:p>
            <a:pPr eaLnBrk="0" hangingPunct="0"/>
            <a:r>
              <a:rPr lang="en-US" sz="1800" dirty="0" smtClean="0">
                <a:solidFill>
                  <a:srgbClr val="000000"/>
                </a:solidFill>
                <a:latin typeface="+mj-lt"/>
              </a:rPr>
              <a:t>Populations: Heterosexual women, MSM of color</a:t>
            </a:r>
          </a:p>
          <a:p>
            <a:pPr indent="288925" eaLnBrk="0" hangingPunct="0">
              <a:buFont typeface="Arial"/>
              <a:buChar char="•"/>
            </a:pPr>
            <a:r>
              <a:rPr lang="en-US" sz="1800" dirty="0" smtClean="0">
                <a:solidFill>
                  <a:srgbClr val="000000"/>
                </a:solidFill>
                <a:latin typeface="+mj-lt"/>
              </a:rPr>
              <a:t> Effects of cash transfer and community mobilization in young South</a:t>
            </a:r>
          </a:p>
          <a:p>
            <a:pPr indent="288925" eaLnBrk="0" hangingPunct="0"/>
            <a:r>
              <a:rPr lang="en-US" sz="1800" dirty="0" smtClean="0">
                <a:solidFill>
                  <a:srgbClr val="000000"/>
                </a:solidFill>
                <a:latin typeface="+mj-lt"/>
              </a:rPr>
              <a:t> African women</a:t>
            </a:r>
          </a:p>
          <a:p>
            <a:pPr indent="288925" eaLnBrk="0" hangingPunct="0">
              <a:buFont typeface="Arial"/>
              <a:buChar char="•"/>
            </a:pPr>
            <a:r>
              <a:rPr lang="en-US" sz="1800" dirty="0" smtClean="0">
                <a:solidFill>
                  <a:srgbClr val="000000"/>
                </a:solidFill>
                <a:latin typeface="+mj-lt"/>
              </a:rPr>
              <a:t>Understanding Community Mobilization for HIV Prevention in the African</a:t>
            </a:r>
          </a:p>
          <a:p>
            <a:pPr indent="288925" eaLnBrk="0" hangingPunct="0"/>
            <a:r>
              <a:rPr lang="en-US" sz="1800" dirty="0" smtClean="0">
                <a:solidFill>
                  <a:srgbClr val="000000"/>
                </a:solidFill>
                <a:latin typeface="+mj-lt"/>
              </a:rPr>
              <a:t>Context</a:t>
            </a:r>
          </a:p>
          <a:p>
            <a:pPr indent="288925" eaLnBrk="0" hangingPunct="0">
              <a:buFont typeface="Arial"/>
              <a:buChar char="•"/>
            </a:pPr>
            <a:r>
              <a:rPr lang="en-US" sz="1800" dirty="0" smtClean="0">
                <a:solidFill>
                  <a:srgbClr val="000000"/>
                </a:solidFill>
                <a:latin typeface="+mj-lt"/>
              </a:rPr>
              <a:t>Assessing the feasibility of conducting a randomized community trial of the</a:t>
            </a:r>
          </a:p>
          <a:p>
            <a:pPr indent="288925" eaLnBrk="0" hangingPunct="0"/>
            <a:r>
              <a:rPr lang="en-US" sz="1800" dirty="0" err="1" smtClean="0">
                <a:solidFill>
                  <a:srgbClr val="000000"/>
                </a:solidFill>
                <a:latin typeface="+mj-lt"/>
              </a:rPr>
              <a:t>Encontros</a:t>
            </a:r>
            <a:r>
              <a:rPr lang="en-US" sz="1800" dirty="0" smtClean="0">
                <a:solidFill>
                  <a:srgbClr val="000000"/>
                </a:solidFill>
                <a:latin typeface="+mj-lt"/>
              </a:rPr>
              <a:t> intervention model among sex workers in Brazil</a:t>
            </a:r>
          </a:p>
          <a:p>
            <a:pPr eaLnBrk="0" hangingPunct="0"/>
            <a:endParaRPr lang="en-US" sz="1600" dirty="0">
              <a:solidFill>
                <a:srgbClr val="000000"/>
              </a:solidFill>
              <a:latin typeface="+mj-lt"/>
            </a:endParaRPr>
          </a:p>
        </p:txBody>
      </p:sp>
      <p:pic>
        <p:nvPicPr>
          <p:cNvPr id="3074" name="Picture 2" descr="C:\Documents and Settings\bmason\Desktop\Lippman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7701" y="3429000"/>
            <a:ext cx="762000" cy="8213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>
          <a:xfrm>
            <a:off x="495300" y="0"/>
            <a:ext cx="9258300" cy="1143000"/>
          </a:xfrm>
        </p:spPr>
        <p:txBody>
          <a:bodyPr/>
          <a:lstStyle/>
          <a:p>
            <a:r>
              <a:rPr lang="en-US" dirty="0" smtClean="0"/>
              <a:t>CAPS Research</a:t>
            </a:r>
          </a:p>
        </p:txBody>
      </p:sp>
      <p:sp>
        <p:nvSpPr>
          <p:cNvPr id="20482" name="Content Placeholder 2"/>
          <p:cNvSpPr>
            <a:spLocks noGrp="1"/>
          </p:cNvSpPr>
          <p:nvPr>
            <p:ph idx="1"/>
          </p:nvPr>
        </p:nvSpPr>
        <p:spPr>
          <a:xfrm>
            <a:off x="1714500" y="990600"/>
            <a:ext cx="8148638" cy="5410200"/>
          </a:xfrm>
        </p:spPr>
        <p:txBody>
          <a:bodyPr>
            <a:normAutofit/>
          </a:bodyPr>
          <a:lstStyle/>
          <a:p>
            <a:pPr>
              <a:buFontTx/>
              <a:buNone/>
            </a:pPr>
            <a:r>
              <a:rPr lang="en-US" sz="2800" dirty="0" smtClean="0">
                <a:solidFill>
                  <a:srgbClr val="000000"/>
                </a:solidFill>
              </a:rPr>
              <a:t>Janet Myers, PhD, MPH - Professor</a:t>
            </a:r>
          </a:p>
          <a:p>
            <a:pPr>
              <a:buFontTx/>
              <a:buNone/>
            </a:pPr>
            <a:r>
              <a:rPr lang="en-US" sz="1800" dirty="0" smtClean="0">
                <a:solidFill>
                  <a:srgbClr val="000000"/>
                </a:solidFill>
              </a:rPr>
              <a:t>Populations: healthcare providers, HIV+ persons, NGOs</a:t>
            </a:r>
          </a:p>
          <a:p>
            <a:pPr>
              <a:buFontTx/>
              <a:buNone/>
            </a:pPr>
            <a:r>
              <a:rPr lang="en-US" sz="1800" dirty="0" smtClean="0">
                <a:solidFill>
                  <a:srgbClr val="000000"/>
                </a:solidFill>
              </a:rPr>
              <a:t>Area: Caribbean,  Ukraine</a:t>
            </a:r>
          </a:p>
          <a:p>
            <a:r>
              <a:rPr lang="en-US" sz="1800" dirty="0" smtClean="0">
                <a:solidFill>
                  <a:srgbClr val="000000"/>
                </a:solidFill>
              </a:rPr>
              <a:t>Evaluation of patient perspectives on routing HIV screening in health care settings</a:t>
            </a:r>
          </a:p>
          <a:p>
            <a:r>
              <a:rPr lang="en-US" sz="1800" dirty="0" smtClean="0">
                <a:solidFill>
                  <a:srgbClr val="000000"/>
                </a:solidFill>
              </a:rPr>
              <a:t>Strengthening capacity to deliver HIV research counseling and testing in international biomedical prevention and treatment trials </a:t>
            </a:r>
          </a:p>
          <a:p>
            <a:r>
              <a:rPr lang="en-US" sz="1800" dirty="0" smtClean="0">
                <a:solidFill>
                  <a:srgbClr val="000000"/>
                </a:solidFill>
              </a:rPr>
              <a:t>Implementation science/HRSA SPNS projects</a:t>
            </a:r>
          </a:p>
          <a:p>
            <a:pPr>
              <a:buFontTx/>
              <a:buNone/>
            </a:pPr>
            <a:endParaRPr lang="en-US" sz="1600" dirty="0" smtClean="0">
              <a:solidFill>
                <a:srgbClr val="000000"/>
              </a:solidFill>
            </a:endParaRPr>
          </a:p>
          <a:p>
            <a:pPr>
              <a:buFontTx/>
              <a:buNone/>
            </a:pPr>
            <a:r>
              <a:rPr lang="en-US" sz="2800" dirty="0" smtClean="0">
                <a:solidFill>
                  <a:srgbClr val="000000"/>
                </a:solidFill>
              </a:rPr>
              <a:t>Tor Neilands - Professor</a:t>
            </a:r>
          </a:p>
          <a:p>
            <a:pPr>
              <a:buFontTx/>
              <a:buNone/>
            </a:pPr>
            <a:r>
              <a:rPr lang="en-US" sz="1800" dirty="0" smtClean="0">
                <a:solidFill>
                  <a:srgbClr val="000000"/>
                </a:solidFill>
              </a:rPr>
              <a:t>Director, Methods Core</a:t>
            </a:r>
          </a:p>
          <a:p>
            <a:r>
              <a:rPr lang="en-US" sz="1800" dirty="0" smtClean="0">
                <a:solidFill>
                  <a:srgbClr val="000000"/>
                </a:solidFill>
              </a:rPr>
              <a:t>Quantitative data analysis methods and survey scale development</a:t>
            </a:r>
          </a:p>
          <a:p>
            <a:r>
              <a:rPr lang="en-US" sz="1800" dirty="0" smtClean="0">
                <a:solidFill>
                  <a:srgbClr val="000000"/>
                </a:solidFill>
              </a:rPr>
              <a:t>Fostering and conducting behavioral HIV/AIDS-prevention research in racial and ethnicity minority populations and communities</a:t>
            </a:r>
          </a:p>
          <a:p>
            <a:r>
              <a:rPr lang="en-US" sz="1800" dirty="0" smtClean="0">
                <a:solidFill>
                  <a:srgbClr val="000000"/>
                </a:solidFill>
              </a:rPr>
              <a:t>Advanced quantitative methodological, statistical, and data analytic support for epidemiological and behavioral HIV prevention research efforts.</a:t>
            </a:r>
          </a:p>
          <a:p>
            <a:endParaRPr lang="en-US" sz="1800" dirty="0" smtClean="0">
              <a:solidFill>
                <a:srgbClr val="000000"/>
              </a:solidFill>
            </a:endParaRPr>
          </a:p>
        </p:txBody>
      </p:sp>
      <p:pic>
        <p:nvPicPr>
          <p:cNvPr id="20483" name="Picture 3" descr="Janet face shot.JPG"/>
          <p:cNvPicPr>
            <a:picLocks noChangeAspect="1"/>
          </p:cNvPicPr>
          <p:nvPr/>
        </p:nvPicPr>
        <p:blipFill>
          <a:blip r:embed="rId3" cstate="print">
            <a:grayscl/>
          </a:blip>
          <a:srcRect/>
          <a:stretch>
            <a:fillRect/>
          </a:stretch>
        </p:blipFill>
        <p:spPr bwMode="auto">
          <a:xfrm>
            <a:off x="419101" y="1371600"/>
            <a:ext cx="990600" cy="1258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8" name="Picture 2" descr="C:\Documents and Settings\bmason\Desktop\Neilands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5300" y="3962400"/>
            <a:ext cx="971550" cy="9715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>
          <a:xfrm>
            <a:off x="495300" y="0"/>
            <a:ext cx="9258300" cy="1143000"/>
          </a:xfrm>
        </p:spPr>
        <p:txBody>
          <a:bodyPr/>
          <a:lstStyle/>
          <a:p>
            <a:r>
              <a:rPr lang="en-US" dirty="0" smtClean="0"/>
              <a:t>CAPS Research</a:t>
            </a:r>
          </a:p>
        </p:txBody>
      </p:sp>
      <p:sp>
        <p:nvSpPr>
          <p:cNvPr id="20482" name="Content Placeholder 2"/>
          <p:cNvSpPr>
            <a:spLocks noGrp="1"/>
          </p:cNvSpPr>
          <p:nvPr>
            <p:ph idx="1"/>
          </p:nvPr>
        </p:nvSpPr>
        <p:spPr>
          <a:xfrm>
            <a:off x="1638300" y="990608"/>
            <a:ext cx="8148638" cy="4606925"/>
          </a:xfrm>
        </p:spPr>
        <p:txBody>
          <a:bodyPr>
            <a:normAutofit lnSpcReduction="10000"/>
          </a:bodyPr>
          <a:lstStyle/>
          <a:p>
            <a:pPr>
              <a:buFontTx/>
              <a:buNone/>
            </a:pPr>
            <a:r>
              <a:rPr lang="en-US" sz="2800" dirty="0" smtClean="0">
                <a:solidFill>
                  <a:srgbClr val="000000"/>
                </a:solidFill>
              </a:rPr>
              <a:t>Greg Rebchook, PhD - Assistant Professor</a:t>
            </a:r>
          </a:p>
          <a:p>
            <a:pPr>
              <a:buFontTx/>
              <a:buNone/>
            </a:pPr>
            <a:r>
              <a:rPr lang="en-US" sz="1800" dirty="0" smtClean="0">
                <a:solidFill>
                  <a:srgbClr val="000000"/>
                </a:solidFill>
              </a:rPr>
              <a:t>Populations: MSM, African American, Transwomen</a:t>
            </a:r>
          </a:p>
          <a:p>
            <a:r>
              <a:rPr lang="en-US" sz="1800" dirty="0" smtClean="0">
                <a:solidFill>
                  <a:srgbClr val="000000"/>
                </a:solidFill>
              </a:rPr>
              <a:t>Co-Director, Technology and Information Exchange Core (TIE Core) </a:t>
            </a:r>
          </a:p>
          <a:p>
            <a:r>
              <a:rPr lang="en-US" sz="1800" dirty="0" smtClean="0">
                <a:solidFill>
                  <a:srgbClr val="000000"/>
                </a:solidFill>
              </a:rPr>
              <a:t>Capacity Building Assistance (CBA) to Assist CBOs 	</a:t>
            </a:r>
          </a:p>
          <a:p>
            <a:r>
              <a:rPr lang="en-US" sz="1800" dirty="0" smtClean="0">
                <a:solidFill>
                  <a:srgbClr val="000000"/>
                </a:solidFill>
              </a:rPr>
              <a:t> Moving a Research-Based Intervention into Practice</a:t>
            </a:r>
          </a:p>
          <a:p>
            <a:r>
              <a:rPr lang="en-US" sz="1800" dirty="0" smtClean="0">
                <a:solidFill>
                  <a:srgbClr val="000000"/>
                </a:solidFill>
              </a:rPr>
              <a:t>Research to evaluate an effective community-level intervention adapted for Black MSM</a:t>
            </a:r>
          </a:p>
          <a:p>
            <a:r>
              <a:rPr lang="en-US" sz="1800" dirty="0" smtClean="0">
                <a:solidFill>
                  <a:srgbClr val="000000"/>
                </a:solidFill>
              </a:rPr>
              <a:t>Implementation science, HRSA SPNS </a:t>
            </a:r>
          </a:p>
          <a:p>
            <a:pPr>
              <a:buFontTx/>
              <a:buNone/>
            </a:pPr>
            <a:endParaRPr lang="en-US" sz="1600" dirty="0" smtClean="0">
              <a:solidFill>
                <a:srgbClr val="000000"/>
              </a:solidFill>
            </a:endParaRPr>
          </a:p>
          <a:p>
            <a:pPr>
              <a:buFontTx/>
              <a:buNone/>
            </a:pPr>
            <a:r>
              <a:rPr lang="en-US" sz="2800" dirty="0" smtClean="0">
                <a:solidFill>
                  <a:srgbClr val="000000"/>
                </a:solidFill>
              </a:rPr>
              <a:t>Parya Saberi, </a:t>
            </a:r>
            <a:r>
              <a:rPr lang="en-US" sz="2800" dirty="0" err="1" smtClean="0">
                <a:solidFill>
                  <a:srgbClr val="000000"/>
                </a:solidFill>
              </a:rPr>
              <a:t>PharmD</a:t>
            </a:r>
            <a:r>
              <a:rPr lang="en-US" sz="2800" dirty="0" smtClean="0">
                <a:solidFill>
                  <a:srgbClr val="000000"/>
                </a:solidFill>
              </a:rPr>
              <a:t>, MAS - Assistant Professor</a:t>
            </a:r>
          </a:p>
          <a:p>
            <a:r>
              <a:rPr lang="en-US" sz="1800" dirty="0" smtClean="0">
                <a:solidFill>
                  <a:srgbClr val="000000"/>
                </a:solidFill>
              </a:rPr>
              <a:t>Technology-based Adaptive Treatment Strategies for Antiretroviral Adherence </a:t>
            </a:r>
          </a:p>
          <a:p>
            <a:r>
              <a:rPr lang="en-US" sz="1800" dirty="0" smtClean="0">
                <a:solidFill>
                  <a:srgbClr val="000000"/>
                </a:solidFill>
              </a:rPr>
              <a:t>Social Networking Technologies in Improving Treatment Engagement of Young Black HIV+ Individuals</a:t>
            </a:r>
          </a:p>
          <a:p>
            <a:r>
              <a:rPr lang="en-US" sz="1800" dirty="0" smtClean="0">
                <a:solidFill>
                  <a:srgbClr val="000000"/>
                </a:solidFill>
              </a:rPr>
              <a:t>HIV and Aging</a:t>
            </a:r>
          </a:p>
        </p:txBody>
      </p:sp>
      <p:pic>
        <p:nvPicPr>
          <p:cNvPr id="5122" name="Picture 2" descr="C:\Documents and Settings\bmason\Desktop\Rebchook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500" y="1371604"/>
            <a:ext cx="914400" cy="997527"/>
          </a:xfrm>
          <a:prstGeom prst="rect">
            <a:avLst/>
          </a:prstGeom>
          <a:noFill/>
        </p:spPr>
      </p:pic>
      <p:pic>
        <p:nvPicPr>
          <p:cNvPr id="5125" name="Picture 5" descr="C:\Documents and Settings\bmason\Desktop\parya-saberi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7701" y="4800600"/>
            <a:ext cx="762000" cy="8953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CAPS Research</a:t>
            </a:r>
          </a:p>
        </p:txBody>
      </p:sp>
      <p:sp>
        <p:nvSpPr>
          <p:cNvPr id="20482" name="Content Placeholder 2"/>
          <p:cNvSpPr>
            <a:spLocks noGrp="1"/>
          </p:cNvSpPr>
          <p:nvPr>
            <p:ph idx="1"/>
          </p:nvPr>
        </p:nvSpPr>
        <p:spPr>
          <a:xfrm>
            <a:off x="1638300" y="1485904"/>
            <a:ext cx="8148638" cy="5105392"/>
          </a:xfrm>
        </p:spPr>
        <p:txBody>
          <a:bodyPr>
            <a:normAutofit lnSpcReduction="10000"/>
          </a:bodyPr>
          <a:lstStyle/>
          <a:p>
            <a:pPr>
              <a:buFontTx/>
              <a:buNone/>
            </a:pPr>
            <a:r>
              <a:rPr lang="en-US" sz="1800" dirty="0" smtClean="0">
                <a:solidFill>
                  <a:srgbClr val="000000"/>
                </a:solidFill>
              </a:rPr>
              <a:t>Jae Sevelius, PhD - Associate Professor</a:t>
            </a:r>
          </a:p>
          <a:p>
            <a:pPr>
              <a:buFontTx/>
              <a:buNone/>
            </a:pPr>
            <a:r>
              <a:rPr lang="en-US" sz="1800" dirty="0" smtClean="0">
                <a:solidFill>
                  <a:srgbClr val="000000"/>
                </a:solidFill>
              </a:rPr>
              <a:t>Populations: Transgender, HIV+ persons, </a:t>
            </a:r>
          </a:p>
          <a:p>
            <a:r>
              <a:rPr lang="en-US" sz="1800" dirty="0" smtClean="0">
                <a:solidFill>
                  <a:srgbClr val="000000"/>
                </a:solidFill>
              </a:rPr>
              <a:t>Co-Principal Investigator of the UCSF Center of Excellence</a:t>
            </a:r>
          </a:p>
          <a:p>
            <a:r>
              <a:rPr lang="en-US" sz="1800" dirty="0" err="1" smtClean="0">
                <a:solidFill>
                  <a:srgbClr val="000000"/>
                </a:solidFill>
              </a:rPr>
              <a:t>Sheroes</a:t>
            </a:r>
            <a:r>
              <a:rPr lang="en-US" sz="1800" dirty="0" smtClean="0">
                <a:solidFill>
                  <a:srgbClr val="000000"/>
                </a:solidFill>
              </a:rPr>
              <a:t> / </a:t>
            </a:r>
            <a:r>
              <a:rPr lang="en-US" sz="1800" dirty="0" err="1" smtClean="0">
                <a:solidFill>
                  <a:srgbClr val="000000"/>
                </a:solidFill>
              </a:rPr>
              <a:t>Sheros</a:t>
            </a:r>
            <a:r>
              <a:rPr lang="en-US" sz="1800" dirty="0" smtClean="0">
                <a:solidFill>
                  <a:srgbClr val="000000"/>
                </a:solidFill>
              </a:rPr>
              <a:t> Plus Projects – An intervention to reduce risk taking behaviors among HIV-positive and negative </a:t>
            </a:r>
            <a:r>
              <a:rPr lang="en-US" sz="1800" dirty="0" err="1" smtClean="0">
                <a:solidFill>
                  <a:srgbClr val="000000"/>
                </a:solidFill>
              </a:rPr>
              <a:t>transwomen</a:t>
            </a:r>
            <a:r>
              <a:rPr lang="en-US" sz="1800" dirty="0" smtClean="0">
                <a:solidFill>
                  <a:srgbClr val="000000"/>
                </a:solidFill>
              </a:rPr>
              <a:t>. </a:t>
            </a:r>
          </a:p>
          <a:p>
            <a:r>
              <a:rPr lang="en-US" sz="1800" dirty="0" smtClean="0">
                <a:solidFill>
                  <a:srgbClr val="000000"/>
                </a:solidFill>
              </a:rPr>
              <a:t>T-</a:t>
            </a:r>
            <a:r>
              <a:rPr lang="en-US" sz="1800" dirty="0" err="1" smtClean="0">
                <a:solidFill>
                  <a:srgbClr val="000000"/>
                </a:solidFill>
              </a:rPr>
              <a:t>Sista</a:t>
            </a:r>
            <a:r>
              <a:rPr lang="en-US" sz="1800" dirty="0" smtClean="0">
                <a:solidFill>
                  <a:srgbClr val="000000"/>
                </a:solidFill>
              </a:rPr>
              <a:t> – A research collaboration with San Francisco’s Asian Pacific Islander Wellness Center which is an adaptation of the SISTA project, a social-skills training intervention aimed at reducing HIV sexual risk behavior among high risk African American </a:t>
            </a:r>
            <a:r>
              <a:rPr lang="en-US" sz="1800" dirty="0" err="1" smtClean="0">
                <a:solidFill>
                  <a:srgbClr val="000000"/>
                </a:solidFill>
              </a:rPr>
              <a:t>transwomen</a:t>
            </a:r>
            <a:r>
              <a:rPr lang="en-US" sz="1800" dirty="0" smtClean="0">
                <a:solidFill>
                  <a:srgbClr val="000000"/>
                </a:solidFill>
              </a:rPr>
              <a:t>.</a:t>
            </a:r>
          </a:p>
          <a:p>
            <a:pPr>
              <a:buFontTx/>
              <a:buNone/>
            </a:pPr>
            <a:endParaRPr lang="en-US" sz="1800" dirty="0" smtClean="0">
              <a:solidFill>
                <a:srgbClr val="000000"/>
              </a:solidFill>
            </a:endParaRPr>
          </a:p>
          <a:p>
            <a:pPr>
              <a:buFontTx/>
              <a:buNone/>
            </a:pPr>
            <a:r>
              <a:rPr lang="en-US" sz="1800" dirty="0" smtClean="0">
                <a:solidFill>
                  <a:srgbClr val="000000"/>
                </a:solidFill>
              </a:rPr>
              <a:t>Starley Shade, PhD - Assistant Professor</a:t>
            </a:r>
          </a:p>
          <a:p>
            <a:pPr>
              <a:buFontTx/>
              <a:buNone/>
            </a:pPr>
            <a:r>
              <a:rPr lang="en-US" sz="1800" dirty="0" smtClean="0">
                <a:solidFill>
                  <a:srgbClr val="000000"/>
                </a:solidFill>
              </a:rPr>
              <a:t>Populations: healthcare providers</a:t>
            </a:r>
          </a:p>
          <a:p>
            <a:r>
              <a:rPr lang="en-US" sz="1800" dirty="0" smtClean="0">
                <a:solidFill>
                  <a:srgbClr val="000000"/>
                </a:solidFill>
              </a:rPr>
              <a:t>Application of Weighted Time-series to Address Bias in Evaluation of Clinic- and Community-level Research</a:t>
            </a:r>
          </a:p>
          <a:p>
            <a:r>
              <a:rPr lang="en-US" sz="1800" dirty="0" smtClean="0">
                <a:solidFill>
                  <a:srgbClr val="000000"/>
                </a:solidFill>
              </a:rPr>
              <a:t>PI for a CDC cooperative agreement to provide technical assistance, capacity building and organizational development in Mozambique</a:t>
            </a:r>
          </a:p>
          <a:p>
            <a:r>
              <a:rPr lang="en-US" sz="1800" dirty="0" smtClean="0">
                <a:solidFill>
                  <a:srgbClr val="000000"/>
                </a:solidFill>
              </a:rPr>
              <a:t>Implementation science, SPNS</a:t>
            </a:r>
          </a:p>
          <a:p>
            <a:pPr>
              <a:buFontTx/>
              <a:buNone/>
            </a:pPr>
            <a:endParaRPr lang="en-US" sz="1600" dirty="0" smtClean="0">
              <a:solidFill>
                <a:srgbClr val="000000"/>
              </a:solidFill>
            </a:endParaRPr>
          </a:p>
        </p:txBody>
      </p:sp>
      <p:pic>
        <p:nvPicPr>
          <p:cNvPr id="6" name="Picture 1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5304" y="4038600"/>
            <a:ext cx="990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6" name="Picture 2" descr="C:\Documents and Settings\bmason\Desktop\Sevelius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9100" y="1143000"/>
            <a:ext cx="895350" cy="8953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CAPS Research</a:t>
            </a:r>
          </a:p>
        </p:txBody>
      </p:sp>
      <p:sp>
        <p:nvSpPr>
          <p:cNvPr id="20482" name="Content Placeholder 2"/>
          <p:cNvSpPr>
            <a:spLocks noGrp="1"/>
          </p:cNvSpPr>
          <p:nvPr>
            <p:ph idx="1"/>
          </p:nvPr>
        </p:nvSpPr>
        <p:spPr>
          <a:xfrm>
            <a:off x="1638300" y="1219202"/>
            <a:ext cx="8148638" cy="4606925"/>
          </a:xfrm>
        </p:spPr>
        <p:txBody>
          <a:bodyPr>
            <a:normAutofit/>
          </a:bodyPr>
          <a:lstStyle/>
          <a:p>
            <a:pPr>
              <a:buFontTx/>
              <a:buNone/>
            </a:pPr>
            <a:r>
              <a:rPr lang="en-US" sz="1800" dirty="0" smtClean="0">
                <a:solidFill>
                  <a:srgbClr val="000000"/>
                </a:solidFill>
              </a:rPr>
              <a:t>Nicholas Sheon, PhD - Assistant Professor (Qualitative Methods Core)</a:t>
            </a:r>
          </a:p>
          <a:p>
            <a:pPr>
              <a:buNone/>
            </a:pPr>
            <a:r>
              <a:rPr lang="en-US" sz="1800" dirty="0" smtClean="0">
                <a:solidFill>
                  <a:srgbClr val="000000"/>
                </a:solidFill>
              </a:rPr>
              <a:t>Populations: MSM,  HIV+ persons</a:t>
            </a:r>
          </a:p>
          <a:p>
            <a:r>
              <a:rPr lang="en-US" sz="1800" dirty="0" smtClean="0">
                <a:solidFill>
                  <a:srgbClr val="000000"/>
                </a:solidFill>
              </a:rPr>
              <a:t>IMPACT (Investigating Motivations for Participation in Anal Cancer Prevention Trials)</a:t>
            </a:r>
          </a:p>
          <a:p>
            <a:r>
              <a:rPr lang="en-US" sz="1800" dirty="0" smtClean="0">
                <a:solidFill>
                  <a:srgbClr val="000000"/>
                </a:solidFill>
              </a:rPr>
              <a:t>A Structural Intervention to Improve HIV Test Counseling</a:t>
            </a:r>
          </a:p>
          <a:p>
            <a:r>
              <a:rPr lang="en-US" sz="1800" dirty="0" smtClean="0">
                <a:solidFill>
                  <a:srgbClr val="000000"/>
                </a:solidFill>
              </a:rPr>
              <a:t>Using technology to streamline client data collection and improve HIV test counseling</a:t>
            </a:r>
          </a:p>
          <a:p>
            <a:pPr>
              <a:buNone/>
            </a:pPr>
            <a:endParaRPr lang="en-US" sz="1800" dirty="0" smtClean="0">
              <a:solidFill>
                <a:srgbClr val="000000"/>
              </a:solidFill>
            </a:endParaRPr>
          </a:p>
          <a:p>
            <a:pPr>
              <a:buFontTx/>
              <a:buNone/>
            </a:pPr>
            <a:r>
              <a:rPr lang="en-US" sz="1800" dirty="0" smtClean="0">
                <a:solidFill>
                  <a:srgbClr val="000000"/>
                </a:solidFill>
              </a:rPr>
              <a:t>Wayne Steward, PhD, MPH – Associate Professor</a:t>
            </a:r>
          </a:p>
          <a:p>
            <a:pPr>
              <a:buFontTx/>
              <a:buNone/>
            </a:pPr>
            <a:r>
              <a:rPr lang="en-US" sz="1800" dirty="0" smtClean="0">
                <a:solidFill>
                  <a:srgbClr val="000000"/>
                </a:solidFill>
              </a:rPr>
              <a:t>Populations: policy, gay men, HIV+ persons, policymakers, CBOs</a:t>
            </a:r>
          </a:p>
          <a:p>
            <a:r>
              <a:rPr lang="en-US" sz="1800" dirty="0" smtClean="0">
                <a:solidFill>
                  <a:srgbClr val="000000"/>
                </a:solidFill>
              </a:rPr>
              <a:t>Heading up a policy research center for state of CA</a:t>
            </a:r>
          </a:p>
          <a:p>
            <a:r>
              <a:rPr lang="en-US" sz="1800" dirty="0" smtClean="0">
                <a:solidFill>
                  <a:srgbClr val="000000"/>
                </a:solidFill>
              </a:rPr>
              <a:t>Severity of need: California health care financing and policy research initiative</a:t>
            </a:r>
          </a:p>
          <a:p>
            <a:r>
              <a:rPr lang="en-US" sz="1800" dirty="0" smtClean="0">
                <a:solidFill>
                  <a:srgbClr val="000000"/>
                </a:solidFill>
              </a:rPr>
              <a:t>Implementation science (HRSA SPNS)</a:t>
            </a:r>
          </a:p>
          <a:p>
            <a:pPr>
              <a:buFontTx/>
              <a:buNone/>
            </a:pPr>
            <a:endParaRPr lang="en-US" sz="1600" dirty="0" smtClean="0">
              <a:solidFill>
                <a:srgbClr val="000000"/>
              </a:solidFill>
            </a:endParaRPr>
          </a:p>
        </p:txBody>
      </p:sp>
      <p:pic>
        <p:nvPicPr>
          <p:cNvPr id="7" name="Picture 1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500" y="3505200"/>
            <a:ext cx="914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0" name="Picture 2" descr="C:\Documents and Settings\bmason\Desktop\Sheon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1504" y="1295400"/>
            <a:ext cx="895350" cy="8953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>
          <a:xfrm>
            <a:off x="495300" y="0"/>
            <a:ext cx="9258300" cy="1143000"/>
          </a:xfrm>
        </p:spPr>
        <p:txBody>
          <a:bodyPr/>
          <a:lstStyle/>
          <a:p>
            <a:r>
              <a:rPr lang="en-US" dirty="0" smtClean="0"/>
              <a:t>CAPS Research</a:t>
            </a:r>
          </a:p>
        </p:txBody>
      </p:sp>
      <p:sp>
        <p:nvSpPr>
          <p:cNvPr id="23554" name="Content Placeholder 2"/>
          <p:cNvSpPr>
            <a:spLocks noGrp="1"/>
          </p:cNvSpPr>
          <p:nvPr>
            <p:ph idx="1"/>
          </p:nvPr>
        </p:nvSpPr>
        <p:spPr>
          <a:xfrm>
            <a:off x="1409701" y="1143002"/>
            <a:ext cx="8610600" cy="4759325"/>
          </a:xfrm>
        </p:spPr>
        <p:txBody>
          <a:bodyPr>
            <a:normAutofit/>
          </a:bodyPr>
          <a:lstStyle/>
          <a:p>
            <a:pPr>
              <a:buFontTx/>
              <a:buNone/>
            </a:pPr>
            <a:r>
              <a:rPr lang="en-US" sz="2800" dirty="0" smtClean="0">
                <a:solidFill>
                  <a:srgbClr val="000000"/>
                </a:solidFill>
              </a:rPr>
              <a:t>Hong-Ha Truong, PhD, MS, MPH - Associate</a:t>
            </a:r>
          </a:p>
          <a:p>
            <a:pPr>
              <a:buFontTx/>
              <a:buNone/>
            </a:pPr>
            <a:r>
              <a:rPr lang="en-US" sz="2800" dirty="0" smtClean="0">
                <a:solidFill>
                  <a:srgbClr val="000000"/>
                </a:solidFill>
              </a:rPr>
              <a:t>Professor </a:t>
            </a:r>
          </a:p>
          <a:p>
            <a:pPr>
              <a:buFontTx/>
              <a:buNone/>
            </a:pPr>
            <a:r>
              <a:rPr lang="en-US" sz="1800" dirty="0" smtClean="0">
                <a:solidFill>
                  <a:srgbClr val="000000"/>
                </a:solidFill>
              </a:rPr>
              <a:t>Populations: gay men</a:t>
            </a:r>
          </a:p>
          <a:p>
            <a:pPr>
              <a:buFontTx/>
              <a:buNone/>
            </a:pPr>
            <a:r>
              <a:rPr lang="en-US" sz="1800" dirty="0" smtClean="0">
                <a:solidFill>
                  <a:srgbClr val="000000"/>
                </a:solidFill>
              </a:rPr>
              <a:t>Area: Vietnam, Zimbabwe</a:t>
            </a:r>
          </a:p>
          <a:p>
            <a:r>
              <a:rPr lang="en-US" sz="1800" dirty="0" smtClean="0">
                <a:solidFill>
                  <a:srgbClr val="000000"/>
                </a:solidFill>
              </a:rPr>
              <a:t>International Travel Research to Inform Prevention (I-TRIP) </a:t>
            </a:r>
          </a:p>
          <a:p>
            <a:r>
              <a:rPr lang="en-US" sz="1800" dirty="0" smtClean="0">
                <a:solidFill>
                  <a:srgbClr val="000000"/>
                </a:solidFill>
              </a:rPr>
              <a:t>Monitoring Resistance During Rapid Expansion of Antiretroviral Therapy </a:t>
            </a:r>
          </a:p>
          <a:p>
            <a:pPr>
              <a:buFontTx/>
              <a:buNone/>
            </a:pPr>
            <a:endParaRPr lang="en-US" sz="2800" dirty="0" smtClean="0">
              <a:solidFill>
                <a:srgbClr val="000000"/>
              </a:solidFill>
            </a:endParaRPr>
          </a:p>
          <a:p>
            <a:pPr>
              <a:buFontTx/>
              <a:buNone/>
            </a:pPr>
            <a:r>
              <a:rPr lang="en-US" sz="2800" dirty="0" smtClean="0">
                <a:solidFill>
                  <a:srgbClr val="000000"/>
                </a:solidFill>
              </a:rPr>
              <a:t>Bill Woods, PhD - Professor </a:t>
            </a:r>
          </a:p>
          <a:p>
            <a:pPr>
              <a:buFontTx/>
              <a:buNone/>
            </a:pPr>
            <a:r>
              <a:rPr lang="en-US" sz="1800" dirty="0" smtClean="0">
                <a:solidFill>
                  <a:srgbClr val="000000"/>
                </a:solidFill>
              </a:rPr>
              <a:t>Populations: MSM/F, substance users (Bathhouses)</a:t>
            </a:r>
          </a:p>
          <a:p>
            <a:r>
              <a:rPr lang="en-US" sz="1800" dirty="0" smtClean="0">
                <a:solidFill>
                  <a:srgbClr val="000000"/>
                </a:solidFill>
              </a:rPr>
              <a:t>Vice Chair, UCSF IRB</a:t>
            </a:r>
          </a:p>
          <a:p>
            <a:r>
              <a:rPr lang="en-US" sz="1800" dirty="0" smtClean="0">
                <a:solidFill>
                  <a:srgbClr val="000000"/>
                </a:solidFill>
              </a:rPr>
              <a:t>CAPS Visiting Professor Program</a:t>
            </a:r>
          </a:p>
          <a:p>
            <a:r>
              <a:rPr lang="en-US" sz="1800" dirty="0" smtClean="0">
                <a:solidFill>
                  <a:srgbClr val="000000"/>
                </a:solidFill>
              </a:rPr>
              <a:t>Systems Linkage and Access to Care initiative (SLAC) </a:t>
            </a:r>
          </a:p>
          <a:p>
            <a:endParaRPr lang="en-US" sz="1800" dirty="0" smtClean="0">
              <a:solidFill>
                <a:srgbClr val="000000"/>
              </a:solidFill>
            </a:endParaRPr>
          </a:p>
          <a:p>
            <a:pPr>
              <a:buFontTx/>
              <a:buNone/>
            </a:pPr>
            <a:endParaRPr lang="en-US" sz="1800" dirty="0" smtClean="0">
              <a:solidFill>
                <a:srgbClr val="000000"/>
              </a:solidFill>
            </a:endParaRPr>
          </a:p>
          <a:p>
            <a:pPr>
              <a:buFontTx/>
              <a:buNone/>
            </a:pPr>
            <a:endParaRPr lang="en-US" sz="2800" dirty="0" smtClean="0">
              <a:solidFill>
                <a:srgbClr val="000000"/>
              </a:solidFill>
            </a:endParaRPr>
          </a:p>
          <a:p>
            <a:pPr>
              <a:buFontTx/>
              <a:buNone/>
            </a:pPr>
            <a:endParaRPr lang="en-US" sz="2800" dirty="0" smtClean="0">
              <a:solidFill>
                <a:srgbClr val="000000"/>
              </a:solidFill>
            </a:endParaRPr>
          </a:p>
        </p:txBody>
      </p:sp>
      <p:pic>
        <p:nvPicPr>
          <p:cNvPr id="23556" name="Picture 1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5300" y="1219200"/>
            <a:ext cx="85725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4" name="Picture 2" descr="C:\Documents and Settings\bmason\Desktop\Woods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5300" y="4038600"/>
            <a:ext cx="895350" cy="8953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270500" y="-116984"/>
            <a:ext cx="9766821" cy="6806045"/>
            <a:chOff x="294774" y="-350520"/>
            <a:chExt cx="8681619" cy="6806045"/>
          </a:xfrm>
        </p:grpSpPr>
        <p:grpSp>
          <p:nvGrpSpPr>
            <p:cNvPr id="2" name="Group 2"/>
            <p:cNvGrpSpPr/>
            <p:nvPr/>
          </p:nvGrpSpPr>
          <p:grpSpPr>
            <a:xfrm>
              <a:off x="294774" y="-350520"/>
              <a:ext cx="8681619" cy="6806045"/>
              <a:chOff x="-222014" y="381000"/>
              <a:chExt cx="5408959" cy="3327400"/>
            </a:xfrm>
          </p:grpSpPr>
          <p:sp>
            <p:nvSpPr>
              <p:cNvPr id="4" name="Rectangle 168"/>
              <p:cNvSpPr>
                <a:spLocks noChangeArrowheads="1"/>
              </p:cNvSpPr>
              <p:nvPr/>
            </p:nvSpPr>
            <p:spPr bwMode="auto">
              <a:xfrm>
                <a:off x="1191817" y="1303655"/>
                <a:ext cx="1203415" cy="355600"/>
              </a:xfrm>
              <a:prstGeom prst="rect">
                <a:avLst/>
              </a:prstGeom>
              <a:solidFill>
                <a:schemeClr val="bg1">
                  <a:lumMod val="85000"/>
                  <a:alpha val="5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en-US" sz="7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" name="Rectangle 162"/>
              <p:cNvSpPr>
                <a:spLocks noChangeArrowheads="1"/>
              </p:cNvSpPr>
              <p:nvPr/>
            </p:nvSpPr>
            <p:spPr bwMode="auto">
              <a:xfrm>
                <a:off x="2594022" y="1881505"/>
                <a:ext cx="1203415" cy="356235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en-US" sz="7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" name="Rectangle 161"/>
              <p:cNvSpPr>
                <a:spLocks noChangeArrowheads="1"/>
              </p:cNvSpPr>
              <p:nvPr/>
            </p:nvSpPr>
            <p:spPr bwMode="auto">
              <a:xfrm>
                <a:off x="1188450" y="1885569"/>
                <a:ext cx="1203415" cy="356235"/>
              </a:xfrm>
              <a:prstGeom prst="rect">
                <a:avLst/>
              </a:prstGeom>
              <a:solidFill>
                <a:schemeClr val="bg1">
                  <a:lumMod val="85000"/>
                  <a:alpha val="5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en-US" sz="7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" name="Rectangle 159"/>
              <p:cNvSpPr>
                <a:spLocks noChangeArrowheads="1"/>
              </p:cNvSpPr>
              <p:nvPr/>
            </p:nvSpPr>
            <p:spPr bwMode="auto">
              <a:xfrm>
                <a:off x="838200" y="2428875"/>
                <a:ext cx="1677761" cy="422693"/>
              </a:xfrm>
              <a:prstGeom prst="rect">
                <a:avLst/>
              </a:prstGeom>
              <a:solidFill>
                <a:schemeClr val="bg1">
                  <a:lumMod val="85000"/>
                  <a:alpha val="5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en-US" sz="7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" name="Text Box 154"/>
              <p:cNvSpPr txBox="1">
                <a:spLocks noChangeArrowheads="1"/>
              </p:cNvSpPr>
              <p:nvPr/>
            </p:nvSpPr>
            <p:spPr bwMode="auto">
              <a:xfrm>
                <a:off x="1176692" y="1311376"/>
                <a:ext cx="1195795" cy="2667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53309" tIns="26654" rIns="53309" bIns="26654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dirty="0" smtClean="0">
                  <a:ln>
                    <a:noFill/>
                  </a:ln>
                  <a:effectLst/>
                  <a:latin typeface="Arial" pitchFamily="34" charset="0"/>
                  <a:ea typeface="Calibri" pitchFamily="34" charset="0"/>
                  <a:cs typeface="Arial" pitchFamily="34" charset="0"/>
                </a:endParaRPr>
              </a:p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1" i="0" u="none" strike="noStrike" cap="none" normalizeH="0" baseline="0" dirty="0" smtClean="0">
                    <a:ln>
                      <a:noFill/>
                    </a:ln>
                    <a:effectLst/>
                    <a:latin typeface="Arial" pitchFamily="34" charset="0"/>
                    <a:ea typeface="Calibri" pitchFamily="34" charset="0"/>
                    <a:cs typeface="Arial" pitchFamily="34" charset="0"/>
                  </a:rPr>
                  <a:t>School of Medicine</a:t>
                </a:r>
                <a:endParaRPr kumimoji="0" lang="en-US" sz="1200" b="1" i="0" u="none" strike="noStrike" cap="none" normalizeH="0" baseline="0" dirty="0" smtClean="0">
                  <a:ln>
                    <a:noFill/>
                  </a:ln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8" name="Text Box 148"/>
              <p:cNvSpPr txBox="1">
                <a:spLocks noChangeArrowheads="1"/>
              </p:cNvSpPr>
              <p:nvPr/>
            </p:nvSpPr>
            <p:spPr bwMode="auto">
              <a:xfrm>
                <a:off x="2594022" y="1910207"/>
                <a:ext cx="1203415" cy="267335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vert="horz" wrap="square" lIns="53309" tIns="26654" rIns="53309" bIns="26654" numCol="1" anchor="t" anchorCtr="0" compatLnSpc="1">
                <a:prstTxWarp prst="textNoShape">
                  <a:avLst/>
                </a:prstTxWarp>
              </a:bodyPr>
              <a:lstStyle/>
              <a:p>
                <a:pPr lvl="0"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200" dirty="0" smtClean="0">
                  <a:latin typeface="Arial" pitchFamily="34" charset="0"/>
                  <a:ea typeface="Calibri" pitchFamily="34" charset="0"/>
                  <a:cs typeface="Arial" pitchFamily="34" charset="0"/>
                </a:endParaRPr>
              </a:p>
              <a:p>
                <a:pPr lvl="0"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200" dirty="0" smtClean="0">
                    <a:latin typeface="Arial" pitchFamily="34" charset="0"/>
                    <a:ea typeface="Calibri" pitchFamily="34" charset="0"/>
                    <a:cs typeface="Arial" pitchFamily="34" charset="0"/>
                  </a:rPr>
                  <a:t>27 other Departments</a:t>
                </a:r>
                <a:endParaRPr kumimoji="0" lang="en-US" sz="1200" b="0" i="0" u="none" strike="noStrike" cap="none" normalizeH="0" baseline="0" dirty="0" smtClean="0">
                  <a:ln>
                    <a:noFill/>
                  </a:ln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9" name="Text Box 147"/>
              <p:cNvSpPr txBox="1">
                <a:spLocks noChangeArrowheads="1"/>
              </p:cNvSpPr>
              <p:nvPr/>
            </p:nvSpPr>
            <p:spPr bwMode="auto">
              <a:xfrm>
                <a:off x="-222014" y="1305245"/>
                <a:ext cx="1203415" cy="349149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vert="horz" wrap="square" lIns="53309" tIns="26654" rIns="53309" bIns="26654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dirty="0" smtClean="0">
                  <a:ln>
                    <a:noFill/>
                  </a:ln>
                  <a:effectLst/>
                  <a:latin typeface="Arial" pitchFamily="34" charset="0"/>
                  <a:ea typeface="Calibri" pitchFamily="34" charset="0"/>
                  <a:cs typeface="Arial" pitchFamily="34" charset="0"/>
                </a:endParaRPr>
              </a:p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dirty="0" smtClean="0">
                    <a:ln>
                      <a:noFill/>
                    </a:ln>
                    <a:effectLst/>
                    <a:latin typeface="Arial" pitchFamily="34" charset="0"/>
                    <a:ea typeface="Calibri" pitchFamily="34" charset="0"/>
                    <a:cs typeface="Arial" pitchFamily="34" charset="0"/>
                  </a:rPr>
                  <a:t>School of Pharmacy</a:t>
                </a:r>
              </a:p>
            </p:txBody>
          </p:sp>
          <p:sp>
            <p:nvSpPr>
              <p:cNvPr id="20" name="Text Box 146"/>
              <p:cNvSpPr txBox="1">
                <a:spLocks noChangeArrowheads="1"/>
              </p:cNvSpPr>
              <p:nvPr/>
            </p:nvSpPr>
            <p:spPr bwMode="auto">
              <a:xfrm>
                <a:off x="1192335" y="1891538"/>
                <a:ext cx="1203415" cy="26733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53309" tIns="26654" rIns="53309" bIns="26654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dirty="0" smtClean="0">
                  <a:ln>
                    <a:noFill/>
                  </a:ln>
                  <a:effectLst/>
                  <a:latin typeface="Arial" pitchFamily="34" charset="0"/>
                  <a:ea typeface="Calibri" pitchFamily="34" charset="0"/>
                  <a:cs typeface="Arial" pitchFamily="34" charset="0"/>
                </a:endParaRPr>
              </a:p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1" i="0" u="none" strike="noStrike" cap="none" normalizeH="0" baseline="0" dirty="0" smtClean="0">
                    <a:ln>
                      <a:noFill/>
                    </a:ln>
                    <a:effectLst/>
                    <a:latin typeface="Arial" pitchFamily="34" charset="0"/>
                    <a:ea typeface="Calibri" pitchFamily="34" charset="0"/>
                    <a:cs typeface="Arial" pitchFamily="34" charset="0"/>
                  </a:rPr>
                  <a:t>Department of Medicine</a:t>
                </a:r>
              </a:p>
            </p:txBody>
          </p:sp>
          <p:sp>
            <p:nvSpPr>
              <p:cNvPr id="21" name="Text Box 145"/>
              <p:cNvSpPr txBox="1">
                <a:spLocks noChangeArrowheads="1"/>
              </p:cNvSpPr>
              <p:nvPr/>
            </p:nvSpPr>
            <p:spPr bwMode="auto">
              <a:xfrm>
                <a:off x="911620" y="2453767"/>
                <a:ext cx="1572525" cy="26733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53309" tIns="26654" rIns="53309" bIns="26654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600" b="1" i="0" u="none" strike="noStrike" cap="none" normalizeH="0" baseline="0" dirty="0" smtClean="0">
                    <a:ln>
                      <a:noFill/>
                    </a:ln>
                    <a:effectLst/>
                    <a:latin typeface="Arial" pitchFamily="34" charset="0"/>
                    <a:ea typeface="Calibri" pitchFamily="34" charset="0"/>
                    <a:cs typeface="Arial" pitchFamily="34" charset="0"/>
                  </a:rPr>
                  <a:t>Division of Prevention Science</a:t>
                </a:r>
              </a:p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latin typeface="Arial" pitchFamily="34" charset="0"/>
                    <a:cs typeface="Arial" pitchFamily="34" charset="0"/>
                  </a:rPr>
                  <a:t>Chief: Lightfoot</a:t>
                </a:r>
                <a:endParaRPr kumimoji="0" lang="en-US" sz="1400" b="0" i="0" u="none" strike="noStrike" cap="none" normalizeH="0" baseline="0" dirty="0" smtClean="0">
                  <a:ln>
                    <a:noFill/>
                  </a:ln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3" name="Group 51"/>
              <p:cNvGrpSpPr/>
              <p:nvPr/>
            </p:nvGrpSpPr>
            <p:grpSpPr>
              <a:xfrm>
                <a:off x="1824672" y="3010765"/>
                <a:ext cx="1644466" cy="386049"/>
                <a:chOff x="1819909" y="3010765"/>
                <a:chExt cx="1644466" cy="386049"/>
              </a:xfrm>
            </p:grpSpPr>
            <p:sp>
              <p:nvSpPr>
                <p:cNvPr id="50" name="Rectangle 157"/>
                <p:cNvSpPr>
                  <a:spLocks noChangeArrowheads="1"/>
                </p:cNvSpPr>
                <p:nvPr/>
              </p:nvSpPr>
              <p:spPr bwMode="auto">
                <a:xfrm>
                  <a:off x="1852111" y="3016249"/>
                  <a:ext cx="1534068" cy="380565"/>
                </a:xfrm>
                <a:prstGeom prst="rect">
                  <a:avLst/>
                </a:prstGeom>
                <a:solidFill>
                  <a:schemeClr val="bg1">
                    <a:lumMod val="85000"/>
                    <a:alpha val="50000"/>
                  </a:schemeClr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ctr" anchorCtr="0" compatLnSpc="1">
                  <a:prstTxWarp prst="textNoShape">
                    <a:avLst/>
                  </a:prstTxWarp>
                </a:bodyPr>
                <a:lstStyle/>
                <a:p>
                  <a:endParaRPr lang="en-US" sz="70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51" name="Text Box 144"/>
                <p:cNvSpPr txBox="1">
                  <a:spLocks noChangeArrowheads="1"/>
                </p:cNvSpPr>
                <p:nvPr/>
              </p:nvSpPr>
              <p:spPr bwMode="auto">
                <a:xfrm>
                  <a:off x="1819909" y="3010765"/>
                  <a:ext cx="1644466" cy="26797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53309" tIns="26654" rIns="53309" bIns="26654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200" i="0" u="none" strike="noStrike" cap="none" normalizeH="0" baseline="0" dirty="0" smtClean="0">
                    <a:ln>
                      <a:noFill/>
                    </a:ln>
                    <a:effectLst/>
                    <a:latin typeface="Arial" pitchFamily="34" charset="0"/>
                    <a:ea typeface="Calibri" pitchFamily="34" charset="0"/>
                    <a:cs typeface="Arial" pitchFamily="34" charset="0"/>
                  </a:endParaRPr>
                </a:p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200" i="0" u="none" strike="noStrike" cap="none" normalizeH="0" baseline="0" dirty="0" smtClean="0">
                      <a:ln>
                        <a:noFill/>
                      </a:ln>
                      <a:effectLst/>
                      <a:latin typeface="Arial" pitchFamily="34" charset="0"/>
                      <a:ea typeface="Calibri" pitchFamily="34" charset="0"/>
                      <a:cs typeface="Arial" pitchFamily="34" charset="0"/>
                    </a:rPr>
                    <a:t>UCSF Prevention</a:t>
                  </a:r>
                  <a:r>
                    <a:rPr kumimoji="0" lang="en-US" sz="1200" i="0" u="none" strike="noStrike" cap="none" normalizeH="0" dirty="0" smtClean="0">
                      <a:ln>
                        <a:noFill/>
                      </a:ln>
                      <a:effectLst/>
                      <a:latin typeface="Arial" pitchFamily="34" charset="0"/>
                      <a:ea typeface="Calibri" pitchFamily="34" charset="0"/>
                      <a:cs typeface="Arial" pitchFamily="34" charset="0"/>
                    </a:rPr>
                    <a:t> Research Center</a:t>
                  </a:r>
                </a:p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lang="en-US" sz="1200" baseline="0" dirty="0" smtClean="0">
                      <a:latin typeface="Arial" pitchFamily="34" charset="0"/>
                      <a:cs typeface="Arial" pitchFamily="34" charset="0"/>
                    </a:rPr>
                    <a:t>Director: Lightfoot</a:t>
                  </a:r>
                  <a:endParaRPr kumimoji="0" lang="en-US" sz="1200" i="0" u="none" strike="noStrike" cap="none" normalizeH="0" baseline="0" dirty="0" smtClean="0">
                    <a:ln>
                      <a:noFill/>
                    </a:ln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35" name="Text Box 128"/>
              <p:cNvSpPr txBox="1">
                <a:spLocks noChangeArrowheads="1"/>
              </p:cNvSpPr>
              <p:nvPr/>
            </p:nvSpPr>
            <p:spPr bwMode="auto">
              <a:xfrm>
                <a:off x="2585110" y="1295400"/>
                <a:ext cx="1203415" cy="37338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vert="horz" wrap="square" lIns="53309" tIns="26654" rIns="53309" bIns="26654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dirty="0" smtClean="0">
                  <a:ln>
                    <a:noFill/>
                  </a:ln>
                  <a:effectLst/>
                  <a:latin typeface="Arial" pitchFamily="34" charset="0"/>
                  <a:ea typeface="Calibri" pitchFamily="34" charset="0"/>
                  <a:cs typeface="Arial" pitchFamily="34" charset="0"/>
                </a:endParaRPr>
              </a:p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dirty="0" smtClean="0">
                    <a:ln>
                      <a:noFill/>
                    </a:ln>
                    <a:effectLst/>
                    <a:latin typeface="Arial" pitchFamily="34" charset="0"/>
                    <a:ea typeface="Calibri" pitchFamily="34" charset="0"/>
                    <a:cs typeface="Arial" pitchFamily="34" charset="0"/>
                  </a:rPr>
                  <a:t>School of Nursing</a:t>
                </a:r>
                <a:endParaRPr kumimoji="0" lang="en-US" sz="1200" b="0" i="0" u="none" strike="noStrike" cap="none" normalizeH="0" baseline="0" dirty="0" smtClean="0">
                  <a:ln>
                    <a:noFill/>
                  </a:ln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6" name="Text Box 126"/>
              <p:cNvSpPr txBox="1">
                <a:spLocks noChangeArrowheads="1"/>
              </p:cNvSpPr>
              <p:nvPr/>
            </p:nvSpPr>
            <p:spPr bwMode="auto">
              <a:xfrm>
                <a:off x="838200" y="3335020"/>
                <a:ext cx="1203415" cy="37338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53309" tIns="26654" rIns="53309" bIns="26654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700" b="0" i="0" u="none" strike="noStrike" cap="none" normalizeH="0" baseline="0" smtClean="0">
                  <a:ln>
                    <a:noFill/>
                  </a:ln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7" name="Rectangle 185"/>
              <p:cNvSpPr>
                <a:spLocks noChangeArrowheads="1"/>
              </p:cNvSpPr>
              <p:nvPr/>
            </p:nvSpPr>
            <p:spPr bwMode="auto">
              <a:xfrm>
                <a:off x="838200" y="381000"/>
                <a:ext cx="0" cy="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7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8" name="Rectangle 168"/>
              <p:cNvSpPr>
                <a:spLocks noChangeArrowheads="1"/>
              </p:cNvSpPr>
              <p:nvPr/>
            </p:nvSpPr>
            <p:spPr bwMode="auto">
              <a:xfrm>
                <a:off x="2596998" y="1299356"/>
                <a:ext cx="1203415" cy="355600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en-US" sz="7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1" name="Rectangle 168"/>
              <p:cNvSpPr>
                <a:spLocks noChangeArrowheads="1"/>
              </p:cNvSpPr>
              <p:nvPr/>
            </p:nvSpPr>
            <p:spPr bwMode="auto">
              <a:xfrm>
                <a:off x="373262" y="3010765"/>
                <a:ext cx="1332912" cy="386049"/>
              </a:xfrm>
              <a:prstGeom prst="rect">
                <a:avLst/>
              </a:prstGeom>
              <a:solidFill>
                <a:schemeClr val="bg1">
                  <a:lumMod val="85000"/>
                  <a:alpha val="5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en-US" sz="700"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39" name="Group 52"/>
              <p:cNvGrpSpPr/>
              <p:nvPr/>
            </p:nvGrpSpPr>
            <p:grpSpPr>
              <a:xfrm>
                <a:off x="3964624" y="1297669"/>
                <a:ext cx="1222321" cy="356870"/>
                <a:chOff x="2615059" y="1298939"/>
                <a:chExt cx="1222321" cy="356870"/>
              </a:xfrm>
            </p:grpSpPr>
            <p:sp>
              <p:nvSpPr>
                <p:cNvPr id="46" name="Rectangle 157"/>
                <p:cNvSpPr>
                  <a:spLocks noChangeArrowheads="1"/>
                </p:cNvSpPr>
                <p:nvPr/>
              </p:nvSpPr>
              <p:spPr bwMode="auto">
                <a:xfrm>
                  <a:off x="2633965" y="1298939"/>
                  <a:ext cx="1203415" cy="35687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ctr" anchorCtr="0" compatLnSpc="1">
                  <a:prstTxWarp prst="textNoShape">
                    <a:avLst/>
                  </a:prstTxWarp>
                </a:bodyPr>
                <a:lstStyle/>
                <a:p>
                  <a:endParaRPr lang="en-US" sz="70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47" name="Text Box 144"/>
                <p:cNvSpPr txBox="1">
                  <a:spLocks noChangeArrowheads="1"/>
                </p:cNvSpPr>
                <p:nvPr/>
              </p:nvSpPr>
              <p:spPr bwMode="auto">
                <a:xfrm>
                  <a:off x="2615059" y="1307004"/>
                  <a:ext cx="1203415" cy="26797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53309" tIns="26654" rIns="53309" bIns="26654" numCol="1" anchor="t" anchorCtr="0" compatLnSpc="1">
                  <a:prstTxWarp prst="textNoShape">
                    <a:avLst/>
                  </a:prstTxWarp>
                </a:bodyPr>
                <a:lstStyle/>
                <a:p>
                  <a:pPr lvl="0"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200" dirty="0" smtClean="0">
                    <a:latin typeface="Arial" pitchFamily="34" charset="0"/>
                    <a:ea typeface="Calibri" pitchFamily="34" charset="0"/>
                    <a:cs typeface="Arial" pitchFamily="34" charset="0"/>
                  </a:endParaRPr>
                </a:p>
                <a:p>
                  <a:pPr lvl="0"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sz="1200" dirty="0" smtClean="0">
                      <a:latin typeface="Arial" pitchFamily="34" charset="0"/>
                      <a:ea typeface="Calibri" pitchFamily="34" charset="0"/>
                      <a:cs typeface="Arial" pitchFamily="34" charset="0"/>
                    </a:rPr>
                    <a:t>School of Dentistry</a:t>
                  </a:r>
                  <a:endParaRPr kumimoji="0" lang="en-US" sz="1200" b="0" i="0" u="none" strike="noStrike" cap="none" normalizeH="0" baseline="0" dirty="0" smtClean="0">
                    <a:ln>
                      <a:noFill/>
                    </a:ln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43" name="Rectangle 159"/>
              <p:cNvSpPr>
                <a:spLocks noChangeArrowheads="1"/>
              </p:cNvSpPr>
              <p:nvPr/>
            </p:nvSpPr>
            <p:spPr bwMode="auto">
              <a:xfrm>
                <a:off x="-205196" y="1298794"/>
                <a:ext cx="1203415" cy="355600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en-US" sz="7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0" name="Text Box 154"/>
              <p:cNvSpPr txBox="1">
                <a:spLocks noChangeArrowheads="1"/>
              </p:cNvSpPr>
              <p:nvPr/>
            </p:nvSpPr>
            <p:spPr bwMode="auto">
              <a:xfrm>
                <a:off x="373261" y="2956789"/>
                <a:ext cx="1332912" cy="3799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53309" tIns="26654" rIns="53309" bIns="26654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i="0" u="none" strike="noStrike" cap="none" normalizeH="0" baseline="0" dirty="0" smtClean="0">
                  <a:ln>
                    <a:noFill/>
                  </a:ln>
                  <a:effectLst/>
                  <a:latin typeface="Arial" pitchFamily="34" charset="0"/>
                  <a:ea typeface="Calibri" pitchFamily="34" charset="0"/>
                  <a:cs typeface="Arial" pitchFamily="34" charset="0"/>
                </a:endParaRPr>
              </a:p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i="0" u="none" strike="noStrike" cap="none" normalizeH="0" baseline="0" dirty="0" smtClean="0">
                    <a:ln>
                      <a:noFill/>
                    </a:ln>
                    <a:effectLst/>
                    <a:latin typeface="Arial" pitchFamily="34" charset="0"/>
                    <a:ea typeface="Calibri" pitchFamily="34" charset="0"/>
                    <a:cs typeface="Arial" pitchFamily="34" charset="0"/>
                  </a:rPr>
                  <a:t>Center for</a:t>
                </a:r>
                <a:r>
                  <a:rPr kumimoji="0" lang="en-US" sz="1200" i="0" u="none" strike="noStrike" cap="none" normalizeH="0" dirty="0" smtClean="0">
                    <a:ln>
                      <a:noFill/>
                    </a:ln>
                    <a:effectLst/>
                    <a:latin typeface="Arial" pitchFamily="34" charset="0"/>
                    <a:ea typeface="Calibri" pitchFamily="34" charset="0"/>
                    <a:cs typeface="Arial" pitchFamily="34" charset="0"/>
                  </a:rPr>
                  <a:t> AIDS Prevention Studies (CAPS)</a:t>
                </a:r>
                <a:endParaRPr kumimoji="0" lang="en-US" sz="1200" i="0" u="none" strike="noStrike" cap="none" normalizeH="0" baseline="0" dirty="0" smtClean="0">
                  <a:ln>
                    <a:noFill/>
                  </a:ln>
                  <a:effectLst/>
                  <a:latin typeface="Arial" pitchFamily="34" charset="0"/>
                  <a:ea typeface="Calibri" pitchFamily="34" charset="0"/>
                  <a:cs typeface="Arial" pitchFamily="34" charset="0"/>
                </a:endParaRPr>
              </a:p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200" dirty="0" smtClean="0">
                    <a:latin typeface="Arial" pitchFamily="34" charset="0"/>
                    <a:cs typeface="Arial" pitchFamily="34" charset="0"/>
                  </a:rPr>
                  <a:t>Director: Lightfoot</a:t>
                </a:r>
                <a:endParaRPr kumimoji="0" lang="en-US" sz="1200" i="0" u="none" strike="noStrike" cap="none" normalizeH="0" baseline="0" dirty="0" smtClean="0">
                  <a:ln>
                    <a:noFill/>
                  </a:ln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5" name="Group 4"/>
            <p:cNvGrpSpPr/>
            <p:nvPr/>
          </p:nvGrpSpPr>
          <p:grpSpPr>
            <a:xfrm>
              <a:off x="1250219" y="1262358"/>
              <a:ext cx="6566688" cy="3767535"/>
              <a:chOff x="1250219" y="1262358"/>
              <a:chExt cx="6566688" cy="3767535"/>
            </a:xfrm>
          </p:grpSpPr>
          <p:sp>
            <p:nvSpPr>
              <p:cNvPr id="53" name="Rectangle 162"/>
              <p:cNvSpPr>
                <a:spLocks noChangeArrowheads="1"/>
              </p:cNvSpPr>
              <p:nvPr/>
            </p:nvSpPr>
            <p:spPr bwMode="auto">
              <a:xfrm>
                <a:off x="4816714" y="3835372"/>
                <a:ext cx="1931534" cy="728663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en-US" sz="7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" name="Text Box 148"/>
              <p:cNvSpPr txBox="1">
                <a:spLocks noChangeArrowheads="1"/>
              </p:cNvSpPr>
              <p:nvPr/>
            </p:nvSpPr>
            <p:spPr bwMode="auto">
              <a:xfrm>
                <a:off x="4816714" y="3935642"/>
                <a:ext cx="1931534" cy="54682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53309" tIns="26654" rIns="53309" bIns="26654" numCol="1" anchor="t" anchorCtr="0" compatLnSpc="1">
                <a:prstTxWarp prst="textNoShape">
                  <a:avLst/>
                </a:prstTxWarp>
              </a:bodyPr>
              <a:lstStyle/>
              <a:p>
                <a:pPr lvl="0"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200" dirty="0" smtClean="0">
                    <a:latin typeface="Arial" pitchFamily="34" charset="0"/>
                    <a:ea typeface="Calibri" pitchFamily="34" charset="0"/>
                    <a:cs typeface="Arial" pitchFamily="34" charset="0"/>
                  </a:rPr>
                  <a:t>15 other Divisions</a:t>
                </a:r>
              </a:p>
              <a:p>
                <a:pPr lvl="0"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200" dirty="0" smtClean="0">
                    <a:latin typeface="Arial" pitchFamily="34" charset="0"/>
                    <a:cs typeface="Arial" pitchFamily="34" charset="0"/>
                  </a:rPr>
                  <a:t>Including Division of </a:t>
                </a:r>
                <a:r>
                  <a:rPr kumimoji="0" lang="en-US" sz="1200" b="0" i="0" u="none" strike="noStrike" cap="none" normalizeH="0" dirty="0" smtClean="0">
                    <a:ln>
                      <a:noFill/>
                    </a:ln>
                    <a:effectLst/>
                    <a:latin typeface="Arial" pitchFamily="34" charset="0"/>
                    <a:cs typeface="Arial" pitchFamily="34" charset="0"/>
                  </a:rPr>
                  <a:t>HIV/AIDS</a:t>
                </a:r>
                <a:endParaRPr kumimoji="0" lang="en-US" sz="1200" b="0" i="0" u="none" strike="noStrike" cap="none" normalizeH="0" baseline="0" dirty="0" smtClean="0">
                  <a:ln>
                    <a:noFill/>
                  </a:ln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4" name="Line 133"/>
              <p:cNvSpPr>
                <a:spLocks noChangeShapeType="1"/>
              </p:cNvSpPr>
              <p:nvPr/>
            </p:nvSpPr>
            <p:spPr bwMode="auto">
              <a:xfrm flipH="1" flipV="1">
                <a:off x="1250219" y="1262358"/>
                <a:ext cx="6560618" cy="80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700">
                  <a:latin typeface="Arial" pitchFamily="34" charset="0"/>
                  <a:cs typeface="Arial" pitchFamily="34" charset="0"/>
                </a:endParaRPr>
              </a:p>
            </p:txBody>
          </p:sp>
          <p:cxnSp>
            <p:nvCxnSpPr>
              <p:cNvPr id="65" name="Straight Connector 64"/>
              <p:cNvCxnSpPr>
                <a:stCxn id="4" idx="2"/>
                <a:endCxn id="20" idx="0"/>
              </p:cNvCxnSpPr>
              <p:nvPr/>
            </p:nvCxnSpPr>
            <p:spPr>
              <a:xfrm>
                <a:off x="3529803" y="2264093"/>
                <a:ext cx="831" cy="47512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Straight Connector 65"/>
              <p:cNvCxnSpPr>
                <a:stCxn id="10" idx="2"/>
              </p:cNvCxnSpPr>
              <p:nvPr/>
            </p:nvCxnSpPr>
            <p:spPr>
              <a:xfrm>
                <a:off x="3524398" y="3455669"/>
                <a:ext cx="0" cy="379703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Straight Connector 66"/>
              <p:cNvCxnSpPr/>
              <p:nvPr/>
            </p:nvCxnSpPr>
            <p:spPr>
              <a:xfrm>
                <a:off x="3524398" y="4702915"/>
                <a:ext cx="7776" cy="16849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Straight Connector 67"/>
              <p:cNvCxnSpPr>
                <a:endCxn id="9" idx="0"/>
              </p:cNvCxnSpPr>
              <p:nvPr/>
            </p:nvCxnSpPr>
            <p:spPr>
              <a:xfrm>
                <a:off x="5779294" y="2495551"/>
                <a:ext cx="1109" cy="22314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Straight Connector 68"/>
              <p:cNvCxnSpPr>
                <a:endCxn id="53" idx="0"/>
              </p:cNvCxnSpPr>
              <p:nvPr/>
            </p:nvCxnSpPr>
            <p:spPr>
              <a:xfrm flipH="1">
                <a:off x="5782482" y="3657601"/>
                <a:ext cx="3956" cy="17777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6" name="Straight Connector 95"/>
              <p:cNvCxnSpPr>
                <a:endCxn id="19" idx="0"/>
              </p:cNvCxnSpPr>
              <p:nvPr/>
            </p:nvCxnSpPr>
            <p:spPr>
              <a:xfrm>
                <a:off x="1259071" y="1270873"/>
                <a:ext cx="1470" cy="26910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9" name="Straight Connector 98"/>
              <p:cNvCxnSpPr/>
              <p:nvPr/>
            </p:nvCxnSpPr>
            <p:spPr>
              <a:xfrm flipH="1">
                <a:off x="5785182" y="1270451"/>
                <a:ext cx="4670" cy="22511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3" name="Straight Connector 102"/>
              <p:cNvCxnSpPr/>
              <p:nvPr/>
            </p:nvCxnSpPr>
            <p:spPr>
              <a:xfrm>
                <a:off x="7813620" y="1262781"/>
                <a:ext cx="3287" cy="258522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6" name="Straight Connector 105"/>
              <p:cNvCxnSpPr/>
              <p:nvPr/>
            </p:nvCxnSpPr>
            <p:spPr>
              <a:xfrm>
                <a:off x="2415473" y="4863313"/>
                <a:ext cx="2178781" cy="8092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8" name="Straight Connector 107"/>
              <p:cNvCxnSpPr/>
              <p:nvPr/>
            </p:nvCxnSpPr>
            <p:spPr>
              <a:xfrm flipH="1">
                <a:off x="2420073" y="4879498"/>
                <a:ext cx="1469" cy="15039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1" name="Straight Connector 110"/>
              <p:cNvCxnSpPr/>
              <p:nvPr/>
            </p:nvCxnSpPr>
            <p:spPr>
              <a:xfrm flipH="1">
                <a:off x="4585704" y="4878150"/>
                <a:ext cx="1469" cy="15039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>
              <a:xfrm flipV="1">
                <a:off x="3529013" y="2495551"/>
                <a:ext cx="2264569" cy="952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/>
              <p:cNvCxnSpPr/>
              <p:nvPr/>
            </p:nvCxnSpPr>
            <p:spPr>
              <a:xfrm flipV="1">
                <a:off x="3536157" y="3657601"/>
                <a:ext cx="2264569" cy="952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52" name="Rectangle 168"/>
          <p:cNvSpPr>
            <a:spLocks noChangeArrowheads="1"/>
          </p:cNvSpPr>
          <p:nvPr/>
        </p:nvSpPr>
        <p:spPr bwMode="auto">
          <a:xfrm>
            <a:off x="2843470" y="367263"/>
            <a:ext cx="2172976" cy="727364"/>
          </a:xfrm>
          <a:prstGeom prst="rect">
            <a:avLst/>
          </a:prstGeom>
          <a:solidFill>
            <a:schemeClr val="bg1">
              <a:lumMod val="85000"/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 sz="700">
              <a:latin typeface="Arial" pitchFamily="34" charset="0"/>
              <a:cs typeface="Arial" pitchFamily="34" charset="0"/>
            </a:endParaRPr>
          </a:p>
        </p:txBody>
      </p:sp>
      <p:sp>
        <p:nvSpPr>
          <p:cNvPr id="56" name="Text Box 154"/>
          <p:cNvSpPr txBox="1">
            <a:spLocks noChangeArrowheads="1"/>
          </p:cNvSpPr>
          <p:nvPr/>
        </p:nvSpPr>
        <p:spPr bwMode="auto">
          <a:xfrm>
            <a:off x="2816163" y="405555"/>
            <a:ext cx="2159217" cy="5455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3309" tIns="26654" rIns="53309" bIns="26654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UCSF</a:t>
            </a:r>
            <a:endParaRPr kumimoji="0" lang="en-US" sz="16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7" name="Straight Connector 56"/>
          <p:cNvCxnSpPr>
            <a:stCxn id="52" idx="2"/>
          </p:cNvCxnSpPr>
          <p:nvPr/>
        </p:nvCxnSpPr>
        <p:spPr>
          <a:xfrm flipH="1">
            <a:off x="3917052" y="1094627"/>
            <a:ext cx="12906" cy="40169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35811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CAPS Research</a:t>
            </a:r>
          </a:p>
        </p:txBody>
      </p:sp>
      <p:sp>
        <p:nvSpPr>
          <p:cNvPr id="17410" name="Content Placeholder 13"/>
          <p:cNvSpPr>
            <a:spLocks noGrp="1"/>
          </p:cNvSpPr>
          <p:nvPr>
            <p:ph idx="1"/>
          </p:nvPr>
        </p:nvSpPr>
        <p:spPr>
          <a:xfrm>
            <a:off x="1485904" y="1219202"/>
            <a:ext cx="8274050" cy="4606925"/>
          </a:xfrm>
        </p:spPr>
        <p:txBody>
          <a:bodyPr/>
          <a:lstStyle/>
          <a:p>
            <a:pPr>
              <a:buFontTx/>
              <a:buNone/>
            </a:pPr>
            <a:r>
              <a:rPr lang="fr-FR" sz="2800" dirty="0" smtClean="0">
                <a:solidFill>
                  <a:srgbClr val="000000"/>
                </a:solidFill>
              </a:rPr>
              <a:t>Emily Arnold, PhD, MPH - Associate Professor</a:t>
            </a:r>
          </a:p>
          <a:p>
            <a:pPr>
              <a:buFontTx/>
              <a:buNone/>
            </a:pPr>
            <a:r>
              <a:rPr lang="en-US" sz="1800" dirty="0" smtClean="0">
                <a:solidFill>
                  <a:srgbClr val="000000"/>
                </a:solidFill>
              </a:rPr>
              <a:t>Populations: MSM, African American, faith communities (Black gay youth, Ball room community)</a:t>
            </a:r>
          </a:p>
          <a:p>
            <a:r>
              <a:rPr lang="en-US" sz="1800" dirty="0" smtClean="0">
                <a:solidFill>
                  <a:srgbClr val="000000"/>
                </a:solidFill>
              </a:rPr>
              <a:t>    BRUTHAS Randomized Control Study</a:t>
            </a:r>
          </a:p>
          <a:p>
            <a:r>
              <a:rPr lang="en-US" sz="1800" dirty="0" smtClean="0">
                <a:solidFill>
                  <a:srgbClr val="000000"/>
                </a:solidFill>
              </a:rPr>
              <a:t>    The Ballroom Community Project: Social Networks and Social Support</a:t>
            </a:r>
          </a:p>
          <a:p>
            <a:pPr>
              <a:buNone/>
            </a:pPr>
            <a:r>
              <a:rPr lang="en-US" sz="1800" dirty="0" smtClean="0">
                <a:solidFill>
                  <a:srgbClr val="000000"/>
                </a:solidFill>
              </a:rPr>
              <a:t>	    among High Risk African American Men</a:t>
            </a:r>
          </a:p>
          <a:p>
            <a:r>
              <a:rPr lang="en-US" sz="1800" dirty="0" smtClean="0">
                <a:solidFill>
                  <a:srgbClr val="000000"/>
                </a:solidFill>
              </a:rPr>
              <a:t>    Faith-based HIV Prevention for Black MSM in California</a:t>
            </a:r>
          </a:p>
          <a:p>
            <a:pPr>
              <a:buNone/>
            </a:pPr>
            <a:endParaRPr lang="en-US" sz="1800" dirty="0" smtClean="0">
              <a:solidFill>
                <a:srgbClr val="000000"/>
              </a:solidFill>
            </a:endParaRPr>
          </a:p>
          <a:p>
            <a:endParaRPr lang="en-US" sz="2800" dirty="0" smtClean="0">
              <a:solidFill>
                <a:srgbClr val="000000"/>
              </a:solidFill>
            </a:endParaRPr>
          </a:p>
        </p:txBody>
      </p:sp>
      <p:pic>
        <p:nvPicPr>
          <p:cNvPr id="1026" name="Picture 2" descr="C:\Documents and Settings\bmason\Desktop\Arnold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5300" y="1371600"/>
            <a:ext cx="895350" cy="8953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International Research Sites</a:t>
            </a:r>
          </a:p>
        </p:txBody>
      </p:sp>
      <p:sp>
        <p:nvSpPr>
          <p:cNvPr id="34819" name="Rectangle 3"/>
          <p:cNvSpPr>
            <a:spLocks noChangeArrowheads="1"/>
          </p:cNvSpPr>
          <p:nvPr/>
        </p:nvSpPr>
        <p:spPr bwMode="auto">
          <a:xfrm>
            <a:off x="6438900" y="990600"/>
            <a:ext cx="34290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0" hangingPunct="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2400" b="1" dirty="0" smtClean="0">
                <a:solidFill>
                  <a:schemeClr val="bg1"/>
                </a:solidFill>
              </a:rPr>
              <a:t>Philippines</a:t>
            </a:r>
            <a:endParaRPr lang="en-US" sz="2400" b="1" dirty="0">
              <a:solidFill>
                <a:schemeClr val="bg1"/>
              </a:solidFill>
            </a:endParaRPr>
          </a:p>
          <a:p>
            <a:pPr marL="342900" indent="-342900" eaLnBrk="0" hangingPunct="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2400" b="1" dirty="0">
                <a:solidFill>
                  <a:schemeClr val="bg1"/>
                </a:solidFill>
              </a:rPr>
              <a:t>Russia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</a:pPr>
            <a:r>
              <a:rPr lang="en-US" sz="2400" b="1" dirty="0">
                <a:solidFill>
                  <a:schemeClr val="bg1"/>
                </a:solidFill>
              </a:rPr>
              <a:t>St. Kitts and Nevis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</a:pPr>
            <a:r>
              <a:rPr lang="en-US" sz="2400" b="1" dirty="0">
                <a:solidFill>
                  <a:schemeClr val="bg1"/>
                </a:solidFill>
              </a:rPr>
              <a:t>St. Vincent and the Grenadines</a:t>
            </a:r>
          </a:p>
          <a:p>
            <a:pPr marL="342900" indent="-342900" eaLnBrk="0" hangingPunct="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2400" b="1" dirty="0">
                <a:solidFill>
                  <a:schemeClr val="bg1"/>
                </a:solidFill>
              </a:rPr>
              <a:t>South Africa</a:t>
            </a:r>
          </a:p>
          <a:p>
            <a:pPr marL="342900" indent="-342900" eaLnBrk="0" hangingPunct="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2400" b="1" dirty="0">
                <a:solidFill>
                  <a:schemeClr val="bg1"/>
                </a:solidFill>
              </a:rPr>
              <a:t>Tanzania</a:t>
            </a:r>
          </a:p>
          <a:p>
            <a:pPr marL="342900" indent="-342900" eaLnBrk="0" hangingPunct="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2400" b="1" dirty="0">
                <a:solidFill>
                  <a:schemeClr val="bg1"/>
                </a:solidFill>
              </a:rPr>
              <a:t>Thailand</a:t>
            </a:r>
          </a:p>
          <a:p>
            <a:pPr marL="342900" indent="-342900" eaLnBrk="0" hangingPunct="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2400" b="1" dirty="0">
                <a:solidFill>
                  <a:schemeClr val="bg1"/>
                </a:solidFill>
              </a:rPr>
              <a:t>Trinidad &amp; Tobago</a:t>
            </a:r>
          </a:p>
          <a:p>
            <a:pPr marL="342900" indent="-342900" eaLnBrk="0" hangingPunct="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2400" b="1" dirty="0" smtClean="0">
                <a:solidFill>
                  <a:schemeClr val="bg1"/>
                </a:solidFill>
              </a:rPr>
              <a:t>Uganda</a:t>
            </a:r>
          </a:p>
          <a:p>
            <a:pPr marL="342900" indent="-342900" eaLnBrk="0" hangingPunct="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2400" b="1" dirty="0" smtClean="0">
                <a:solidFill>
                  <a:schemeClr val="bg1"/>
                </a:solidFill>
              </a:rPr>
              <a:t>Ukraine</a:t>
            </a:r>
            <a:endParaRPr lang="en-US" sz="2400" b="1" dirty="0">
              <a:solidFill>
                <a:schemeClr val="bg1"/>
              </a:solidFill>
            </a:endParaRPr>
          </a:p>
          <a:p>
            <a:pPr marL="342900" indent="-342900" eaLnBrk="0" hangingPunct="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2400" b="1" dirty="0">
                <a:solidFill>
                  <a:schemeClr val="bg1"/>
                </a:solidFill>
              </a:rPr>
              <a:t>Venezuela</a:t>
            </a:r>
          </a:p>
          <a:p>
            <a:pPr marL="342900" indent="-342900" eaLnBrk="0" hangingPunct="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2400" b="1" dirty="0">
                <a:solidFill>
                  <a:schemeClr val="bg1"/>
                </a:solidFill>
              </a:rPr>
              <a:t>Vietnam</a:t>
            </a:r>
          </a:p>
          <a:p>
            <a:pPr marL="342900" indent="-342900" eaLnBrk="0" hangingPunct="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2400" b="1" dirty="0">
                <a:solidFill>
                  <a:schemeClr val="bg1"/>
                </a:solidFill>
              </a:rPr>
              <a:t>Zimbabwe</a:t>
            </a:r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190500" y="990600"/>
            <a:ext cx="34671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0" hangingPunct="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2400" b="1" dirty="0">
                <a:solidFill>
                  <a:schemeClr val="bg1"/>
                </a:solidFill>
              </a:rPr>
              <a:t>Antigua and Barbuda</a:t>
            </a:r>
          </a:p>
          <a:p>
            <a:pPr marL="342900" indent="-342900" eaLnBrk="0" hangingPunct="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2400" b="1" dirty="0">
                <a:solidFill>
                  <a:schemeClr val="bg1"/>
                </a:solidFill>
              </a:rPr>
              <a:t>Argentina</a:t>
            </a:r>
          </a:p>
          <a:p>
            <a:pPr marL="342900" indent="-342900" eaLnBrk="0" hangingPunct="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2400" b="1" dirty="0">
                <a:solidFill>
                  <a:schemeClr val="bg1"/>
                </a:solidFill>
              </a:rPr>
              <a:t>Barbados</a:t>
            </a:r>
          </a:p>
          <a:p>
            <a:pPr marL="342900" indent="-342900" eaLnBrk="0" hangingPunct="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2400" b="1" dirty="0">
                <a:solidFill>
                  <a:schemeClr val="bg1"/>
                </a:solidFill>
              </a:rPr>
              <a:t>Botswana</a:t>
            </a:r>
          </a:p>
          <a:p>
            <a:pPr marL="342900" indent="-342900" eaLnBrk="0" hangingPunct="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2400" b="1" dirty="0">
                <a:solidFill>
                  <a:schemeClr val="bg1"/>
                </a:solidFill>
              </a:rPr>
              <a:t>Brazil</a:t>
            </a:r>
          </a:p>
          <a:p>
            <a:pPr marL="342900" indent="-342900" eaLnBrk="0" hangingPunct="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2400" b="1" dirty="0">
                <a:solidFill>
                  <a:schemeClr val="bg1"/>
                </a:solidFill>
              </a:rPr>
              <a:t>Burkina Faso</a:t>
            </a:r>
          </a:p>
          <a:p>
            <a:pPr marL="342900" indent="-342900" eaLnBrk="0" hangingPunct="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2400" b="1" dirty="0">
                <a:solidFill>
                  <a:schemeClr val="bg1"/>
                </a:solidFill>
              </a:rPr>
              <a:t>Cambodia</a:t>
            </a:r>
          </a:p>
          <a:p>
            <a:pPr marL="342900" indent="-342900" eaLnBrk="0" hangingPunct="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2400" b="1" dirty="0">
                <a:solidFill>
                  <a:schemeClr val="bg1"/>
                </a:solidFill>
              </a:rPr>
              <a:t>Chile</a:t>
            </a:r>
          </a:p>
          <a:p>
            <a:pPr marL="342900" indent="-342900" eaLnBrk="0" hangingPunct="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2400" b="1" dirty="0">
                <a:solidFill>
                  <a:schemeClr val="bg1"/>
                </a:solidFill>
              </a:rPr>
              <a:t>China</a:t>
            </a:r>
          </a:p>
          <a:p>
            <a:pPr marL="342900" indent="-342900" eaLnBrk="0" hangingPunct="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2400" b="1" dirty="0">
                <a:solidFill>
                  <a:schemeClr val="bg1"/>
                </a:solidFill>
              </a:rPr>
              <a:t>Colombia</a:t>
            </a:r>
          </a:p>
          <a:p>
            <a:pPr marL="342900" indent="-342900" eaLnBrk="0" hangingPunct="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2400" b="1" dirty="0">
                <a:solidFill>
                  <a:schemeClr val="bg1"/>
                </a:solidFill>
              </a:rPr>
              <a:t>Croatia</a:t>
            </a:r>
          </a:p>
          <a:p>
            <a:pPr marL="342900" indent="-342900" eaLnBrk="0" hangingPunct="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2400" b="1" dirty="0">
                <a:solidFill>
                  <a:schemeClr val="bg1"/>
                </a:solidFill>
              </a:rPr>
              <a:t>Dominican Republic</a:t>
            </a:r>
          </a:p>
          <a:p>
            <a:pPr marL="342900" indent="-342900" eaLnBrk="0" hangingPunct="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2400" b="1" dirty="0" smtClean="0">
                <a:solidFill>
                  <a:schemeClr val="bg1"/>
                </a:solidFill>
              </a:rPr>
              <a:t>Ecuador</a:t>
            </a:r>
          </a:p>
          <a:p>
            <a:pPr marL="342900" indent="-342900" eaLnBrk="0" hangingPunct="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2400" b="1" dirty="0" smtClean="0">
                <a:solidFill>
                  <a:schemeClr val="bg1"/>
                </a:solidFill>
              </a:rPr>
              <a:t>Georgia</a:t>
            </a:r>
          </a:p>
          <a:p>
            <a:pPr marL="342900" indent="-342900" eaLnBrk="0" hangingPunct="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2400" b="1" dirty="0" smtClean="0">
                <a:solidFill>
                  <a:schemeClr val="bg1"/>
                </a:solidFill>
              </a:rPr>
              <a:t>Guatemala</a:t>
            </a:r>
          </a:p>
          <a:p>
            <a:pPr marL="342900" indent="-342900" eaLnBrk="0" hangingPunct="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2400" b="1" dirty="0" smtClean="0">
                <a:solidFill>
                  <a:schemeClr val="bg1"/>
                </a:solidFill>
              </a:rPr>
              <a:t>Haiti</a:t>
            </a:r>
          </a:p>
          <a:p>
            <a:pPr marL="342900" indent="-342900" eaLnBrk="0" hangingPunct="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34821" name="Rectangle 5"/>
          <p:cNvSpPr>
            <a:spLocks noChangeArrowheads="1"/>
          </p:cNvSpPr>
          <p:nvPr/>
        </p:nvSpPr>
        <p:spPr bwMode="auto">
          <a:xfrm>
            <a:off x="3924300" y="990600"/>
            <a:ext cx="34290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0" hangingPunct="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2400" b="1" dirty="0" smtClean="0">
                <a:solidFill>
                  <a:schemeClr val="bg1"/>
                </a:solidFill>
              </a:rPr>
              <a:t>India</a:t>
            </a:r>
            <a:endParaRPr lang="en-US" sz="2400" b="1" dirty="0">
              <a:solidFill>
                <a:schemeClr val="bg1"/>
              </a:solidFill>
            </a:endParaRPr>
          </a:p>
          <a:p>
            <a:pPr marL="342900" indent="-342900" eaLnBrk="0" hangingPunct="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2400" b="1" dirty="0">
                <a:solidFill>
                  <a:schemeClr val="bg1"/>
                </a:solidFill>
              </a:rPr>
              <a:t>Indonesia</a:t>
            </a:r>
          </a:p>
          <a:p>
            <a:pPr marL="342900" indent="-342900" eaLnBrk="0" hangingPunct="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2400" b="1" dirty="0">
                <a:solidFill>
                  <a:schemeClr val="bg1"/>
                </a:solidFill>
              </a:rPr>
              <a:t>Iran</a:t>
            </a:r>
          </a:p>
          <a:p>
            <a:pPr marL="342900" indent="-342900" eaLnBrk="0" hangingPunct="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2400" b="1" dirty="0">
                <a:solidFill>
                  <a:schemeClr val="bg1"/>
                </a:solidFill>
              </a:rPr>
              <a:t>Japan</a:t>
            </a:r>
          </a:p>
          <a:p>
            <a:pPr marL="342900" indent="-342900" eaLnBrk="0" hangingPunct="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2400" b="1" dirty="0">
                <a:solidFill>
                  <a:schemeClr val="bg1"/>
                </a:solidFill>
              </a:rPr>
              <a:t>Kazakhstan</a:t>
            </a:r>
          </a:p>
          <a:p>
            <a:pPr marL="342900" indent="-342900" eaLnBrk="0" hangingPunct="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2400" b="1" dirty="0">
                <a:solidFill>
                  <a:schemeClr val="bg1"/>
                </a:solidFill>
              </a:rPr>
              <a:t>Kenya</a:t>
            </a:r>
          </a:p>
          <a:p>
            <a:pPr marL="342900" indent="-342900" eaLnBrk="0" hangingPunct="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2400" b="1" dirty="0">
                <a:solidFill>
                  <a:schemeClr val="bg1"/>
                </a:solidFill>
              </a:rPr>
              <a:t>Malawi</a:t>
            </a:r>
          </a:p>
          <a:p>
            <a:pPr marL="342900" indent="-342900" eaLnBrk="0" hangingPunct="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2400" b="1" dirty="0">
                <a:solidFill>
                  <a:schemeClr val="bg1"/>
                </a:solidFill>
              </a:rPr>
              <a:t>Morocco</a:t>
            </a:r>
          </a:p>
          <a:p>
            <a:pPr marL="342900" indent="-342900" eaLnBrk="0" hangingPunct="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2400" b="1" dirty="0" smtClean="0">
                <a:solidFill>
                  <a:schemeClr val="bg1"/>
                </a:solidFill>
              </a:rPr>
              <a:t>Mexico</a:t>
            </a:r>
          </a:p>
          <a:p>
            <a:pPr marL="342900" indent="-342900" eaLnBrk="0" hangingPunct="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2400" b="1" dirty="0" smtClean="0">
                <a:solidFill>
                  <a:schemeClr val="bg1"/>
                </a:solidFill>
              </a:rPr>
              <a:t>Morocco</a:t>
            </a:r>
          </a:p>
          <a:p>
            <a:pPr marL="342900" indent="-342900" eaLnBrk="0" hangingPunct="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2400" b="1" dirty="0" smtClean="0">
                <a:solidFill>
                  <a:schemeClr val="bg1"/>
                </a:solidFill>
              </a:rPr>
              <a:t>Myanmar</a:t>
            </a:r>
            <a:endParaRPr lang="en-US" sz="2400" b="1" dirty="0">
              <a:solidFill>
                <a:schemeClr val="bg1"/>
              </a:solidFill>
            </a:endParaRPr>
          </a:p>
          <a:p>
            <a:pPr marL="342900" indent="-342900" eaLnBrk="0" hangingPunct="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2400" b="1" dirty="0" smtClean="0">
                <a:solidFill>
                  <a:schemeClr val="bg1"/>
                </a:solidFill>
              </a:rPr>
              <a:t>Nepal</a:t>
            </a:r>
          </a:p>
          <a:p>
            <a:pPr marL="342900" indent="-342900" eaLnBrk="0" hangingPunct="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2400" b="1" dirty="0" smtClean="0">
                <a:solidFill>
                  <a:schemeClr val="bg1"/>
                </a:solidFill>
              </a:rPr>
              <a:t>Namibia </a:t>
            </a:r>
          </a:p>
          <a:p>
            <a:pPr marL="342900" indent="-342900" eaLnBrk="0" hangingPunct="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2400" b="1" dirty="0" smtClean="0">
                <a:solidFill>
                  <a:schemeClr val="bg1"/>
                </a:solidFill>
              </a:rPr>
              <a:t>Nepal</a:t>
            </a:r>
            <a:endParaRPr lang="en-US" sz="2400" b="1" dirty="0">
              <a:solidFill>
                <a:schemeClr val="bg1"/>
              </a:solidFill>
            </a:endParaRPr>
          </a:p>
          <a:p>
            <a:pPr marL="342900" indent="-342900" eaLnBrk="0" hangingPunct="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2400" b="1" dirty="0" smtClean="0">
                <a:solidFill>
                  <a:schemeClr val="bg1"/>
                </a:solidFill>
              </a:rPr>
              <a:t>Nigeria</a:t>
            </a:r>
          </a:p>
          <a:p>
            <a:pPr marL="342900" indent="-342900" eaLnBrk="0" hangingPunct="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2400" b="1" dirty="0" smtClean="0">
                <a:solidFill>
                  <a:schemeClr val="bg1"/>
                </a:solidFill>
              </a:rPr>
              <a:t>Peru</a:t>
            </a:r>
            <a:endParaRPr lang="en-US" sz="2400" b="1" dirty="0">
              <a:solidFill>
                <a:schemeClr val="bg1"/>
              </a:solidFill>
            </a:endParaRPr>
          </a:p>
          <a:p>
            <a:pPr marL="342900" indent="-342900" eaLnBrk="0" hangingPunct="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2400" b="1" dirty="0">
              <a:solidFill>
                <a:schemeClr val="bg1"/>
              </a:solidFill>
            </a:endParaRPr>
          </a:p>
        </p:txBody>
      </p:sp>
      <p:pic>
        <p:nvPicPr>
          <p:cNvPr id="2" name="Picture 1" descr="CAPSworld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701" y="1600200"/>
            <a:ext cx="8991600" cy="44069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723900" y="2209800"/>
            <a:ext cx="8743950" cy="1143000"/>
          </a:xfrm>
        </p:spPr>
        <p:txBody>
          <a:bodyPr/>
          <a:lstStyle/>
          <a:p>
            <a:r>
              <a:rPr lang="en-US" sz="4800" dirty="0" smtClean="0"/>
              <a:t>Thank You!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1" descr="research grants.tif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0287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891" name="TextBox 2"/>
          <p:cNvSpPr txBox="1">
            <a:spLocks noChangeArrowheads="1"/>
          </p:cNvSpPr>
          <p:nvPr/>
        </p:nvSpPr>
        <p:spPr bwMode="auto">
          <a:xfrm>
            <a:off x="2998793" y="2989271"/>
            <a:ext cx="6962775" cy="41549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 sz="2400" b="1" dirty="0" smtClean="0">
                <a:latin typeface="+mj-lt"/>
                <a:ea typeface="ＭＳ Ｐゴシック" pitchFamily="-65" charset="-128"/>
              </a:rPr>
              <a:t> UCSF is the largest recipient of NIH funding of Departments of Medicine. </a:t>
            </a:r>
          </a:p>
          <a:p>
            <a:pPr>
              <a:buFontTx/>
              <a:buChar char="•"/>
            </a:pPr>
            <a:endParaRPr lang="en-US" sz="2400" b="1" dirty="0" smtClean="0">
              <a:latin typeface="+mj-lt"/>
              <a:ea typeface="ＭＳ Ｐゴシック" pitchFamily="-65" charset="-128"/>
            </a:endParaRPr>
          </a:p>
          <a:p>
            <a:pPr>
              <a:buFontTx/>
              <a:buChar char="•"/>
            </a:pPr>
            <a:r>
              <a:rPr lang="en-US" sz="2400" b="1" dirty="0" smtClean="0">
                <a:latin typeface="+mj-lt"/>
                <a:ea typeface="ＭＳ Ｐゴシック" pitchFamily="-65" charset="-128"/>
              </a:rPr>
              <a:t> Division of Prevention Science </a:t>
            </a:r>
            <a:r>
              <a:rPr lang="en-US" sz="2400" b="1" dirty="0" smtClean="0">
                <a:latin typeface="+mj-lt"/>
              </a:rPr>
              <a:t>is the largest recipient of NIH funding of the 16 Divisions in the Department.</a:t>
            </a:r>
          </a:p>
          <a:p>
            <a:pPr>
              <a:buFontTx/>
              <a:buChar char="•"/>
            </a:pPr>
            <a:endParaRPr lang="en-US" sz="2400" b="1" dirty="0" smtClean="0">
              <a:latin typeface="+mj-lt"/>
              <a:ea typeface="ＭＳ Ｐゴシック" pitchFamily="-65" charset="-128"/>
            </a:endParaRPr>
          </a:p>
          <a:p>
            <a:pPr>
              <a:buFontTx/>
              <a:buChar char="•"/>
            </a:pPr>
            <a:r>
              <a:rPr lang="en-US" sz="2400" b="1" dirty="0" smtClean="0">
                <a:latin typeface="+mj-lt"/>
              </a:rPr>
              <a:t> Prevention Science faculty are 4% of the Department of Medicine but account for 16% of NIH funding.</a:t>
            </a:r>
          </a:p>
          <a:p>
            <a:pPr>
              <a:buFontTx/>
              <a:buChar char="•"/>
            </a:pPr>
            <a:endParaRPr lang="en-US" sz="2400" b="1" dirty="0">
              <a:latin typeface="+mj-lt"/>
              <a:ea typeface="ＭＳ Ｐゴシック" pitchFamily="-65" charset="-128"/>
            </a:endParaRPr>
          </a:p>
        </p:txBody>
      </p:sp>
      <p:sp>
        <p:nvSpPr>
          <p:cNvPr id="28676" name="Line 4"/>
          <p:cNvSpPr>
            <a:spLocks noChangeShapeType="1"/>
          </p:cNvSpPr>
          <p:nvPr/>
        </p:nvSpPr>
        <p:spPr bwMode="auto">
          <a:xfrm>
            <a:off x="1638301" y="838200"/>
            <a:ext cx="4038600" cy="0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3314704" y="0"/>
            <a:ext cx="3581400" cy="5334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Division of Prevention Science Faculty</a:t>
            </a:r>
          </a:p>
        </p:txBody>
      </p:sp>
      <p:sp>
        <p:nvSpPr>
          <p:cNvPr id="10243" name="Rectangle 4"/>
          <p:cNvSpPr>
            <a:spLocks noGrp="1" noChangeArrowheads="1"/>
          </p:cNvSpPr>
          <p:nvPr>
            <p:ph sz="half" idx="1"/>
          </p:nvPr>
        </p:nvSpPr>
        <p:spPr>
          <a:xfrm>
            <a:off x="571505" y="1371600"/>
            <a:ext cx="4530725" cy="51816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  <a:spcBef>
                <a:spcPts val="0"/>
              </a:spcBef>
            </a:pPr>
            <a:r>
              <a:rPr lang="en-US" sz="1600" dirty="0"/>
              <a:t>Professor (</a:t>
            </a:r>
            <a:r>
              <a:rPr lang="en-US" sz="1600" dirty="0" smtClean="0"/>
              <a:t>12)</a:t>
            </a:r>
            <a:endParaRPr lang="en-US" sz="1600" dirty="0"/>
          </a:p>
          <a:p>
            <a:pPr lvl="1">
              <a:lnSpc>
                <a:spcPct val="80000"/>
              </a:lnSpc>
              <a:spcBef>
                <a:spcPts val="600"/>
              </a:spcBef>
            </a:pPr>
            <a:r>
              <a:rPr lang="en-US" sz="1600" dirty="0"/>
              <a:t>Stephen F. Morin, PhD, Emeritus</a:t>
            </a:r>
          </a:p>
          <a:p>
            <a:pPr lvl="1">
              <a:lnSpc>
                <a:spcPct val="80000"/>
              </a:lnSpc>
              <a:spcBef>
                <a:spcPts val="600"/>
              </a:spcBef>
            </a:pPr>
            <a:r>
              <a:rPr lang="en-US" sz="1600" dirty="0"/>
              <a:t>Susan M. Kegeles, PhD</a:t>
            </a:r>
          </a:p>
          <a:p>
            <a:pPr lvl="1">
              <a:lnSpc>
                <a:spcPct val="80000"/>
              </a:lnSpc>
              <a:spcBef>
                <a:spcPts val="600"/>
              </a:spcBef>
            </a:pPr>
            <a:r>
              <a:rPr lang="en-US" sz="1600" dirty="0"/>
              <a:t>Kyung-Hee Choi, PhD, MPH</a:t>
            </a:r>
          </a:p>
          <a:p>
            <a:pPr lvl="1">
              <a:lnSpc>
                <a:spcPct val="80000"/>
              </a:lnSpc>
              <a:spcBef>
                <a:spcPts val="600"/>
              </a:spcBef>
            </a:pPr>
            <a:r>
              <a:rPr lang="en-US" sz="1600" dirty="0"/>
              <a:t>Marguerita Lightfoot, PhD</a:t>
            </a:r>
          </a:p>
          <a:p>
            <a:pPr lvl="1">
              <a:lnSpc>
                <a:spcPct val="80000"/>
              </a:lnSpc>
              <a:spcBef>
                <a:spcPts val="600"/>
              </a:spcBef>
            </a:pPr>
            <a:r>
              <a:rPr lang="en-US" sz="1600" dirty="0"/>
              <a:t>William J. Woods, PhD</a:t>
            </a:r>
          </a:p>
          <a:p>
            <a:pPr lvl="1">
              <a:lnSpc>
                <a:spcPct val="80000"/>
              </a:lnSpc>
              <a:spcBef>
                <a:spcPts val="600"/>
              </a:spcBef>
            </a:pPr>
            <a:r>
              <a:rPr lang="en-US" sz="1600" dirty="0"/>
              <a:t>Diane Binson, PhD, Emeritus</a:t>
            </a:r>
          </a:p>
          <a:p>
            <a:pPr lvl="1">
              <a:lnSpc>
                <a:spcPct val="80000"/>
              </a:lnSpc>
              <a:spcBef>
                <a:spcPts val="600"/>
              </a:spcBef>
            </a:pPr>
            <a:r>
              <a:rPr lang="en-US" sz="1600" dirty="0"/>
              <a:t>Edwin Charlebois, PhD, MPH</a:t>
            </a:r>
          </a:p>
          <a:p>
            <a:pPr lvl="1">
              <a:lnSpc>
                <a:spcPct val="80000"/>
              </a:lnSpc>
              <a:spcBef>
                <a:spcPts val="600"/>
              </a:spcBef>
            </a:pPr>
            <a:r>
              <a:rPr lang="en-US" sz="1600" dirty="0"/>
              <a:t>Mallory O. Johnson, PhD</a:t>
            </a:r>
          </a:p>
          <a:p>
            <a:pPr lvl="1">
              <a:lnSpc>
                <a:spcPct val="80000"/>
              </a:lnSpc>
              <a:spcBef>
                <a:spcPts val="600"/>
              </a:spcBef>
            </a:pPr>
            <a:r>
              <a:rPr lang="en-US" sz="1600" dirty="0"/>
              <a:t>Maria Ekstrand, PhD</a:t>
            </a:r>
          </a:p>
          <a:p>
            <a:pPr lvl="1">
              <a:lnSpc>
                <a:spcPct val="80000"/>
              </a:lnSpc>
              <a:spcBef>
                <a:spcPts val="600"/>
              </a:spcBef>
            </a:pPr>
            <a:r>
              <a:rPr lang="en-US" sz="1600" dirty="0"/>
              <a:t>Torsten Neilands, PhD</a:t>
            </a:r>
          </a:p>
          <a:p>
            <a:pPr lvl="1">
              <a:lnSpc>
                <a:spcPct val="80000"/>
              </a:lnSpc>
              <a:spcBef>
                <a:spcPts val="600"/>
              </a:spcBef>
            </a:pPr>
            <a:r>
              <a:rPr lang="en-US" sz="1600" dirty="0"/>
              <a:t>Judy Auerbach, </a:t>
            </a:r>
            <a:r>
              <a:rPr lang="en-US" sz="1600" dirty="0" smtClean="0"/>
              <a:t>PhD</a:t>
            </a:r>
          </a:p>
          <a:p>
            <a:pPr lvl="1">
              <a:lnSpc>
                <a:spcPct val="80000"/>
              </a:lnSpc>
              <a:spcBef>
                <a:spcPts val="600"/>
              </a:spcBef>
            </a:pPr>
            <a:r>
              <a:rPr lang="en-US" sz="1600" dirty="0"/>
              <a:t>Janet Myers, PhD, MPH</a:t>
            </a:r>
          </a:p>
          <a:p>
            <a:pPr marL="457200" lvl="1" indent="0">
              <a:lnSpc>
                <a:spcPct val="80000"/>
              </a:lnSpc>
              <a:spcBef>
                <a:spcPts val="600"/>
              </a:spcBef>
              <a:buNone/>
            </a:pPr>
            <a:endParaRPr lang="en-US" sz="1600" dirty="0"/>
          </a:p>
          <a:p>
            <a:pPr lvl="1">
              <a:lnSpc>
                <a:spcPct val="80000"/>
              </a:lnSpc>
              <a:spcBef>
                <a:spcPts val="0"/>
              </a:spcBef>
            </a:pPr>
            <a:endParaRPr lang="en-US" sz="1600" dirty="0"/>
          </a:p>
          <a:p>
            <a:pPr>
              <a:lnSpc>
                <a:spcPct val="80000"/>
              </a:lnSpc>
              <a:spcBef>
                <a:spcPts val="0"/>
              </a:spcBef>
            </a:pPr>
            <a:r>
              <a:rPr lang="en-US" sz="1600" dirty="0"/>
              <a:t>Associate Professor (6)</a:t>
            </a:r>
          </a:p>
          <a:p>
            <a:pPr lvl="1">
              <a:lnSpc>
                <a:spcPct val="80000"/>
              </a:lnSpc>
              <a:spcBef>
                <a:spcPts val="600"/>
              </a:spcBef>
            </a:pPr>
            <a:r>
              <a:rPr lang="en-US" sz="1600" dirty="0" smtClean="0"/>
              <a:t>Jae </a:t>
            </a:r>
            <a:r>
              <a:rPr lang="en-US" sz="1600" dirty="0"/>
              <a:t>Sevelius, </a:t>
            </a:r>
            <a:r>
              <a:rPr lang="en-US" sz="1600" dirty="0" smtClean="0"/>
              <a:t>PhD</a:t>
            </a:r>
            <a:endParaRPr lang="en-US" sz="1600" dirty="0"/>
          </a:p>
          <a:p>
            <a:pPr lvl="1">
              <a:lnSpc>
                <a:spcPct val="80000"/>
              </a:lnSpc>
              <a:spcBef>
                <a:spcPts val="600"/>
              </a:spcBef>
            </a:pPr>
            <a:r>
              <a:rPr lang="en-US" sz="1600" dirty="0"/>
              <a:t>Tim Lane, PhD, MPH</a:t>
            </a:r>
          </a:p>
          <a:p>
            <a:pPr lvl="1">
              <a:lnSpc>
                <a:spcPct val="80000"/>
              </a:lnSpc>
              <a:spcBef>
                <a:spcPts val="600"/>
              </a:spcBef>
            </a:pPr>
            <a:r>
              <a:rPr lang="en-US" sz="1600" dirty="0"/>
              <a:t>Emily Arnold, PhD, MPH</a:t>
            </a:r>
          </a:p>
          <a:p>
            <a:pPr lvl="1">
              <a:lnSpc>
                <a:spcPct val="80000"/>
              </a:lnSpc>
              <a:spcBef>
                <a:spcPts val="600"/>
              </a:spcBef>
            </a:pPr>
            <a:r>
              <a:rPr lang="en-US" sz="1600" dirty="0"/>
              <a:t>Wayne Steward, PhD, </a:t>
            </a:r>
            <a:r>
              <a:rPr lang="en-US" sz="1600" dirty="0" smtClean="0"/>
              <a:t>MPH</a:t>
            </a:r>
          </a:p>
          <a:p>
            <a:pPr lvl="1">
              <a:lnSpc>
                <a:spcPct val="80000"/>
              </a:lnSpc>
              <a:spcBef>
                <a:spcPts val="600"/>
              </a:spcBef>
            </a:pPr>
            <a:r>
              <a:rPr lang="en-US" sz="1600" dirty="0" err="1" smtClean="0"/>
              <a:t>Starley</a:t>
            </a:r>
            <a:r>
              <a:rPr lang="en-US" sz="1600" dirty="0" smtClean="0"/>
              <a:t> Shade, PhD</a:t>
            </a:r>
            <a:endParaRPr lang="en-US" sz="1600" dirty="0"/>
          </a:p>
          <a:p>
            <a:pPr lvl="1">
              <a:lnSpc>
                <a:spcPct val="80000"/>
              </a:lnSpc>
              <a:spcBef>
                <a:spcPts val="600"/>
              </a:spcBef>
            </a:pPr>
            <a:r>
              <a:rPr lang="en-US" sz="1600" dirty="0"/>
              <a:t>Hong-Ha Truong, PhD, MS, MPH</a:t>
            </a:r>
          </a:p>
        </p:txBody>
      </p:sp>
      <p:sp>
        <p:nvSpPr>
          <p:cNvPr id="10244" name="Rectangle 5"/>
          <p:cNvSpPr>
            <a:spLocks noGrp="1" noChangeArrowheads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  <a:spcBef>
                <a:spcPts val="0"/>
              </a:spcBef>
            </a:pPr>
            <a:r>
              <a:rPr lang="en-US" sz="1600" dirty="0"/>
              <a:t>Assistant Professor </a:t>
            </a:r>
            <a:r>
              <a:rPr lang="en-US" sz="1600" dirty="0" smtClean="0"/>
              <a:t>(9)</a:t>
            </a:r>
            <a:endParaRPr lang="en-US" sz="1600" dirty="0"/>
          </a:p>
          <a:p>
            <a:pPr lvl="1">
              <a:lnSpc>
                <a:spcPct val="80000"/>
              </a:lnSpc>
              <a:spcBef>
                <a:spcPts val="600"/>
              </a:spcBef>
            </a:pPr>
            <a:r>
              <a:rPr lang="en-US" sz="1600" dirty="0" smtClean="0"/>
              <a:t>Nicolas </a:t>
            </a:r>
            <a:r>
              <a:rPr lang="en-US" sz="1600" dirty="0"/>
              <a:t>M. Sheon, PhD</a:t>
            </a:r>
          </a:p>
          <a:p>
            <a:pPr lvl="1">
              <a:lnSpc>
                <a:spcPct val="80000"/>
              </a:lnSpc>
              <a:spcBef>
                <a:spcPts val="600"/>
              </a:spcBef>
            </a:pPr>
            <a:r>
              <a:rPr lang="en-US" sz="1600" dirty="0" smtClean="0"/>
              <a:t>Greg </a:t>
            </a:r>
            <a:r>
              <a:rPr lang="en-US" sz="1600" dirty="0"/>
              <a:t>Rebchook, PhD</a:t>
            </a:r>
          </a:p>
          <a:p>
            <a:pPr lvl="1">
              <a:lnSpc>
                <a:spcPct val="80000"/>
              </a:lnSpc>
              <a:spcBef>
                <a:spcPts val="600"/>
              </a:spcBef>
            </a:pPr>
            <a:r>
              <a:rPr lang="en-US" sz="1600" dirty="0"/>
              <a:t>Sheri Lippman, PhD, MPH</a:t>
            </a:r>
          </a:p>
          <a:p>
            <a:pPr lvl="1">
              <a:lnSpc>
                <a:spcPct val="80000"/>
              </a:lnSpc>
              <a:spcBef>
                <a:spcPts val="600"/>
              </a:spcBef>
            </a:pPr>
            <a:r>
              <a:rPr lang="en-US" sz="1600" dirty="0"/>
              <a:t>Parya Saberi, </a:t>
            </a:r>
            <a:r>
              <a:rPr lang="en-US" sz="1600" dirty="0" err="1"/>
              <a:t>Pharm.D</a:t>
            </a:r>
            <a:r>
              <a:rPr lang="en-US" sz="1600" dirty="0"/>
              <a:t>.</a:t>
            </a:r>
          </a:p>
          <a:p>
            <a:pPr lvl="1">
              <a:lnSpc>
                <a:spcPct val="80000"/>
              </a:lnSpc>
              <a:spcBef>
                <a:spcPts val="600"/>
              </a:spcBef>
            </a:pPr>
            <a:r>
              <a:rPr lang="en-US" sz="1600" dirty="0"/>
              <a:t>Mi-Suk Kang Dufour, PhD, MPH</a:t>
            </a:r>
          </a:p>
          <a:p>
            <a:pPr lvl="1">
              <a:lnSpc>
                <a:spcPct val="80000"/>
              </a:lnSpc>
              <a:spcBef>
                <a:spcPts val="600"/>
              </a:spcBef>
            </a:pPr>
            <a:r>
              <a:rPr lang="en-US" sz="1600" dirty="0" smtClean="0"/>
              <a:t>Amy Conroy, PhD</a:t>
            </a:r>
          </a:p>
          <a:p>
            <a:pPr lvl="1">
              <a:lnSpc>
                <a:spcPct val="80000"/>
              </a:lnSpc>
              <a:spcBef>
                <a:spcPts val="600"/>
              </a:spcBef>
            </a:pPr>
            <a:r>
              <a:rPr lang="en-US" sz="1600" dirty="0" smtClean="0"/>
              <a:t>John Sauceda, PhD</a:t>
            </a:r>
          </a:p>
          <a:p>
            <a:pPr lvl="1">
              <a:lnSpc>
                <a:spcPct val="80000"/>
              </a:lnSpc>
              <a:spcBef>
                <a:spcPts val="600"/>
              </a:spcBef>
            </a:pPr>
            <a:r>
              <a:rPr lang="en-US" sz="1600" dirty="0" smtClean="0"/>
              <a:t>Judy Tan, PhD</a:t>
            </a:r>
          </a:p>
          <a:p>
            <a:pPr lvl="1">
              <a:lnSpc>
                <a:spcPct val="80000"/>
              </a:lnSpc>
              <a:spcBef>
                <a:spcPts val="600"/>
              </a:spcBef>
            </a:pPr>
            <a:r>
              <a:rPr lang="en-US" sz="1600" dirty="0" smtClean="0"/>
              <a:t>Will Vincent, PhD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715964" y="304800"/>
            <a:ext cx="8743950" cy="1219200"/>
          </a:xfrm>
        </p:spPr>
        <p:txBody>
          <a:bodyPr/>
          <a:lstStyle/>
          <a:p>
            <a:r>
              <a:rPr lang="en-US" dirty="0" smtClean="0"/>
              <a:t>Mission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544513" y="1752606"/>
            <a:ext cx="9215438" cy="4384675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en-US" sz="3600" b="1" dirty="0"/>
              <a:t>The mission </a:t>
            </a:r>
            <a:r>
              <a:rPr lang="en-US" sz="3600" dirty="0"/>
              <a:t>of the Center for AIDS Prevention Studies is to end the HIV epidemic and associated health and social disparities </a:t>
            </a:r>
            <a:r>
              <a:rPr lang="en-US" sz="3600" dirty="0" smtClean="0"/>
              <a:t>by </a:t>
            </a:r>
            <a:r>
              <a:rPr lang="en-US" sz="3600" dirty="0"/>
              <a:t>conducting </a:t>
            </a:r>
            <a:endParaRPr lang="en-US" sz="3600" dirty="0" smtClean="0"/>
          </a:p>
          <a:p>
            <a:pPr marL="0" indent="0" algn="ctr">
              <a:lnSpc>
                <a:spcPct val="150000"/>
              </a:lnSpc>
              <a:buNone/>
            </a:pPr>
            <a:r>
              <a:rPr lang="en-US" sz="3600" dirty="0" smtClean="0"/>
              <a:t>high </a:t>
            </a:r>
            <a:r>
              <a:rPr lang="en-US" sz="3600" dirty="0"/>
              <a:t>impact HIV prevention science and building capacity among researchers and communities to effectively address </a:t>
            </a:r>
            <a:r>
              <a:rPr lang="en-US" sz="3600" dirty="0" smtClean="0"/>
              <a:t>HIV.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 smtClean="0"/>
              <a:t>Established in 1986</a:t>
            </a:r>
          </a:p>
          <a:p>
            <a:pPr>
              <a:buNone/>
            </a:pPr>
            <a:endParaRPr lang="en-US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928123721"/>
              </p:ext>
            </p:extLst>
          </p:nvPr>
        </p:nvGraphicFramePr>
        <p:xfrm>
          <a:off x="1714500" y="1981200"/>
          <a:ext cx="7458075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6" name="Picture 4" descr="UCSF_sublogo_AIDSprevention_PreventionSciences_black%5b2%5d%5b6%5d.pdf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00" y="228600"/>
            <a:ext cx="495262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81603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push dir="u"/>
      </p:transition>
    </mc:Choice>
    <mc:Fallback xmlns="">
      <p:transition xmlns:p14="http://schemas.microsoft.com/office/powerpoint/2010/main" spd="med">
        <p:push dir="u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0145" y="381000"/>
            <a:ext cx="9371022" cy="104438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 &amp; I Core</a:t>
            </a:r>
            <a:br>
              <a:rPr lang="en-US" dirty="0" smtClean="0"/>
            </a:br>
            <a:r>
              <a:rPr lang="en-US" dirty="0" smtClean="0"/>
              <a:t>Spectrum of HIV Intervention Science</a:t>
            </a:r>
            <a:endParaRPr lang="en-US" dirty="0"/>
          </a:p>
        </p:txBody>
      </p:sp>
      <p:grpSp>
        <p:nvGrpSpPr>
          <p:cNvPr id="4" name="Group 3"/>
          <p:cNvGrpSpPr>
            <a:grpSpLocks/>
          </p:cNvGrpSpPr>
          <p:nvPr/>
        </p:nvGrpSpPr>
        <p:grpSpPr>
          <a:xfrm>
            <a:off x="1657245" y="1546790"/>
            <a:ext cx="7008620" cy="4383991"/>
            <a:chOff x="-1" y="0"/>
            <a:chExt cx="3022899" cy="2516820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230820"/>
              <a:ext cx="2968625" cy="2286000"/>
            </a:xfrm>
            <a:prstGeom prst="rect">
              <a:avLst/>
            </a:prstGeom>
          </p:spPr>
        </p:pic>
        <p:sp>
          <p:nvSpPr>
            <p:cNvPr id="6" name="Text Box 8"/>
            <p:cNvSpPr txBox="1"/>
            <p:nvPr/>
          </p:nvSpPr>
          <p:spPr>
            <a:xfrm>
              <a:off x="-1" y="0"/>
              <a:ext cx="3022899" cy="316230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 dirty="0">
                  <a:effectLst/>
                  <a:ea typeface="MS Mincho"/>
                  <a:cs typeface="Times New Roman"/>
                </a:rPr>
                <a:t> 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05061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Training Programs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Traineeship in AIDS Prevention Studies (TAPS)</a:t>
            </a:r>
          </a:p>
          <a:p>
            <a:r>
              <a:rPr lang="en-US" dirty="0" smtClean="0"/>
              <a:t>The Visiting Professors Program</a:t>
            </a:r>
          </a:p>
          <a:p>
            <a:r>
              <a:rPr lang="en-US" dirty="0" smtClean="0"/>
              <a:t>International Traineeships in AIDS Prevention Studies (I-TAPS)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5720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CAPS 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47701" y="1447800"/>
            <a:ext cx="8991600" cy="5105400"/>
          </a:xfrm>
        </p:spPr>
        <p:txBody>
          <a:bodyPr>
            <a:normAutofit fontScale="92500" lnSpcReduction="10000"/>
          </a:bodyPr>
          <a:lstStyle/>
          <a:p>
            <a:r>
              <a:rPr lang="en-US" sz="2000" dirty="0" smtClean="0"/>
              <a:t>Gay </a:t>
            </a:r>
            <a:r>
              <a:rPr lang="en-US" sz="2000" dirty="0"/>
              <a:t>men, MSM and </a:t>
            </a:r>
            <a:r>
              <a:rPr lang="en-US" sz="2000" dirty="0" smtClean="0"/>
              <a:t>MSMW</a:t>
            </a:r>
          </a:p>
          <a:p>
            <a:r>
              <a:rPr lang="en-US" sz="2000" dirty="0"/>
              <a:t>Populations experiencing </a:t>
            </a:r>
            <a:r>
              <a:rPr lang="en-US" sz="2000" dirty="0" smtClean="0"/>
              <a:t>disparities</a:t>
            </a:r>
            <a:endParaRPr lang="en-US" sz="2000" dirty="0"/>
          </a:p>
          <a:p>
            <a:r>
              <a:rPr lang="en-US" sz="2000" dirty="0" smtClean="0"/>
              <a:t>International</a:t>
            </a:r>
          </a:p>
          <a:p>
            <a:r>
              <a:rPr lang="en-US" sz="2000" dirty="0" smtClean="0"/>
              <a:t>Policy research</a:t>
            </a:r>
          </a:p>
          <a:p>
            <a:r>
              <a:rPr lang="en-US" sz="2000" dirty="0" smtClean="0"/>
              <a:t>PrEP</a:t>
            </a:r>
          </a:p>
          <a:p>
            <a:r>
              <a:rPr lang="en-US" sz="2000" dirty="0" smtClean="0"/>
              <a:t>Implementation science</a:t>
            </a:r>
          </a:p>
          <a:p>
            <a:r>
              <a:rPr lang="en-US" sz="2000" dirty="0" smtClean="0"/>
              <a:t>Intervention development research, including formative research</a:t>
            </a:r>
          </a:p>
          <a:p>
            <a:r>
              <a:rPr lang="en-US" sz="2000" dirty="0" smtClean="0"/>
              <a:t>HIV+ and the continuum of care</a:t>
            </a:r>
          </a:p>
          <a:p>
            <a:r>
              <a:rPr lang="en-US" sz="2000" dirty="0" smtClean="0"/>
              <a:t>Incarcerated/formerly incarcerated</a:t>
            </a:r>
          </a:p>
          <a:p>
            <a:r>
              <a:rPr lang="en-US" sz="2000" dirty="0" smtClean="0"/>
              <a:t>Heterosexual men and women</a:t>
            </a:r>
          </a:p>
          <a:p>
            <a:r>
              <a:rPr lang="en-US" sz="2000" dirty="0" smtClean="0"/>
              <a:t>Transgender men and women</a:t>
            </a:r>
          </a:p>
          <a:p>
            <a:r>
              <a:rPr lang="en-US" sz="2000" dirty="0" smtClean="0"/>
              <a:t>Youth </a:t>
            </a:r>
          </a:p>
          <a:p>
            <a:r>
              <a:rPr lang="en-US" sz="2000" dirty="0" smtClean="0"/>
              <a:t>Technical assistance and capacity building</a:t>
            </a:r>
          </a:p>
          <a:p>
            <a:r>
              <a:rPr lang="en-US" sz="2000" dirty="0" smtClean="0"/>
              <a:t>Both community and clinic-based research</a:t>
            </a:r>
          </a:p>
          <a:p>
            <a:r>
              <a:rPr lang="en-US" sz="2000" dirty="0" smtClean="0"/>
              <a:t>Both gay and straight couples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40196</TotalTime>
  <Words>1654</Words>
  <Application>Microsoft Macintosh PowerPoint</Application>
  <PresentationFormat>35mm Slides</PresentationFormat>
  <Paragraphs>315</Paragraphs>
  <Slides>22</Slides>
  <Notes>22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9" baseType="lpstr">
      <vt:lpstr>Calibri</vt:lpstr>
      <vt:lpstr>MS Mincho</vt:lpstr>
      <vt:lpstr>ＭＳ Ｐゴシック</vt:lpstr>
      <vt:lpstr>Times</vt:lpstr>
      <vt:lpstr>Times New Roman</vt:lpstr>
      <vt:lpstr>Arial</vt:lpstr>
      <vt:lpstr>Office Theme</vt:lpstr>
      <vt:lpstr>UCSF Center for AIDS Prevention Studies (CAPS)  Division of Prevention Science Department of Medicine   </vt:lpstr>
      <vt:lpstr>PowerPoint Presentation</vt:lpstr>
      <vt:lpstr>PowerPoint Presentation</vt:lpstr>
      <vt:lpstr>Division of Prevention Science Faculty</vt:lpstr>
      <vt:lpstr>Mission</vt:lpstr>
      <vt:lpstr>PowerPoint Presentation</vt:lpstr>
      <vt:lpstr>I &amp; I Core Spectrum of HIV Intervention Science</vt:lpstr>
      <vt:lpstr>Training Programs</vt:lpstr>
      <vt:lpstr>CAPS RESEARCH</vt:lpstr>
      <vt:lpstr>CAPS Research</vt:lpstr>
      <vt:lpstr>CAPS Research</vt:lpstr>
      <vt:lpstr>CAPS Research</vt:lpstr>
      <vt:lpstr>CAPS Research</vt:lpstr>
      <vt:lpstr>CAPS Research</vt:lpstr>
      <vt:lpstr>CAPS Research</vt:lpstr>
      <vt:lpstr>CAPS Research</vt:lpstr>
      <vt:lpstr>CAPS Research</vt:lpstr>
      <vt:lpstr>CAPS Research</vt:lpstr>
      <vt:lpstr>CAPS Research</vt:lpstr>
      <vt:lpstr>CAPS Research</vt:lpstr>
      <vt:lpstr>International Research Sites</vt:lpstr>
      <vt:lpstr>Thank You!</vt:lpstr>
    </vt:vector>
  </TitlesOfParts>
  <Company>UCSF</Company>
  <LinksUpToDate>false</LinksUpToDate>
  <SharedDoc>false</SharedDoc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Social Policy Issues Regarding Access to Medications:   Who gets them and why?</dc:title>
  <dc:creator>Edwin Charlebois</dc:creator>
  <cp:lastModifiedBy>Microsoft Office User</cp:lastModifiedBy>
  <cp:revision>750</cp:revision>
  <cp:lastPrinted>1998-07-14T23:06:27Z</cp:lastPrinted>
  <dcterms:created xsi:type="dcterms:W3CDTF">2011-10-18T16:32:59Z</dcterms:created>
  <dcterms:modified xsi:type="dcterms:W3CDTF">2016-11-29T18:28:32Z</dcterms:modified>
</cp:coreProperties>
</file>