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71" r:id="rId2"/>
  </p:sldMasterIdLst>
  <p:notesMasterIdLst>
    <p:notesMasterId r:id="rId12"/>
  </p:notesMasterIdLst>
  <p:sldIdLst>
    <p:sldId id="286" r:id="rId3"/>
    <p:sldId id="280" r:id="rId4"/>
    <p:sldId id="287" r:id="rId5"/>
    <p:sldId id="273" r:id="rId6"/>
    <p:sldId id="276" r:id="rId7"/>
    <p:sldId id="288" r:id="rId8"/>
    <p:sldId id="270" r:id="rId9"/>
    <p:sldId id="282" r:id="rId10"/>
    <p:sldId id="2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4E7"/>
    <a:srgbClr val="CC3300"/>
    <a:srgbClr val="032454"/>
    <a:srgbClr val="1A5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85072" autoAdjust="0"/>
  </p:normalViewPr>
  <p:slideViewPr>
    <p:cSldViewPr>
      <p:cViewPr varScale="1">
        <p:scale>
          <a:sx n="71" d="100"/>
          <a:sy n="71" d="100"/>
        </p:scale>
        <p:origin x="12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B0785-1CBB-4DE0-ACDE-3F0DFBF1177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0C955F-9922-44E3-AF76-B6685B7E21D7}">
      <dgm:prSet phldrT="[Text]"/>
      <dgm:spPr>
        <a:solidFill>
          <a:srgbClr val="C00000"/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Cohort/</a:t>
          </a:r>
        </a:p>
        <a:p>
          <a:r>
            <a:rPr lang="en-US" b="1" dirty="0" smtClean="0">
              <a:latin typeface="Arial" pitchFamily="34" charset="0"/>
              <a:cs typeface="Arial" pitchFamily="34" charset="0"/>
            </a:rPr>
            <a:t>Clinical Trial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B7992F5B-865F-475E-8CEA-3177B886E145}" type="parTrans" cxnId="{5FC6A081-6E09-4E58-99C2-2D70FEC9160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9CD847EC-CD6A-420F-B2EC-304B55813FFB}" type="sibTrans" cxnId="{5FC6A081-6E09-4E58-99C2-2D70FEC9160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4EFF18E-9609-4307-83EE-422E450ABDF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b="1" dirty="0" smtClean="0">
              <a:latin typeface="Arial" pitchFamily="34" charset="0"/>
              <a:cs typeface="Arial" pitchFamily="34" charset="0"/>
            </a:rPr>
            <a:t>Immunology Core Lab</a:t>
          </a:r>
        </a:p>
        <a:p>
          <a:pPr>
            <a:spcAft>
              <a:spcPts val="0"/>
            </a:spcAft>
          </a:pPr>
          <a:r>
            <a:rPr lang="en-US" sz="1400" b="1" dirty="0" smtClean="0">
              <a:latin typeface="Arial" pitchFamily="34" charset="0"/>
              <a:cs typeface="Arial" pitchFamily="34" charset="0"/>
            </a:rPr>
            <a:t>(Sinclair)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27CF21E5-DD10-4878-9771-7C98351BEC5D}" type="parTrans" cxnId="{46FA1CF5-B23D-44CE-A8B3-4B45DB753A9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357E03D-AD31-4B8C-BB35-F67BFE9CDF65}" type="sibTrans" cxnId="{46FA1CF5-B23D-44CE-A8B3-4B45DB753A9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E403A55-EBC7-4F2B-AF1B-A7BDE3E15B88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600" b="1" dirty="0" smtClean="0">
              <a:latin typeface="Arial" pitchFamily="34" charset="0"/>
              <a:cs typeface="Arial" pitchFamily="34" charset="0"/>
            </a:rPr>
            <a:t>Basic Immunology Lab</a:t>
          </a:r>
        </a:p>
        <a:p>
          <a:pPr>
            <a:spcAft>
              <a:spcPts val="0"/>
            </a:spcAft>
          </a:pPr>
          <a:r>
            <a:rPr lang="en-US" sz="1400" b="1" dirty="0" smtClean="0">
              <a:latin typeface="Arial" pitchFamily="34" charset="0"/>
              <a:cs typeface="Arial" pitchFamily="34" charset="0"/>
            </a:rPr>
            <a:t>(McCune)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BB0D2A50-DBB9-46BC-90C1-1F220F9AD7F5}" type="parTrans" cxnId="{F1A360D6-654E-4236-8AE6-04D410FAC88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5972BF1-EF76-44EE-A8A2-FE83B7A4712D}" type="sibTrans" cxnId="{F1A360D6-654E-4236-8AE6-04D410FAC88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5BD12FA-3210-4504-932A-7EA99F03E56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latin typeface="Arial" pitchFamily="34" charset="0"/>
              <a:cs typeface="Arial" pitchFamily="34" charset="0"/>
            </a:rPr>
            <a:t>Virology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latin typeface="Arial" pitchFamily="34" charset="0"/>
              <a:cs typeface="Arial" pitchFamily="34" charset="0"/>
            </a:rPr>
            <a:t>Core Lab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 smtClean="0">
              <a:latin typeface="Arial" pitchFamily="34" charset="0"/>
              <a:cs typeface="Arial" pitchFamily="34" charset="0"/>
            </a:rPr>
            <a:t>(Liegler)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9C1C88E8-4F66-4831-8ED0-04464871269E}" type="parTrans" cxnId="{9FAE2AEB-CD8C-4F46-9094-A2E3C86BB9F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36EFA72-B555-4249-A30B-BAB6A5E7EF6E}" type="sibTrans" cxnId="{9FAE2AEB-CD8C-4F46-9094-A2E3C86BB9F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F15CD02-78D9-4A81-8215-7B2310C509AA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Basic Virology Lab</a:t>
          </a:r>
        </a:p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(Wong)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D6F6B57F-3F7A-4CE8-BA5C-77AAA17321B6}" type="parTrans" cxnId="{B2125A55-38D0-450B-B14C-3D5C0E3DDD1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BA4668D-2732-4A0F-BD61-EFF7AEA6FD23}" type="sibTrans" cxnId="{B2125A55-38D0-450B-B14C-3D5C0E3DDD1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87D7371-2FE8-4ECE-B84D-E22364974E1B}" type="pres">
      <dgm:prSet presAssocID="{80FB0785-1CBB-4DE0-ACDE-3F0DFBF1177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7F7467-E27F-49E5-87EF-08FE2AB4A464}" type="pres">
      <dgm:prSet presAssocID="{040C955F-9922-44E3-AF76-B6685B7E21D7}" presName="centerShape" presStyleLbl="node0" presStyleIdx="0" presStyleCnt="1" custScaleX="130751" custScaleY="117912"/>
      <dgm:spPr/>
      <dgm:t>
        <a:bodyPr/>
        <a:lstStyle/>
        <a:p>
          <a:endParaRPr lang="en-US"/>
        </a:p>
      </dgm:t>
    </dgm:pt>
    <dgm:pt modelId="{6A0657F3-700B-45ED-954D-7ABB68A4696D}" type="pres">
      <dgm:prSet presAssocID="{27CF21E5-DD10-4878-9771-7C98351BEC5D}" presName="parTrans" presStyleLbl="sibTrans2D1" presStyleIdx="0" presStyleCnt="4" custScaleX="183020" custScaleY="110572" custLinFactNeighborY="-2674"/>
      <dgm:spPr/>
      <dgm:t>
        <a:bodyPr/>
        <a:lstStyle/>
        <a:p>
          <a:endParaRPr lang="en-US"/>
        </a:p>
      </dgm:t>
    </dgm:pt>
    <dgm:pt modelId="{527DB015-A507-4A89-9790-811AF75CB10A}" type="pres">
      <dgm:prSet presAssocID="{27CF21E5-DD10-4878-9771-7C98351BEC5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6613E52-B489-48D0-99EA-DC825F59B8DE}" type="pres">
      <dgm:prSet presAssocID="{F4EFF18E-9609-4307-83EE-422E450ABDF3}" presName="node" presStyleLbl="node1" presStyleIdx="0" presStyleCnt="4" custScaleX="151410" custRadScaleRad="111444" custRadScaleInc="68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3788B-B1C6-4B1C-B1D9-3F43E0E985DC}" type="pres">
      <dgm:prSet presAssocID="{BB0D2A50-DBB9-46BC-90C1-1F220F9AD7F5}" presName="parTrans" presStyleLbl="sibTrans2D1" presStyleIdx="1" presStyleCnt="4" custScaleX="189905" custScaleY="39354" custLinFactNeighborX="8634" custRadScaleRad="31358"/>
      <dgm:spPr/>
      <dgm:t>
        <a:bodyPr/>
        <a:lstStyle/>
        <a:p>
          <a:endParaRPr lang="en-US"/>
        </a:p>
      </dgm:t>
    </dgm:pt>
    <dgm:pt modelId="{32F46E04-E6FE-4A9F-9213-16F4C872AAEE}" type="pres">
      <dgm:prSet presAssocID="{BB0D2A50-DBB9-46BC-90C1-1F220F9AD7F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2C0B594-2BF5-4288-9D7B-4EDF92D40AC9}" type="pres">
      <dgm:prSet presAssocID="{1E403A55-EBC7-4F2B-AF1B-A7BDE3E15B88}" presName="node" presStyleLbl="node1" presStyleIdx="1" presStyleCnt="4" custScaleX="160728" custRadScaleRad="125116" custRadScaleInc="-2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EFF05-A78B-4DA8-8818-72DE0DDE88AA}" type="pres">
      <dgm:prSet presAssocID="{9C1C88E8-4F66-4831-8ED0-04464871269E}" presName="parTrans" presStyleLbl="sibTrans2D1" presStyleIdx="2" presStyleCnt="4" custScaleX="178793" custScaleY="127945" custLinFactNeighborY="3026"/>
      <dgm:spPr/>
      <dgm:t>
        <a:bodyPr/>
        <a:lstStyle/>
        <a:p>
          <a:endParaRPr lang="en-US"/>
        </a:p>
      </dgm:t>
    </dgm:pt>
    <dgm:pt modelId="{C34A07EB-1BB9-4E2C-9E4E-BBB29AC83689}" type="pres">
      <dgm:prSet presAssocID="{9C1C88E8-4F66-4831-8ED0-04464871269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D647C40-17AF-46A6-A6C8-5B258911647B}" type="pres">
      <dgm:prSet presAssocID="{F5BD12FA-3210-4504-932A-7EA99F03E561}" presName="node" presStyleLbl="node1" presStyleIdx="2" presStyleCnt="4" custScaleX="158525" custRadScaleRad="110658" custRadScaleInc="327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0DD04-9304-4758-881C-1BDF5CD241C2}" type="pres">
      <dgm:prSet presAssocID="{D6F6B57F-3F7A-4CE8-BA5C-77AAA17321B6}" presName="parTrans" presStyleLbl="sibTrans2D1" presStyleIdx="3" presStyleCnt="4" custFlipVert="1" custScaleX="182580" custScaleY="42171" custLinFactNeighborX="-9082"/>
      <dgm:spPr/>
      <dgm:t>
        <a:bodyPr/>
        <a:lstStyle/>
        <a:p>
          <a:endParaRPr lang="en-US"/>
        </a:p>
      </dgm:t>
    </dgm:pt>
    <dgm:pt modelId="{5800C43C-D1AC-40B3-BD33-11663E3E3CE2}" type="pres">
      <dgm:prSet presAssocID="{D6F6B57F-3F7A-4CE8-BA5C-77AAA17321B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1277F2B-6B91-4555-B82A-36CB538F062E}" type="pres">
      <dgm:prSet presAssocID="{0F15CD02-78D9-4A81-8215-7B2310C509AA}" presName="node" presStyleLbl="node1" presStyleIdx="3" presStyleCnt="4" custScaleX="159974" custRadScaleRad="125380" custRadScaleInc="3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23D41D-7FF3-4FFD-A22C-40BB191680FA}" type="presOf" srcId="{27CF21E5-DD10-4878-9771-7C98351BEC5D}" destId="{527DB015-A507-4A89-9790-811AF75CB10A}" srcOrd="1" destOrd="0" presId="urn:microsoft.com/office/officeart/2005/8/layout/radial5"/>
    <dgm:cxn modelId="{A96C1A75-526D-487F-A070-9408C1E43A55}" type="presOf" srcId="{0F15CD02-78D9-4A81-8215-7B2310C509AA}" destId="{81277F2B-6B91-4555-B82A-36CB538F062E}" srcOrd="0" destOrd="0" presId="urn:microsoft.com/office/officeart/2005/8/layout/radial5"/>
    <dgm:cxn modelId="{9FAE2AEB-CD8C-4F46-9094-A2E3C86BB9F5}" srcId="{040C955F-9922-44E3-AF76-B6685B7E21D7}" destId="{F5BD12FA-3210-4504-932A-7EA99F03E561}" srcOrd="2" destOrd="0" parTransId="{9C1C88E8-4F66-4831-8ED0-04464871269E}" sibTransId="{336EFA72-B555-4249-A30B-BAB6A5E7EF6E}"/>
    <dgm:cxn modelId="{C8F633A5-1E9F-4127-BAF1-D2B3B7683414}" type="presOf" srcId="{9C1C88E8-4F66-4831-8ED0-04464871269E}" destId="{689EFF05-A78B-4DA8-8818-72DE0DDE88AA}" srcOrd="0" destOrd="0" presId="urn:microsoft.com/office/officeart/2005/8/layout/radial5"/>
    <dgm:cxn modelId="{453C7F0E-BA63-4E55-A258-41142E8E0603}" type="presOf" srcId="{80FB0785-1CBB-4DE0-ACDE-3F0DFBF11771}" destId="{787D7371-2FE8-4ECE-B84D-E22364974E1B}" srcOrd="0" destOrd="0" presId="urn:microsoft.com/office/officeart/2005/8/layout/radial5"/>
    <dgm:cxn modelId="{1A54A62A-1B67-4C6F-B524-85072CF30C9C}" type="presOf" srcId="{040C955F-9922-44E3-AF76-B6685B7E21D7}" destId="{527F7467-E27F-49E5-87EF-08FE2AB4A464}" srcOrd="0" destOrd="0" presId="urn:microsoft.com/office/officeart/2005/8/layout/radial5"/>
    <dgm:cxn modelId="{9CC7208B-3050-4D73-A45C-DDC9D253207A}" type="presOf" srcId="{1E403A55-EBC7-4F2B-AF1B-A7BDE3E15B88}" destId="{72C0B594-2BF5-4288-9D7B-4EDF92D40AC9}" srcOrd="0" destOrd="0" presId="urn:microsoft.com/office/officeart/2005/8/layout/radial5"/>
    <dgm:cxn modelId="{5FC6A081-6E09-4E58-99C2-2D70FEC9160E}" srcId="{80FB0785-1CBB-4DE0-ACDE-3F0DFBF11771}" destId="{040C955F-9922-44E3-AF76-B6685B7E21D7}" srcOrd="0" destOrd="0" parTransId="{B7992F5B-865F-475E-8CEA-3177B886E145}" sibTransId="{9CD847EC-CD6A-420F-B2EC-304B55813FFB}"/>
    <dgm:cxn modelId="{19890A1E-B135-4154-9AD7-37BE6EEF9DB9}" type="presOf" srcId="{BB0D2A50-DBB9-46BC-90C1-1F220F9AD7F5}" destId="{C583788B-B1C6-4B1C-B1D9-3F43E0E985DC}" srcOrd="0" destOrd="0" presId="urn:microsoft.com/office/officeart/2005/8/layout/radial5"/>
    <dgm:cxn modelId="{B2125A55-38D0-450B-B14C-3D5C0E3DDD11}" srcId="{040C955F-9922-44E3-AF76-B6685B7E21D7}" destId="{0F15CD02-78D9-4A81-8215-7B2310C509AA}" srcOrd="3" destOrd="0" parTransId="{D6F6B57F-3F7A-4CE8-BA5C-77AAA17321B6}" sibTransId="{1BA4668D-2732-4A0F-BD61-EFF7AEA6FD23}"/>
    <dgm:cxn modelId="{EB826950-03FE-476A-B3EF-60EBA01083EB}" type="presOf" srcId="{9C1C88E8-4F66-4831-8ED0-04464871269E}" destId="{C34A07EB-1BB9-4E2C-9E4E-BBB29AC83689}" srcOrd="1" destOrd="0" presId="urn:microsoft.com/office/officeart/2005/8/layout/radial5"/>
    <dgm:cxn modelId="{F2B311C9-EED0-4CD3-9CD5-C6F489B47585}" type="presOf" srcId="{D6F6B57F-3F7A-4CE8-BA5C-77AAA17321B6}" destId="{5800C43C-D1AC-40B3-BD33-11663E3E3CE2}" srcOrd="1" destOrd="0" presId="urn:microsoft.com/office/officeart/2005/8/layout/radial5"/>
    <dgm:cxn modelId="{3690C0B0-AE41-41AD-899E-CB7DD03999C0}" type="presOf" srcId="{F4EFF18E-9609-4307-83EE-422E450ABDF3}" destId="{16613E52-B489-48D0-99EA-DC825F59B8DE}" srcOrd="0" destOrd="0" presId="urn:microsoft.com/office/officeart/2005/8/layout/radial5"/>
    <dgm:cxn modelId="{D13055FF-D300-47BD-9FF1-A91C32B0A15F}" type="presOf" srcId="{F5BD12FA-3210-4504-932A-7EA99F03E561}" destId="{9D647C40-17AF-46A6-A6C8-5B258911647B}" srcOrd="0" destOrd="0" presId="urn:microsoft.com/office/officeart/2005/8/layout/radial5"/>
    <dgm:cxn modelId="{46FA1CF5-B23D-44CE-A8B3-4B45DB753A93}" srcId="{040C955F-9922-44E3-AF76-B6685B7E21D7}" destId="{F4EFF18E-9609-4307-83EE-422E450ABDF3}" srcOrd="0" destOrd="0" parTransId="{27CF21E5-DD10-4878-9771-7C98351BEC5D}" sibTransId="{0357E03D-AD31-4B8C-BB35-F67BFE9CDF65}"/>
    <dgm:cxn modelId="{70C5AC0D-B4E3-46F1-BB8C-21820188939A}" type="presOf" srcId="{BB0D2A50-DBB9-46BC-90C1-1F220F9AD7F5}" destId="{32F46E04-E6FE-4A9F-9213-16F4C872AAEE}" srcOrd="1" destOrd="0" presId="urn:microsoft.com/office/officeart/2005/8/layout/radial5"/>
    <dgm:cxn modelId="{96D5B792-FD6D-4245-92EA-6F81CD04A6B5}" type="presOf" srcId="{D6F6B57F-3F7A-4CE8-BA5C-77AAA17321B6}" destId="{0280DD04-9304-4758-881C-1BDF5CD241C2}" srcOrd="0" destOrd="0" presId="urn:microsoft.com/office/officeart/2005/8/layout/radial5"/>
    <dgm:cxn modelId="{F1A360D6-654E-4236-8AE6-04D410FAC889}" srcId="{040C955F-9922-44E3-AF76-B6685B7E21D7}" destId="{1E403A55-EBC7-4F2B-AF1B-A7BDE3E15B88}" srcOrd="1" destOrd="0" parTransId="{BB0D2A50-DBB9-46BC-90C1-1F220F9AD7F5}" sibTransId="{35972BF1-EF76-44EE-A8A2-FE83B7A4712D}"/>
    <dgm:cxn modelId="{20A3E4BA-F6FE-4DF5-AD06-EAD0579047F7}" type="presOf" srcId="{27CF21E5-DD10-4878-9771-7C98351BEC5D}" destId="{6A0657F3-700B-45ED-954D-7ABB68A4696D}" srcOrd="0" destOrd="0" presId="urn:microsoft.com/office/officeart/2005/8/layout/radial5"/>
    <dgm:cxn modelId="{4619B990-5BAD-420A-873A-9D110F0AD278}" type="presParOf" srcId="{787D7371-2FE8-4ECE-B84D-E22364974E1B}" destId="{527F7467-E27F-49E5-87EF-08FE2AB4A464}" srcOrd="0" destOrd="0" presId="urn:microsoft.com/office/officeart/2005/8/layout/radial5"/>
    <dgm:cxn modelId="{02D2B486-D746-467E-A690-FC971781B83D}" type="presParOf" srcId="{787D7371-2FE8-4ECE-B84D-E22364974E1B}" destId="{6A0657F3-700B-45ED-954D-7ABB68A4696D}" srcOrd="1" destOrd="0" presId="urn:microsoft.com/office/officeart/2005/8/layout/radial5"/>
    <dgm:cxn modelId="{E9FF8BE2-6436-4E08-A30D-EECFCC6C08F0}" type="presParOf" srcId="{6A0657F3-700B-45ED-954D-7ABB68A4696D}" destId="{527DB015-A507-4A89-9790-811AF75CB10A}" srcOrd="0" destOrd="0" presId="urn:microsoft.com/office/officeart/2005/8/layout/radial5"/>
    <dgm:cxn modelId="{C42C3325-3C8F-4FB0-A65C-A61D371D8AA9}" type="presParOf" srcId="{787D7371-2FE8-4ECE-B84D-E22364974E1B}" destId="{16613E52-B489-48D0-99EA-DC825F59B8DE}" srcOrd="2" destOrd="0" presId="urn:microsoft.com/office/officeart/2005/8/layout/radial5"/>
    <dgm:cxn modelId="{28BD2FB8-584F-42D7-9540-5BBDF9D77B90}" type="presParOf" srcId="{787D7371-2FE8-4ECE-B84D-E22364974E1B}" destId="{C583788B-B1C6-4B1C-B1D9-3F43E0E985DC}" srcOrd="3" destOrd="0" presId="urn:microsoft.com/office/officeart/2005/8/layout/radial5"/>
    <dgm:cxn modelId="{E6B9F7F4-9E47-4CDE-ACB0-1E7BF90D8767}" type="presParOf" srcId="{C583788B-B1C6-4B1C-B1D9-3F43E0E985DC}" destId="{32F46E04-E6FE-4A9F-9213-16F4C872AAEE}" srcOrd="0" destOrd="0" presId="urn:microsoft.com/office/officeart/2005/8/layout/radial5"/>
    <dgm:cxn modelId="{98D03D62-083D-43AC-A769-B398CC72546E}" type="presParOf" srcId="{787D7371-2FE8-4ECE-B84D-E22364974E1B}" destId="{72C0B594-2BF5-4288-9D7B-4EDF92D40AC9}" srcOrd="4" destOrd="0" presId="urn:microsoft.com/office/officeart/2005/8/layout/radial5"/>
    <dgm:cxn modelId="{4051338B-9106-4A71-B1EF-B86E308FB1FD}" type="presParOf" srcId="{787D7371-2FE8-4ECE-B84D-E22364974E1B}" destId="{689EFF05-A78B-4DA8-8818-72DE0DDE88AA}" srcOrd="5" destOrd="0" presId="urn:microsoft.com/office/officeart/2005/8/layout/radial5"/>
    <dgm:cxn modelId="{581687EC-D6F8-4D6D-9143-D868D9457389}" type="presParOf" srcId="{689EFF05-A78B-4DA8-8818-72DE0DDE88AA}" destId="{C34A07EB-1BB9-4E2C-9E4E-BBB29AC83689}" srcOrd="0" destOrd="0" presId="urn:microsoft.com/office/officeart/2005/8/layout/radial5"/>
    <dgm:cxn modelId="{C587DC31-8A09-4A89-9572-AECD7B6DC613}" type="presParOf" srcId="{787D7371-2FE8-4ECE-B84D-E22364974E1B}" destId="{9D647C40-17AF-46A6-A6C8-5B258911647B}" srcOrd="6" destOrd="0" presId="urn:microsoft.com/office/officeart/2005/8/layout/radial5"/>
    <dgm:cxn modelId="{14B4DAA7-A1C6-41B7-AB05-A78F7A94FDA3}" type="presParOf" srcId="{787D7371-2FE8-4ECE-B84D-E22364974E1B}" destId="{0280DD04-9304-4758-881C-1BDF5CD241C2}" srcOrd="7" destOrd="0" presId="urn:microsoft.com/office/officeart/2005/8/layout/radial5"/>
    <dgm:cxn modelId="{7A058A54-8342-4697-ACDA-C2A048C4DED8}" type="presParOf" srcId="{0280DD04-9304-4758-881C-1BDF5CD241C2}" destId="{5800C43C-D1AC-40B3-BD33-11663E3E3CE2}" srcOrd="0" destOrd="0" presId="urn:microsoft.com/office/officeart/2005/8/layout/radial5"/>
    <dgm:cxn modelId="{FC494053-F1A1-439C-ABE3-5C49A225FDC9}" type="presParOf" srcId="{787D7371-2FE8-4ECE-B84D-E22364974E1B}" destId="{81277F2B-6B91-4555-B82A-36CB538F06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F7467-E27F-49E5-87EF-08FE2AB4A464}">
      <dsp:nvSpPr>
        <dsp:cNvPr id="0" name=""/>
        <dsp:cNvSpPr/>
      </dsp:nvSpPr>
      <dsp:spPr>
        <a:xfrm>
          <a:off x="3438085" y="1631445"/>
          <a:ext cx="1623385" cy="1463978"/>
        </a:xfrm>
        <a:prstGeom prst="ellipse">
          <a:avLst/>
        </a:prstGeom>
        <a:solidFill>
          <a:srgbClr val="C0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Cohort/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Clinical Trial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3675824" y="1845840"/>
        <a:ext cx="1147907" cy="1035188"/>
      </dsp:txXfrm>
    </dsp:sp>
    <dsp:sp modelId="{6A0657F3-700B-45ED-954D-7ABB68A4696D}">
      <dsp:nvSpPr>
        <dsp:cNvPr id="0" name=""/>
        <dsp:cNvSpPr/>
      </dsp:nvSpPr>
      <dsp:spPr>
        <a:xfrm rot="18055332">
          <a:off x="4513991" y="1260204"/>
          <a:ext cx="500150" cy="466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>
        <a:off x="4548027" y="1413620"/>
        <a:ext cx="360120" cy="280061"/>
      </dsp:txXfrm>
    </dsp:sp>
    <dsp:sp modelId="{16613E52-B489-48D0-99EA-DC825F59B8DE}">
      <dsp:nvSpPr>
        <dsp:cNvPr id="0" name=""/>
        <dsp:cNvSpPr/>
      </dsp:nvSpPr>
      <dsp:spPr>
        <a:xfrm>
          <a:off x="4306366" y="79024"/>
          <a:ext cx="1879884" cy="124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Immunology Core Lab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(Sinclair)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4581669" y="260850"/>
        <a:ext cx="1329278" cy="877933"/>
      </dsp:txXfrm>
    </dsp:sp>
    <dsp:sp modelId="{C583788B-B1C6-4B1C-B1D9-3F43E0E985DC}">
      <dsp:nvSpPr>
        <dsp:cNvPr id="0" name=""/>
        <dsp:cNvSpPr/>
      </dsp:nvSpPr>
      <dsp:spPr>
        <a:xfrm rot="21526425">
          <a:off x="5071328" y="2259180"/>
          <a:ext cx="370473" cy="1661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Arial" pitchFamily="34" charset="0"/>
            <a:cs typeface="Arial" pitchFamily="34" charset="0"/>
          </a:endParaRPr>
        </a:p>
      </dsp:txBody>
      <dsp:txXfrm>
        <a:off x="5071334" y="2292939"/>
        <a:ext cx="320635" cy="99676"/>
      </dsp:txXfrm>
    </dsp:sp>
    <dsp:sp modelId="{72C0B594-2BF5-4288-9D7B-4EDF92D40AC9}">
      <dsp:nvSpPr>
        <dsp:cNvPr id="0" name=""/>
        <dsp:cNvSpPr/>
      </dsp:nvSpPr>
      <dsp:spPr>
        <a:xfrm>
          <a:off x="5428650" y="1696049"/>
          <a:ext cx="1995575" cy="1241585"/>
        </a:xfrm>
        <a:prstGeom prst="ellipse">
          <a:avLst/>
        </a:prstGeom>
        <a:solidFill>
          <a:schemeClr val="accent4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Basic Immunology Lab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(McCune)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5720895" y="1877875"/>
        <a:ext cx="1411085" cy="877933"/>
      </dsp:txXfrm>
    </dsp:sp>
    <dsp:sp modelId="{689EFF05-A78B-4DA8-8818-72DE0DDE88AA}">
      <dsp:nvSpPr>
        <dsp:cNvPr id="0" name=""/>
        <dsp:cNvSpPr/>
      </dsp:nvSpPr>
      <dsp:spPr>
        <a:xfrm rot="14241420">
          <a:off x="3483915" y="1272496"/>
          <a:ext cx="463667" cy="5401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 rot="10800000">
        <a:off x="3590980" y="1439081"/>
        <a:ext cx="324567" cy="324063"/>
      </dsp:txXfrm>
    </dsp:sp>
    <dsp:sp modelId="{9D647C40-17AF-46A6-A6C8-5B258911647B}">
      <dsp:nvSpPr>
        <dsp:cNvPr id="0" name=""/>
        <dsp:cNvSpPr/>
      </dsp:nvSpPr>
      <dsp:spPr>
        <a:xfrm>
          <a:off x="2227007" y="121217"/>
          <a:ext cx="1968223" cy="124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Virology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Core Lab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(Liegler)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2515247" y="303043"/>
        <a:ext cx="1391743" cy="877933"/>
      </dsp:txXfrm>
    </dsp:sp>
    <dsp:sp modelId="{0280DD04-9304-4758-881C-1BDF5CD241C2}">
      <dsp:nvSpPr>
        <dsp:cNvPr id="0" name=""/>
        <dsp:cNvSpPr/>
      </dsp:nvSpPr>
      <dsp:spPr>
        <a:xfrm rot="10708767" flipV="1">
          <a:off x="3054530" y="2248028"/>
          <a:ext cx="365357" cy="178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Arial" pitchFamily="34" charset="0"/>
            <a:cs typeface="Arial" pitchFamily="34" charset="0"/>
          </a:endParaRPr>
        </a:p>
      </dsp:txBody>
      <dsp:txXfrm rot="10800000">
        <a:off x="3107927" y="2282923"/>
        <a:ext cx="311951" cy="106812"/>
      </dsp:txXfrm>
    </dsp:sp>
    <dsp:sp modelId="{81277F2B-6B91-4555-B82A-36CB538F062E}">
      <dsp:nvSpPr>
        <dsp:cNvPr id="0" name=""/>
        <dsp:cNvSpPr/>
      </dsp:nvSpPr>
      <dsp:spPr>
        <a:xfrm>
          <a:off x="1075687" y="1684747"/>
          <a:ext cx="1986214" cy="1241585"/>
        </a:xfrm>
        <a:prstGeom prst="ellipse">
          <a:avLst/>
        </a:prstGeom>
        <a:solidFill>
          <a:schemeClr val="accent4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Basic Virology Lab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(Wong)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</dsp:txBody>
      <dsp:txXfrm>
        <a:off x="1366561" y="1866573"/>
        <a:ext cx="1404466" cy="877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FE429-9A22-4ADF-80A7-2F0A2D3D55D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9730D-D9DD-4168-AFDE-38C7978C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2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productivity of the Core is mostly</a:t>
            </a:r>
            <a:r>
              <a:rPr lang="en-US" baseline="0" dirty="0" smtClean="0"/>
              <a:t> attributable to the data and biological specimens that are derived from the supported cohorts.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9730D-D9DD-4168-AFDE-38C7978C3F5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</a:t>
            </a:r>
            <a:r>
              <a:rPr lang="en-US" baseline="0" dirty="0" smtClean="0"/>
              <a:t> cohorts not only provide data and specimens themselves to CFAR users but also are linked to larger networks and thus give CFAR users broader opportunities.  Specifically, 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9730D-D9DD-4168-AFDE-38C7978C3F5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Internationally,</a:t>
            </a:r>
            <a:r>
              <a:rPr lang="en-US" baseline="0" dirty="0" smtClean="0"/>
              <a:t> there is similar nesting and linkage.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9730D-D9DD-4168-AFDE-38C7978C3F5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And, in brief, some</a:t>
            </a:r>
            <a:r>
              <a:rPr lang="en-US" baseline="0" dirty="0" smtClean="0"/>
              <a:t> of the important metrics of the Core.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9730D-D9DD-4168-AFDE-38C7978C3F5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18A9592F-B698-4BEB-92FC-B748A3CA8EB3}" type="slidenum">
              <a:rPr lang="en-US" sz="1200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B6AF1-F5B8-47F8-844B-40490D84C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9F3CB-35FC-43D3-A9FB-256B30672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8A6AA-D4D2-488F-858C-04D9D2E8E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4B7E7-1823-4A79-A4D6-D38CEFA6A44B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F2EE3E3-6170-4C0E-B3F2-D3390DB9550D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04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45D33-A1EB-4B83-BF6F-BD7902A9E618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A6AD8-A970-4E1B-8E96-DFE1B37E42A6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84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1522-EA42-4C3E-BC82-4B9174AD8096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7BE8B80-9030-44D9-B739-A10AB2EF526D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91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7A133-EE4F-4087-B1B5-07658A4CBEFF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F0C3-E44D-446B-8715-447F83DB6CE5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404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E21C1-7FBB-42EE-83A0-C69FEA1DA3C9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4CD6A71-8BB5-41EB-92FE-E73A00003078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8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6472-C748-4A93-865A-CE4F948E1E5B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6F998-2A51-47C6-982C-5220059E2258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98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B548-9181-4F17-9D12-A308CB63EBE9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A95E4F-2FBE-4591-A018-2CC1D599A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98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62373B2-53E7-4551-B857-9E5089D37F5F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0CA5-6534-4328-B504-2B8C9D604870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99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7BB2E-A11B-4CC3-9EF9-12D8F0B25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6524E-1BC8-48CD-8F13-3BB28E0B1BA9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36EC1-3820-4AD5-A1E4-608058943EBE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4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525B8-8310-433B-95A2-A1B467E1B699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7093E-C073-4D7B-B05A-A900787EBB8F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08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E0C31-2972-4A63-A91D-0BDDB2DCBE54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4186-D80D-4F0F-9F7B-6ADB6CA522E6}" type="datetime1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2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0D58E-5415-4496-B01A-FEF5C629F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3B5C0-C912-4FE4-9086-F9C1BB1074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E7BD1-97A4-4DBB-88D8-BCEBB5BD1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FBD91-161A-4038-8203-94EF13E84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41C35-E8B6-4AA6-91E9-C7A11793F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9F242-3790-4368-AE4C-45BE6A8DC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8DFF4-F684-4EA0-9C27-5D6A66CC4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DB4B73-463D-4E2D-857D-6B56025E9E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defTabSz="457200">
              <a:defRPr/>
            </a:pPr>
            <a:fld id="{060EDA3A-BE3A-4C14-8CD2-BEC9946B197A}" type="datetime1">
              <a:rPr lang="en-US">
                <a:ea typeface="ＭＳ Ｐゴシック" charset="-128"/>
              </a:rPr>
              <a:pPr defTabSz="457200">
                <a:defRPr/>
              </a:pPr>
              <a:t>11/8/2019</a:t>
            </a:fld>
            <a:endParaRPr lang="en-US">
              <a:ea typeface="ＭＳ Ｐゴシック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defTabSz="457200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defTabSz="457200">
              <a:defRPr/>
            </a:pPr>
            <a:fld id="{63FC9901-C51E-4446-8E60-927901B18A6B}" type="slidenum">
              <a:rPr lang="en-US">
                <a:solidFill>
                  <a:srgbClr val="0BD0D9">
                    <a:shade val="75000"/>
                  </a:srgbClr>
                </a:solidFill>
                <a:ea typeface="ＭＳ Ｐゴシック" charset="-128"/>
              </a:rPr>
              <a:pPr defTabSz="457200"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  <a:ea typeface="ＭＳ Ｐゴシック" charset="-128"/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73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08B7B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9200" y="250208"/>
            <a:ext cx="7772400" cy="800669"/>
          </a:xfrm>
          <a:noFill/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Clinic-based Translational Research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25152077"/>
              </p:ext>
            </p:extLst>
          </p:nvPr>
        </p:nvGraphicFramePr>
        <p:xfrm>
          <a:off x="390618" y="1527174"/>
          <a:ext cx="8504238" cy="4726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 rot="7707793">
            <a:off x="3211382" y="4517689"/>
            <a:ext cx="869851" cy="417689"/>
          </a:xfrm>
          <a:prstGeom prst="rightArrow">
            <a:avLst/>
          </a:prstGeom>
          <a:solidFill>
            <a:srgbClr val="A5B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1975555" y="4917886"/>
            <a:ext cx="1603023" cy="1106311"/>
            <a:chOff x="1975555" y="4917886"/>
            <a:chExt cx="1603023" cy="1106311"/>
          </a:xfrm>
        </p:grpSpPr>
        <p:sp>
          <p:nvSpPr>
            <p:cNvPr id="4" name="Oval 3"/>
            <p:cNvSpPr/>
            <p:nvPr/>
          </p:nvSpPr>
          <p:spPr>
            <a:xfrm>
              <a:off x="1975555" y="4917886"/>
              <a:ext cx="1603023" cy="1106311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37976" y="5211397"/>
              <a:ext cx="14277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b="1" dirty="0" smtClean="0">
                  <a:solidFill>
                    <a:prstClr val="white"/>
                  </a:solidFill>
                  <a:ea typeface="ＭＳ Ｐゴシック" charset="-128"/>
                </a:rPr>
                <a:t>Cardiology</a:t>
              </a:r>
            </a:p>
            <a:p>
              <a:pPr algn="ctr" defTabSz="457200"/>
              <a:r>
                <a:rPr lang="en-US" sz="1400" b="1" dirty="0" smtClean="0">
                  <a:solidFill>
                    <a:prstClr val="white"/>
                  </a:solidFill>
                  <a:ea typeface="ＭＳ Ｐゴシック" charset="-128"/>
                </a:rPr>
                <a:t>(Hsue)</a:t>
              </a:r>
              <a:endParaRPr lang="en-US" sz="1400" b="1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sp>
        <p:nvSpPr>
          <p:cNvPr id="12" name="Right Arrow 11"/>
          <p:cNvSpPr/>
          <p:nvPr/>
        </p:nvSpPr>
        <p:spPr>
          <a:xfrm rot="2341585">
            <a:off x="5113004" y="4450556"/>
            <a:ext cx="869851" cy="417689"/>
          </a:xfrm>
          <a:prstGeom prst="rightArrow">
            <a:avLst/>
          </a:prstGeom>
          <a:solidFill>
            <a:srgbClr val="A5B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836022" y="4722972"/>
            <a:ext cx="1603023" cy="1106311"/>
            <a:chOff x="5836022" y="4722972"/>
            <a:chExt cx="1603023" cy="1106311"/>
          </a:xfrm>
        </p:grpSpPr>
        <p:sp>
          <p:nvSpPr>
            <p:cNvPr id="11" name="Oval 10"/>
            <p:cNvSpPr/>
            <p:nvPr/>
          </p:nvSpPr>
          <p:spPr>
            <a:xfrm>
              <a:off x="5836022" y="4722972"/>
              <a:ext cx="1603023" cy="1106311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8443" y="5016483"/>
              <a:ext cx="14277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b="1" dirty="0" smtClean="0">
                  <a:solidFill>
                    <a:prstClr val="white"/>
                  </a:solidFill>
                  <a:ea typeface="ＭＳ Ｐゴシック" charset="-128"/>
                </a:rPr>
                <a:t>GI</a:t>
              </a:r>
            </a:p>
            <a:p>
              <a:pPr algn="ctr" defTabSz="457200"/>
              <a:r>
                <a:rPr lang="en-US" sz="1400" b="1" dirty="0" smtClean="0">
                  <a:solidFill>
                    <a:prstClr val="white"/>
                  </a:solidFill>
                  <a:ea typeface="ＭＳ Ｐゴシック" charset="-128"/>
                </a:rPr>
                <a:t>(Somsouk)</a:t>
              </a:r>
              <a:endParaRPr lang="en-US" sz="1400" b="1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V="1">
            <a:off x="2866060" y="2799645"/>
            <a:ext cx="259644" cy="485424"/>
          </a:xfrm>
          <a:prstGeom prst="straightConnector1">
            <a:avLst/>
          </a:prstGeom>
          <a:ln w="5080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118907" y="2799645"/>
            <a:ext cx="304469" cy="406399"/>
          </a:xfrm>
          <a:prstGeom prst="straightConnector1">
            <a:avLst/>
          </a:prstGeom>
          <a:ln w="5080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 rot="5400000">
            <a:off x="4295715" y="4825032"/>
            <a:ext cx="563887" cy="208845"/>
          </a:xfrm>
          <a:prstGeom prst="rightArrow">
            <a:avLst/>
          </a:prstGeom>
          <a:solidFill>
            <a:srgbClr val="A5B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76149" y="5273488"/>
            <a:ext cx="1603023" cy="1106311"/>
            <a:chOff x="3776149" y="5273488"/>
            <a:chExt cx="1603023" cy="1106311"/>
          </a:xfrm>
        </p:grpSpPr>
        <p:sp>
          <p:nvSpPr>
            <p:cNvPr id="31" name="Oval 30"/>
            <p:cNvSpPr/>
            <p:nvPr/>
          </p:nvSpPr>
          <p:spPr>
            <a:xfrm>
              <a:off x="3776149" y="5273488"/>
              <a:ext cx="1603023" cy="1106311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28882" y="5566999"/>
              <a:ext cx="14277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b="1" dirty="0" smtClean="0">
                  <a:solidFill>
                    <a:prstClr val="white"/>
                  </a:solidFill>
                  <a:ea typeface="ＭＳ Ｐゴシック" charset="-128"/>
                </a:rPr>
                <a:t>Neurology</a:t>
              </a:r>
            </a:p>
            <a:p>
              <a:pPr algn="ctr" defTabSz="457200"/>
              <a:r>
                <a:rPr lang="en-US" sz="1400" b="1" dirty="0" smtClean="0">
                  <a:solidFill>
                    <a:prstClr val="white"/>
                  </a:solidFill>
                  <a:ea typeface="ＭＳ Ｐゴシック" charset="-128"/>
                </a:rPr>
                <a:t>(Price)</a:t>
              </a:r>
              <a:endParaRPr lang="en-US" sz="1400" b="1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56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3366CC">
                  <a:alpha val="80000"/>
                </a:srgbClr>
              </a:gs>
              <a:gs pos="100000">
                <a:srgbClr val="0033CC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0531" name="Picture 3" descr="logo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76200"/>
            <a:ext cx="5000625" cy="714375"/>
          </a:xfrm>
          <a:noFill/>
          <a:ln/>
        </p:spPr>
      </p:pic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52400" y="696903"/>
            <a:ext cx="906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800" b="1" dirty="0">
                <a:solidFill>
                  <a:srgbClr val="000066"/>
                </a:solidFill>
              </a:rPr>
              <a:t>Productivity Mostly </a:t>
            </a:r>
            <a:r>
              <a:rPr lang="en-US" sz="2800" b="1" dirty="0" smtClean="0">
                <a:solidFill>
                  <a:srgbClr val="000066"/>
                </a:solidFill>
              </a:rPr>
              <a:t>Attributable to Data and Biological Specimens from </a:t>
            </a:r>
            <a:r>
              <a:rPr lang="en-US" sz="2800" b="1" dirty="0">
                <a:solidFill>
                  <a:srgbClr val="000066"/>
                </a:solidFill>
              </a:rPr>
              <a:t>the Cohorts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5262287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06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Calibri"/>
                        </a:rPr>
                        <a:t>SCOPE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Calibri"/>
                        </a:rPr>
                        <a:t>UARTO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Calibri"/>
                        </a:rPr>
                        <a:t>ISS Clinic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7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No. of subjects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1938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</a:rPr>
                        <a:t>750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</a:rPr>
                        <a:t>22,087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8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Location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San Francisco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Calibri"/>
                        </a:rPr>
                        <a:t>Mbarara</a:t>
                      </a:r>
                      <a:r>
                        <a:rPr lang="en-US" sz="1600" dirty="0">
                          <a:latin typeface="Arial"/>
                          <a:ea typeface="Calibri"/>
                        </a:rPr>
                        <a:t>, Uganda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</a:rPr>
                        <a:t>Mbarara, Uganda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2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</a:rPr>
                        <a:t>Cohort type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Dynamic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Fixed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</a:rPr>
                        <a:t>Dynamic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3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Entry Criteria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Demand-driven collection of both prototypical &amp; rare clinical phenotypes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Calibri"/>
                        </a:rPr>
                        <a:t>Consecutive  </a:t>
                      </a:r>
                      <a:r>
                        <a:rPr lang="en-US" sz="1600" dirty="0">
                          <a:latin typeface="Arial"/>
                          <a:ea typeface="Calibri"/>
                        </a:rPr>
                        <a:t>ART starters at a prototypical municipal ART clinic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All patients at a prototypical municipal ART clinic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Paper-based measurements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Research-dedicated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Research-dedicated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During course of clinical care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Biologic specimens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Serum, plasma, PBMCs, saliva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Serum, plasma, PBMCs, saliva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--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Follow-up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4 months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4 months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Clinically-driven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7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Special procedures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Gut &amp; lymph node biopsies, </a:t>
                      </a:r>
                      <a:r>
                        <a:rPr lang="en-US" sz="1600" dirty="0" err="1">
                          <a:latin typeface="Arial"/>
                          <a:ea typeface="Calibri"/>
                        </a:rPr>
                        <a:t>apheresis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Real time adherence monitoring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Active tracking of drop outs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6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9200" y="250208"/>
            <a:ext cx="7772400" cy="800669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Tahoma" pitchFamily="34" charset="0"/>
              </a:rPr>
              <a:t>Clinical Cohorts</a:t>
            </a:r>
            <a:endParaRPr lang="en-US" b="0" dirty="0" smtClean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124" y="1219200"/>
            <a:ext cx="8507676" cy="4648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SCOPE: Chronically HIV-infected patients</a:t>
            </a: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Enriched for “extreme phenotypes” (elite controllers,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viremic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non-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progressors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immunologic non-responders,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 Faculty: Steve Deeks, Jeff Martin, Peter Hunt, Hiroyu Hatano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OPTIONS: Recently/Acutely HIV-infected patients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Boutique Cohorts: Transmission pairs, Highly exposed HIV-uninfected patients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Faculty: Rick Hecht, Chris Pilcher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WIHS: Multi-center cohort of HIV-infected women and risk-matched HIV-negative controls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Faculty: Ruth Greenblatt, Monica Gandhi, Phyllis Tien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229600" cy="685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C3300"/>
                </a:solidFill>
                <a:latin typeface="+mn-lt"/>
              </a:rPr>
              <a:t>Domestic Cohort Linkages</a:t>
            </a:r>
            <a:endParaRPr lang="en-US" sz="32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8917" name="Picture 5" descr="ppt-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329363"/>
            <a:ext cx="3067050" cy="376237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Content Placeholder 8" descr="NAAccord-3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l="1282" t="25754" r="3846"/>
          <a:stretch>
            <a:fillRect/>
          </a:stretch>
        </p:blipFill>
        <p:spPr>
          <a:xfrm>
            <a:off x="3810000" y="2209800"/>
            <a:ext cx="4876800" cy="2636108"/>
          </a:xfrm>
        </p:spPr>
      </p:pic>
      <p:pic>
        <p:nvPicPr>
          <p:cNvPr id="8" name="Picture 4" descr="cnics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429000"/>
            <a:ext cx="24765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 descr="scope logo touched up by custom in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1" y="838200"/>
            <a:ext cx="1143000" cy="1671368"/>
          </a:xfrm>
          <a:prstGeom prst="rect">
            <a:avLst/>
          </a:prstGeom>
        </p:spPr>
      </p:pic>
      <p:pic>
        <p:nvPicPr>
          <p:cNvPr id="12" name="Picture 11" descr="naccor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00600" y="1181100"/>
            <a:ext cx="2257425" cy="13335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1752600" y="2667000"/>
            <a:ext cx="76200" cy="609600"/>
          </a:xfrm>
          <a:prstGeom prst="straightConnector1">
            <a:avLst/>
          </a:prstGeom>
          <a:ln w="349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09800" y="1600200"/>
            <a:ext cx="1447800" cy="457200"/>
          </a:xfrm>
          <a:prstGeom prst="straightConnector1">
            <a:avLst/>
          </a:prstGeom>
          <a:ln w="349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C3300"/>
                </a:solidFill>
                <a:latin typeface="+mn-lt"/>
              </a:rPr>
              <a:t>International Cohort Linkages</a:t>
            </a:r>
            <a:endParaRPr lang="en-US" sz="32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Content Placeholder 7" descr="africa4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841648"/>
            <a:ext cx="5181600" cy="5851274"/>
          </a:xfrm>
        </p:spPr>
      </p:pic>
      <p:sp>
        <p:nvSpPr>
          <p:cNvPr id="11" name="Oval 10"/>
          <p:cNvSpPr/>
          <p:nvPr/>
        </p:nvSpPr>
        <p:spPr>
          <a:xfrm>
            <a:off x="5334000" y="3429000"/>
            <a:ext cx="1143000" cy="1143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02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475846">
            <a:off x="4548755" y="4922616"/>
            <a:ext cx="1134545" cy="16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5098855">
            <a:off x="2503409" y="1964308"/>
            <a:ext cx="1134545" cy="1934724"/>
          </a:xfrm>
          <a:prstGeom prst="ellipse">
            <a:avLst/>
          </a:prstGeom>
          <a:solidFill>
            <a:srgbClr val="EA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507795">
            <a:off x="3782167" y="3291991"/>
            <a:ext cx="1488227" cy="106143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562600" y="3886200"/>
            <a:ext cx="18288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638800" y="3810000"/>
            <a:ext cx="19812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iedea-logo-bgbeig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059790"/>
            <a:ext cx="1574641" cy="1055010"/>
          </a:xfrm>
          <a:prstGeom prst="rect">
            <a:avLst/>
          </a:prstGeom>
        </p:spPr>
      </p:pic>
      <p:pic>
        <p:nvPicPr>
          <p:cNvPr id="23" name="Picture 22" descr="iedea_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172200" y="1950720"/>
            <a:ext cx="2057400" cy="1783080"/>
          </a:xfrm>
          <a:prstGeom prst="rect">
            <a:avLst/>
          </a:prstGeom>
        </p:spPr>
      </p:pic>
      <p:pic>
        <p:nvPicPr>
          <p:cNvPr id="24" name="Picture 23" descr="logo-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5658779"/>
            <a:ext cx="4267200" cy="994434"/>
          </a:xfrm>
          <a:prstGeom prst="rect">
            <a:avLst/>
          </a:prstGeom>
        </p:spPr>
      </p:pic>
      <p:pic>
        <p:nvPicPr>
          <p:cNvPr id="25" name="Picture 24" descr="iedea-small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67200" y="2277618"/>
            <a:ext cx="1676400" cy="105613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467600" y="3886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ISS Clinic Cohort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239000" y="46598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UARTO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343400" y="22068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Central Africa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12" grpId="0" animBg="1"/>
      <p:bldP spid="13" grpId="0" animBg="1"/>
      <p:bldP spid="14" grpId="0" animBg="1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9200" y="250208"/>
            <a:ext cx="7772400" cy="800669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Tahoma" pitchFamily="34" charset="0"/>
              </a:rPr>
              <a:t>Other Research Networks</a:t>
            </a:r>
            <a:endParaRPr lang="en-US" b="0" dirty="0" smtClean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124" y="1529643"/>
            <a:ext cx="8507676" cy="4648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ACTG (AIDS Clinical Trials Group)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Marion Peters (Hepatitis TSG Chair)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Diane Havlir (TB TSG Vice Chair)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Peter Hunt (Inflammation/End-organ Disease Vice Chair)</a:t>
            </a:r>
            <a:endParaRPr lang="en-US" sz="4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CNICS (CFAR Network of Integrated Clinical Systems)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Linked electronic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edical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ecords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cross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ultiple HIV clinics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Specimens available to link biomarkers to rare clinical outcomes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Faculty: Elvin Geng, Steve Deeks, Peter Hunt, Jeff Martin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C3300"/>
                </a:solidFill>
                <a:latin typeface="+mn-lt"/>
              </a:rPr>
              <a:t>Core Metrics: 2012-2013</a:t>
            </a:r>
            <a:endParaRPr lang="en-US" sz="36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8917" name="Picture 5" descr="ppt-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329363"/>
            <a:ext cx="3067050" cy="376237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33400" y="4267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2800" dirty="0">
              <a:solidFill>
                <a:srgbClr val="1A548C"/>
              </a:solidFill>
            </a:endParaRPr>
          </a:p>
          <a:p>
            <a:endParaRPr lang="en-US" sz="2800" dirty="0">
              <a:solidFill>
                <a:srgbClr val="1A548C"/>
              </a:solidFill>
            </a:endParaRPr>
          </a:p>
          <a:p>
            <a:endParaRPr lang="en-US" sz="2800" b="1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</a:t>
            </a:r>
            <a:r>
              <a:rPr lang="en-US" sz="1400" dirty="0" smtClean="0"/>
              <a:t>* including submitted</a:t>
            </a:r>
            <a:endParaRPr lang="en-US" sz="2800" dirty="0">
              <a:solidFill>
                <a:srgbClr val="1A548C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990600"/>
          <a:ext cx="6096000" cy="47330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Item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Number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Projects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r>
                        <a:rPr lang="en-US" dirty="0" smtClean="0"/>
                        <a:t>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   International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33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r>
                        <a:rPr lang="en-US" dirty="0" smtClean="0"/>
                        <a:t>    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UCSF CFAR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69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Other CFARs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57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Non-CFAR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79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    Early</a:t>
                      </a:r>
                      <a:r>
                        <a:rPr lang="en-US" baseline="0" dirty="0" smtClean="0"/>
                        <a:t> Stage Investigators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Publications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110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Conference Presentations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1143000" y="4191000"/>
            <a:ext cx="6096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685800" y="609600"/>
            <a:ext cx="54102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Real time inventory</a:t>
            </a:r>
            <a:r>
              <a:rPr lang="en-US" sz="3200" b="1" dirty="0" smtClean="0">
                <a:solidFill>
                  <a:srgbClr val="CC3300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rgbClr val="CC3300"/>
                </a:solidFill>
                <a:latin typeface="+mn-lt"/>
              </a:rPr>
            </a:br>
            <a:endParaRPr lang="en-US" sz="32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5030" y="914400"/>
            <a:ext cx="542317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838200" y="4191000"/>
            <a:ext cx="541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Rapid </a:t>
            </a:r>
            <a:r>
              <a:rPr lang="en-US" sz="2800" b="1" kern="0" dirty="0" smtClean="0">
                <a:latin typeface="+mn-lt"/>
                <a:ea typeface="+mj-ea"/>
                <a:cs typeface="+mj-cs"/>
              </a:rPr>
              <a:t>distribution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7" name="Group 1693"/>
          <p:cNvGraphicFramePr>
            <a:graphicFrameLocks noGrp="1"/>
          </p:cNvGraphicFramePr>
          <p:nvPr/>
        </p:nvGraphicFramePr>
        <p:xfrm>
          <a:off x="4419600" y="4320858"/>
          <a:ext cx="4165600" cy="2148205"/>
        </p:xfrm>
        <a:graphic>
          <a:graphicData uri="http://schemas.openxmlformats.org/drawingml/2006/table">
            <a:tbl>
              <a:tblPr/>
              <a:tblGrid>
                <a:gridCol w="234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Specimen Type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  Unique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Timepoints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Plasma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Serum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93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Viable PBMC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Non-viable PBMC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5059740"/>
            <a:ext cx="34290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C3300"/>
                </a:solidFill>
              </a:rPr>
              <a:t>2012: </a:t>
            </a:r>
          </a:p>
          <a:p>
            <a:pPr algn="ctr"/>
            <a:r>
              <a:rPr lang="en-US" sz="2400" b="1" dirty="0" smtClean="0">
                <a:solidFill>
                  <a:srgbClr val="CC3300"/>
                </a:solidFill>
              </a:rPr>
              <a:t>48 </a:t>
            </a:r>
            <a:r>
              <a:rPr lang="en-US" sz="2400" b="1" dirty="0">
                <a:solidFill>
                  <a:srgbClr val="CC3300"/>
                </a:solidFill>
              </a:rPr>
              <a:t>separate </a:t>
            </a:r>
            <a:r>
              <a:rPr lang="en-US" sz="2400" b="1" dirty="0" smtClean="0">
                <a:solidFill>
                  <a:srgbClr val="CC3300"/>
                </a:solidFill>
              </a:rPr>
              <a:t>specimen shipments </a:t>
            </a:r>
            <a:r>
              <a:rPr lang="en-US" sz="2400" b="1" dirty="0">
                <a:solidFill>
                  <a:srgbClr val="CC3300"/>
                </a:solidFill>
              </a:rPr>
              <a:t>to investigators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800" b="1" dirty="0" smtClean="0">
                <a:solidFill>
                  <a:srgbClr val="CC3300"/>
                </a:solidFill>
              </a:rPr>
              <a:t>Innovation:  Linkage to CNICS Specimen </a:t>
            </a:r>
            <a:r>
              <a:rPr lang="en-US" sz="2800" b="1" dirty="0">
                <a:solidFill>
                  <a:srgbClr val="CC3300"/>
                </a:solidFill>
              </a:rPr>
              <a:t>Repository</a:t>
            </a:r>
          </a:p>
        </p:txBody>
      </p:sp>
      <p:sp>
        <p:nvSpPr>
          <p:cNvPr id="109571" name="Rectangle 7"/>
          <p:cNvSpPr>
            <a:spLocks noChangeArrowheads="1"/>
          </p:cNvSpPr>
          <p:nvPr/>
        </p:nvSpPr>
        <p:spPr bwMode="auto">
          <a:xfrm>
            <a:off x="237067" y="685800"/>
            <a:ext cx="826346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25000"/>
              <a:defRPr/>
            </a:pPr>
            <a:endParaRPr lang="en-US" sz="2000" b="1" dirty="0">
              <a:latin typeface="Arial" pitchFamily="34" charset="0"/>
            </a:endParaRPr>
          </a:p>
          <a:p>
            <a:pPr marL="342900" indent="-342900">
              <a:buClr>
                <a:srgbClr val="FF9966"/>
              </a:buClr>
              <a:buSzPct val="125000"/>
              <a:buFontTx/>
              <a:buChar char="•"/>
              <a:defRPr/>
            </a:pPr>
            <a:r>
              <a:rPr lang="en-US" sz="2400" dirty="0">
                <a:latin typeface="Arial" pitchFamily="34" charset="0"/>
              </a:rPr>
              <a:t>March 25, 1987 to present</a:t>
            </a:r>
          </a:p>
          <a:p>
            <a:pPr marL="342900" indent="-342900">
              <a:buClr>
                <a:srgbClr val="FF9966"/>
              </a:buClr>
              <a:buSzPct val="125000"/>
              <a:buFontTx/>
              <a:buChar char="•"/>
              <a:defRPr/>
            </a:pPr>
            <a:endParaRPr lang="en-US" sz="1050" dirty="0">
              <a:latin typeface="Arial" pitchFamily="34" charset="0"/>
            </a:endParaRPr>
          </a:p>
          <a:p>
            <a:pPr marL="342900" indent="-342900">
              <a:buClr>
                <a:srgbClr val="FF9966"/>
              </a:buClr>
              <a:buSzPct val="125000"/>
              <a:buFontTx/>
              <a:buChar char="•"/>
              <a:defRPr/>
            </a:pPr>
            <a:r>
              <a:rPr lang="en-US" sz="2400" dirty="0">
                <a:latin typeface="Arial" pitchFamily="34" charset="0"/>
              </a:rPr>
              <a:t>8 contributing sites</a:t>
            </a: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-"/>
              <a:defRPr/>
            </a:pPr>
            <a:r>
              <a:rPr lang="en-US" sz="2400" dirty="0">
                <a:latin typeface="Arial" pitchFamily="34" charset="0"/>
              </a:rPr>
              <a:t>CWRU			</a:t>
            </a:r>
            <a:r>
              <a:rPr lang="en-US" sz="2400" dirty="0">
                <a:solidFill>
                  <a:srgbClr val="FF9966"/>
                </a:solidFill>
                <a:latin typeface="Arial" pitchFamily="34" charset="0"/>
              </a:rPr>
              <a:t>-</a:t>
            </a:r>
            <a:r>
              <a:rPr lang="en-US" sz="2400" dirty="0">
                <a:latin typeface="Arial" pitchFamily="34" charset="0"/>
              </a:rPr>
              <a:t>  Fenway</a:t>
            </a: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-"/>
              <a:defRPr/>
            </a:pPr>
            <a:r>
              <a:rPr lang="en-US" sz="2400" dirty="0">
                <a:latin typeface="Arial" pitchFamily="34" charset="0"/>
              </a:rPr>
              <a:t>JHU			</a:t>
            </a:r>
            <a:r>
              <a:rPr lang="en-US" sz="2400" dirty="0">
                <a:solidFill>
                  <a:srgbClr val="FF9966"/>
                </a:solidFill>
                <a:latin typeface="Arial" pitchFamily="34" charset="0"/>
              </a:rPr>
              <a:t>-</a:t>
            </a:r>
            <a:r>
              <a:rPr lang="en-US" sz="2400" dirty="0">
                <a:latin typeface="Arial" pitchFamily="34" charset="0"/>
              </a:rPr>
              <a:t>  UAB</a:t>
            </a: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-"/>
              <a:defRPr/>
            </a:pPr>
            <a:r>
              <a:rPr lang="en-US" sz="2400" dirty="0">
                <a:latin typeface="Arial" pitchFamily="34" charset="0"/>
              </a:rPr>
              <a:t>UCSD			</a:t>
            </a:r>
            <a:r>
              <a:rPr lang="en-US" sz="2400" dirty="0">
                <a:solidFill>
                  <a:srgbClr val="FF9966"/>
                </a:solidFill>
                <a:latin typeface="Arial" pitchFamily="34" charset="0"/>
              </a:rPr>
              <a:t>-</a:t>
            </a:r>
            <a:r>
              <a:rPr lang="en-US" sz="2400" dirty="0">
                <a:latin typeface="Arial" pitchFamily="34" charset="0"/>
              </a:rPr>
              <a:t>  UCSF</a:t>
            </a: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-"/>
              <a:defRPr/>
            </a:pPr>
            <a:r>
              <a:rPr lang="en-US" sz="2400" dirty="0">
                <a:latin typeface="Arial" pitchFamily="34" charset="0"/>
              </a:rPr>
              <a:t>UNC 			</a:t>
            </a:r>
            <a:r>
              <a:rPr lang="en-US" sz="2400" dirty="0">
                <a:solidFill>
                  <a:srgbClr val="FF9966"/>
                </a:solidFill>
                <a:latin typeface="Arial" pitchFamily="34" charset="0"/>
              </a:rPr>
              <a:t>-</a:t>
            </a:r>
            <a:r>
              <a:rPr lang="en-US" sz="2400" dirty="0">
                <a:latin typeface="Arial" pitchFamily="34" charset="0"/>
              </a:rPr>
              <a:t>  UW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25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25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25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-"/>
              <a:defRPr/>
            </a:pPr>
            <a:endParaRPr lang="en-US" sz="2400" dirty="0">
              <a:solidFill>
                <a:schemeClr val="folHlink"/>
              </a:solidFill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defRPr/>
            </a:pPr>
            <a:endParaRPr lang="en-US" sz="2400" b="1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•"/>
              <a:defRPr/>
            </a:pPr>
            <a:endParaRPr lang="en-US" sz="2400" b="1" dirty="0">
              <a:latin typeface="Arial" pitchFamily="34" charset="0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latin typeface="Arial" pitchFamily="34" charset="0"/>
            </a:endParaRPr>
          </a:p>
        </p:txBody>
      </p:sp>
      <p:sp>
        <p:nvSpPr>
          <p:cNvPr id="109573" name="Rectangle 7"/>
          <p:cNvSpPr>
            <a:spLocks noChangeArrowheads="1"/>
          </p:cNvSpPr>
          <p:nvPr/>
        </p:nvSpPr>
        <p:spPr bwMode="auto">
          <a:xfrm>
            <a:off x="237067" y="4343400"/>
            <a:ext cx="582506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rgbClr val="FF9966"/>
              </a:buClr>
              <a:buSzPct val="125000"/>
              <a:buFontTx/>
              <a:buChar char="•"/>
            </a:pPr>
            <a:r>
              <a:rPr lang="en-US" sz="2400"/>
              <a:t>661,880 aliquots</a:t>
            </a: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</a:pPr>
            <a:r>
              <a:rPr lang="en-US" sz="2400">
                <a:solidFill>
                  <a:schemeClr val="accent1"/>
                </a:solidFill>
              </a:rPr>
              <a:t>-</a:t>
            </a:r>
            <a:r>
              <a:rPr lang="en-US" sz="2400">
                <a:solidFill>
                  <a:srgbClr val="FF9966"/>
                </a:solidFill>
              </a:rPr>
              <a:t> </a:t>
            </a:r>
            <a:r>
              <a:rPr lang="en-US" sz="2400"/>
              <a:t>from 77,819 unique timepoints</a:t>
            </a:r>
          </a:p>
          <a:p>
            <a:pPr marL="800100" lvl="1" indent="-342900" algn="r">
              <a:spcBef>
                <a:spcPct val="20000"/>
              </a:spcBef>
              <a:buClr>
                <a:srgbClr val="FF9900"/>
              </a:buClr>
              <a:buSzPct val="125000"/>
            </a:pPr>
            <a:r>
              <a:rPr lang="en-US" sz="2400">
                <a:solidFill>
                  <a:schemeClr val="accent1"/>
                </a:solidFill>
              </a:rPr>
              <a:t>--</a:t>
            </a:r>
            <a:r>
              <a:rPr lang="en-US" sz="2400">
                <a:solidFill>
                  <a:srgbClr val="FF9966"/>
                </a:solidFill>
              </a:rPr>
              <a:t> </a:t>
            </a:r>
            <a:r>
              <a:rPr lang="en-US" sz="2400"/>
              <a:t>from 11,414 HIV-infected patients</a:t>
            </a:r>
          </a:p>
        </p:txBody>
      </p:sp>
      <p:pic>
        <p:nvPicPr>
          <p:cNvPr id="6149" name="Picture 4" descr="cnic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2800" y="1828800"/>
            <a:ext cx="2201333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ppt-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329363"/>
            <a:ext cx="3067050" cy="37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511</Words>
  <Application>Microsoft Office PowerPoint</Application>
  <PresentationFormat>On-screen Show (4:3)</PresentationFormat>
  <Paragraphs>144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ＭＳ Ｐゴシック</vt:lpstr>
      <vt:lpstr>Arial</vt:lpstr>
      <vt:lpstr>Calibri</vt:lpstr>
      <vt:lpstr>Georgia</vt:lpstr>
      <vt:lpstr>Tahoma</vt:lpstr>
      <vt:lpstr>Times New Roman</vt:lpstr>
      <vt:lpstr>Wingdings</vt:lpstr>
      <vt:lpstr>Wingdings 2</vt:lpstr>
      <vt:lpstr>Default Design</vt:lpstr>
      <vt:lpstr>Civic</vt:lpstr>
      <vt:lpstr>Clinic-based Translational Research</vt:lpstr>
      <vt:lpstr>PowerPoint Presentation</vt:lpstr>
      <vt:lpstr>Clinical Cohorts</vt:lpstr>
      <vt:lpstr>Domestic Cohort Linkages</vt:lpstr>
      <vt:lpstr>International Cohort Linkages</vt:lpstr>
      <vt:lpstr>Other Research Networks</vt:lpstr>
      <vt:lpstr>Core Metrics: 2012-2013</vt:lpstr>
      <vt:lpstr>Real time inventory </vt:lpstr>
      <vt:lpstr>PowerPoint Presentation</vt:lpstr>
    </vt:vector>
  </TitlesOfParts>
  <Company>CHI UCSF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CFAR Branding</dc:title>
  <dc:creator>Jayson Jaynes</dc:creator>
  <cp:lastModifiedBy>Mccormick, Mark</cp:lastModifiedBy>
  <cp:revision>38</cp:revision>
  <dcterms:created xsi:type="dcterms:W3CDTF">2010-07-29T22:22:47Z</dcterms:created>
  <dcterms:modified xsi:type="dcterms:W3CDTF">2019-11-08T19:22:05Z</dcterms:modified>
</cp:coreProperties>
</file>