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66" d="100"/>
          <a:sy n="66" d="100"/>
        </p:scale>
        <p:origin x="-4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1BA979-68D5-2049-8B7A-49C224D0405A}" type="datetimeFigureOut">
              <a:rPr lang="en-US" smtClean="0"/>
              <a:t>1/15/16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263DB2-5151-7D42-95E8-1CF635A4283B}" type="slidenum">
              <a:rPr lang="en-US" smtClean="0"/>
              <a:t>‹#›</a:t>
            </a:fld>
            <a:endParaRPr lang="en-US"/>
          </a:p>
        </p:txBody>
      </p:sp>
    </p:spTree>
    <p:extLst>
      <p:ext uri="{BB962C8B-B14F-4D97-AF65-F5344CB8AC3E}">
        <p14:creationId xmlns:p14="http://schemas.microsoft.com/office/powerpoint/2010/main" val="23443871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definition on the slide, and check for understanding. REINFORCE that this is not about values, morality, or character.</a:t>
            </a:r>
          </a:p>
          <a:p>
            <a:endParaRPr lang="en-US" dirty="0" smtClean="0"/>
          </a:p>
          <a:p>
            <a:r>
              <a:rPr lang="en-US" dirty="0" smtClean="0"/>
              <a:t>Before clicking</a:t>
            </a:r>
            <a:r>
              <a:rPr lang="en-US" baseline="0" dirty="0" smtClean="0"/>
              <a:t> to the next slide, you might SAY, </a:t>
            </a:r>
            <a:r>
              <a:rPr lang="en-US" i="1" baseline="0" dirty="0" smtClean="0"/>
              <a:t>“Now, let’s take a look at what bias looks like when it happens.”</a:t>
            </a:r>
            <a:endParaRPr lang="en-US" i="1" dirty="0" smtClean="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Cook Ross Inc. - Unconscious Bias Learning Lab</a:t>
            </a:r>
            <a:endParaRPr lang="en-US" dirty="0"/>
          </a:p>
        </p:txBody>
      </p:sp>
    </p:spTree>
    <p:extLst>
      <p:ext uri="{BB962C8B-B14F-4D97-AF65-F5344CB8AC3E}">
        <p14:creationId xmlns:p14="http://schemas.microsoft.com/office/powerpoint/2010/main" val="1860353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37ABF7-4130-7C42-A1CC-E3FD0A7A7A37}" type="slidenum">
              <a:rPr lang="en-US"/>
              <a:pPr/>
              <a:t>15</a:t>
            </a:fld>
            <a:endParaRPr lang="en-US"/>
          </a:p>
        </p:txBody>
      </p:sp>
      <p:sp>
        <p:nvSpPr>
          <p:cNvPr id="204802" name="Rectangle 2"/>
          <p:cNvSpPr>
            <a:spLocks noChangeArrowheads="1" noTextEdit="1"/>
          </p:cNvSpPr>
          <p:nvPr>
            <p:ph type="sldImg"/>
          </p:nvPr>
        </p:nvSpPr>
        <p:spPr>
          <a:xfrm>
            <a:off x="1146175" y="687388"/>
            <a:ext cx="4567238" cy="3425825"/>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204803" name="Rectangle 3"/>
          <p:cNvSpPr>
            <a:spLocks noGrp="1" noChangeArrowheads="1"/>
          </p:cNvSpPr>
          <p:nvPr>
            <p:ph type="body" idx="1"/>
          </p:nvPr>
        </p:nvSpPr>
        <p:spPr>
          <a:xfrm>
            <a:off x="914400" y="4368800"/>
            <a:ext cx="5029200" cy="4064000"/>
          </a:xfrm>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79" tIns="44445" rIns="90479" bIns="44445"/>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F9E142-DBA4-7445-974C-D39F0331217B}" type="slidenum">
              <a:rPr lang="en-US"/>
              <a:pPr/>
              <a:t>16</a:t>
            </a:fld>
            <a:endParaRPr lang="en-US"/>
          </a:p>
        </p:txBody>
      </p:sp>
      <p:sp>
        <p:nvSpPr>
          <p:cNvPr id="206850" name="Rectangle 2"/>
          <p:cNvSpPr>
            <a:spLocks noChangeArrowheads="1" noTextEdit="1"/>
          </p:cNvSpPr>
          <p:nvPr>
            <p:ph type="sldImg"/>
          </p:nvPr>
        </p:nvSpPr>
        <p:spPr>
          <a:xfrm>
            <a:off x="1146175" y="687388"/>
            <a:ext cx="4567238" cy="3425825"/>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206851" name="Rectangle 3"/>
          <p:cNvSpPr>
            <a:spLocks noGrp="1" noChangeArrowheads="1"/>
          </p:cNvSpPr>
          <p:nvPr>
            <p:ph type="body" idx="1"/>
          </p:nvPr>
        </p:nvSpPr>
        <p:spPr>
          <a:xfrm>
            <a:off x="914400" y="4368800"/>
            <a:ext cx="5029200" cy="4064000"/>
          </a:xfrm>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79" tIns="44445" rIns="90479" bIns="44445"/>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B9F3AA-2E77-D74A-A980-C5C734DEC1C0}" type="slidenum">
              <a:rPr lang="en-US"/>
              <a:pPr/>
              <a:t>17</a:t>
            </a:fld>
            <a:endParaRPr lang="en-US"/>
          </a:p>
        </p:txBody>
      </p:sp>
      <p:sp>
        <p:nvSpPr>
          <p:cNvPr id="208898" name="Rectangle 2"/>
          <p:cNvSpPr>
            <a:spLocks noChangeArrowheads="1" noTextEdit="1"/>
          </p:cNvSpPr>
          <p:nvPr>
            <p:ph type="sldImg"/>
          </p:nvPr>
        </p:nvSpPr>
        <p:spPr>
          <a:xfrm>
            <a:off x="1146175" y="687388"/>
            <a:ext cx="4567238" cy="3425825"/>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208899" name="Rectangle 3"/>
          <p:cNvSpPr>
            <a:spLocks noGrp="1" noChangeArrowheads="1"/>
          </p:cNvSpPr>
          <p:nvPr>
            <p:ph type="body" idx="1"/>
          </p:nvPr>
        </p:nvSpPr>
        <p:spPr>
          <a:xfrm>
            <a:off x="914400" y="4368800"/>
            <a:ext cx="5029200" cy="4064000"/>
          </a:xfrm>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79" tIns="44445" rIns="90479" bIns="44445"/>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0C40F4-F12F-7641-8E5C-B92D9E46EA50}" type="slidenum">
              <a:rPr lang="en-US"/>
              <a:pPr/>
              <a:t>18</a:t>
            </a:fld>
            <a:endParaRPr lang="en-US"/>
          </a:p>
        </p:txBody>
      </p:sp>
      <p:sp>
        <p:nvSpPr>
          <p:cNvPr id="210946" name="Rectangle 2"/>
          <p:cNvSpPr>
            <a:spLocks noChangeArrowheads="1" noTextEdit="1"/>
          </p:cNvSpPr>
          <p:nvPr>
            <p:ph type="sldImg"/>
          </p:nvPr>
        </p:nvSpPr>
        <p:spPr>
          <a:xfrm>
            <a:off x="1146175" y="687388"/>
            <a:ext cx="4567238" cy="3425825"/>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210947" name="Rectangle 3"/>
          <p:cNvSpPr>
            <a:spLocks noGrp="1" noChangeArrowheads="1"/>
          </p:cNvSpPr>
          <p:nvPr>
            <p:ph type="body" idx="1"/>
          </p:nvPr>
        </p:nvSpPr>
        <p:spPr>
          <a:xfrm>
            <a:off x="914400" y="4368800"/>
            <a:ext cx="5029200" cy="4064000"/>
          </a:xfrm>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79" tIns="44445" rIns="90479" bIns="44445"/>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C9DE0F-F1E4-754B-B941-687571FF4E6D}" type="slidenum">
              <a:rPr lang="en-US"/>
              <a:pPr/>
              <a:t>19</a:t>
            </a:fld>
            <a:endParaRPr lang="en-US"/>
          </a:p>
        </p:txBody>
      </p:sp>
      <p:sp>
        <p:nvSpPr>
          <p:cNvPr id="212994" name="Rectangle 2"/>
          <p:cNvSpPr>
            <a:spLocks noChangeArrowheads="1" noTextEdit="1"/>
          </p:cNvSpPr>
          <p:nvPr>
            <p:ph type="sldImg"/>
          </p:nvPr>
        </p:nvSpPr>
        <p:spPr>
          <a:xfrm>
            <a:off x="1146175" y="687388"/>
            <a:ext cx="4567238" cy="3425825"/>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212995" name="Rectangle 3"/>
          <p:cNvSpPr>
            <a:spLocks noGrp="1" noChangeArrowheads="1"/>
          </p:cNvSpPr>
          <p:nvPr>
            <p:ph type="body" idx="1"/>
          </p:nvPr>
        </p:nvSpPr>
        <p:spPr>
          <a:xfrm>
            <a:off x="914400" y="4368800"/>
            <a:ext cx="5029200" cy="4064000"/>
          </a:xfrm>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79" tIns="44445" rIns="90479" bIns="44445"/>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B3E739-EE53-954D-B729-0115FBA28773}" type="slidenum">
              <a:rPr lang="en-US"/>
              <a:pPr/>
              <a:t>20</a:t>
            </a:fld>
            <a:endParaRPr lang="en-US"/>
          </a:p>
        </p:txBody>
      </p:sp>
      <p:sp>
        <p:nvSpPr>
          <p:cNvPr id="215042" name="Rectangle 2"/>
          <p:cNvSpPr>
            <a:spLocks noChangeArrowheads="1" noTextEdit="1"/>
          </p:cNvSpPr>
          <p:nvPr>
            <p:ph type="sldImg"/>
          </p:nvPr>
        </p:nvSpPr>
        <p:spPr>
          <a:xfrm>
            <a:off x="1146175" y="687388"/>
            <a:ext cx="4567238" cy="3425825"/>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215043" name="Rectangle 3"/>
          <p:cNvSpPr>
            <a:spLocks noGrp="1" noChangeArrowheads="1"/>
          </p:cNvSpPr>
          <p:nvPr>
            <p:ph type="body" idx="1"/>
          </p:nvPr>
        </p:nvSpPr>
        <p:spPr>
          <a:xfrm>
            <a:off x="914400" y="4368800"/>
            <a:ext cx="5029200" cy="4064000"/>
          </a:xfrm>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79" tIns="44445" rIns="90479" bIns="44445"/>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F1B1EA-24D7-F643-BB5A-B1089B991C0B}" type="slidenum">
              <a:rPr lang="en-US"/>
              <a:pPr/>
              <a:t>21</a:t>
            </a:fld>
            <a:endParaRPr lang="en-US"/>
          </a:p>
        </p:txBody>
      </p:sp>
      <p:sp>
        <p:nvSpPr>
          <p:cNvPr id="217090" name="Rectangle 2"/>
          <p:cNvSpPr>
            <a:spLocks noChangeArrowheads="1" noTextEdit="1"/>
          </p:cNvSpPr>
          <p:nvPr>
            <p:ph type="sldImg"/>
          </p:nvPr>
        </p:nvSpPr>
        <p:spPr>
          <a:xfrm>
            <a:off x="1146175" y="687388"/>
            <a:ext cx="4567238" cy="3425825"/>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217091" name="Rectangle 3"/>
          <p:cNvSpPr>
            <a:spLocks noGrp="1" noChangeArrowheads="1"/>
          </p:cNvSpPr>
          <p:nvPr>
            <p:ph type="body" idx="1"/>
          </p:nvPr>
        </p:nvSpPr>
        <p:spPr>
          <a:xfrm>
            <a:off x="914400" y="4368800"/>
            <a:ext cx="5029200" cy="4064000"/>
          </a:xfrm>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79" tIns="44445" rIns="90479" bIns="44445"/>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showing the bullets, ASK the question, </a:t>
            </a:r>
            <a:r>
              <a:rPr lang="en-US" i="1" baseline="0" dirty="0" smtClean="0"/>
              <a:t>“So why do we have bias? It must serve us, somehow. What does bias do for us?”</a:t>
            </a:r>
          </a:p>
          <a:p>
            <a:endParaRPr lang="en-US" baseline="0" dirty="0" smtClean="0"/>
          </a:p>
          <a:p>
            <a:r>
              <a:rPr lang="en-US" baseline="0" dirty="0" smtClean="0"/>
              <a:t>You might receive responses such as “safety” or “quick decisions.”</a:t>
            </a:r>
          </a:p>
          <a:p>
            <a:endParaRPr lang="en-US" baseline="0" dirty="0" smtClean="0"/>
          </a:p>
          <a:p>
            <a:r>
              <a:rPr lang="en-US" baseline="0" dirty="0" smtClean="0"/>
              <a:t>Then, REVEAL the bullet points, and discuss each briefly. It is helpful to prepare an example for each one, in case there are questions. You could share one of your examples, just as an engagement tool.</a:t>
            </a:r>
            <a:endParaRPr lang="en-US" dirty="0" smtClean="0"/>
          </a:p>
        </p:txBody>
      </p:sp>
      <p:sp>
        <p:nvSpPr>
          <p:cNvPr id="6" name="Header Placeholder 1"/>
          <p:cNvSpPr>
            <a:spLocks noGrp="1"/>
          </p:cNvSpPr>
          <p:nvPr>
            <p:ph type="hdr" sz="quarter"/>
          </p:nvPr>
        </p:nvSpPr>
        <p:spPr>
          <a:xfrm>
            <a:off x="0" y="1"/>
            <a:ext cx="3129742" cy="519119"/>
          </a:xfrm>
          <a:prstGeom prst="rect">
            <a:avLst/>
          </a:prstGeom>
        </p:spPr>
        <p:txBody>
          <a:bodyPr vert="horz" lIns="91430" tIns="45715" rIns="91430" bIns="45715" rtlCol="0"/>
          <a:lstStyle>
            <a:lvl1pPr algn="l">
              <a:defRPr lang="en-US" sz="1000" smtClean="0"/>
            </a:lvl1pPr>
          </a:lstStyle>
          <a:p>
            <a:r>
              <a:rPr lang="en-US" dirty="0" smtClean="0"/>
              <a:t>This is a pre-existing work of Cook Ross Inc. and may be used outside of this training session only with the express prior written permission of Cook Ross Inc.</a:t>
            </a:r>
            <a:endParaRPr lang="en-US" dirty="0"/>
          </a:p>
        </p:txBody>
      </p:sp>
      <p:sp>
        <p:nvSpPr>
          <p:cNvPr id="7" name="Slide Number Placeholder 3"/>
          <p:cNvSpPr>
            <a:spLocks noGrp="1"/>
          </p:cNvSpPr>
          <p:nvPr>
            <p:ph type="sldNum" sz="quarter" idx="5"/>
          </p:nvPr>
        </p:nvSpPr>
        <p:spPr>
          <a:xfrm>
            <a:off x="3886201" y="8686801"/>
            <a:ext cx="2971800" cy="457200"/>
          </a:xfrm>
          <a:prstGeom prst="rect">
            <a:avLst/>
          </a:prstGeom>
        </p:spPr>
        <p:txBody>
          <a:bodyPr/>
          <a:lstStyle/>
          <a:p>
            <a:fld id="{464AD1F8-7F56-43E3-A8C0-908BE1A326B4}" type="slidenum">
              <a:rPr lang="en-US" smtClean="0"/>
              <a:t>5</a:t>
            </a:fld>
            <a:endParaRPr lang="en-US" dirty="0"/>
          </a:p>
        </p:txBody>
      </p:sp>
    </p:spTree>
    <p:extLst>
      <p:ext uri="{BB962C8B-B14F-4D97-AF65-F5344CB8AC3E}">
        <p14:creationId xmlns:p14="http://schemas.microsoft.com/office/powerpoint/2010/main" val="3343549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p:cNvSpPr>
            <a:spLocks noGrp="1" noRot="1" noChangeAspect="1" noChangeArrowheads="1" noTextEdit="1"/>
          </p:cNvSpPr>
          <p:nvPr>
            <p:ph type="sldImg"/>
          </p:nvPr>
        </p:nvSpPr>
        <p:spPr>
          <a:ln/>
        </p:spPr>
      </p:sp>
      <p:sp>
        <p:nvSpPr>
          <p:cNvPr id="19456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en-US" dirty="0" smtClean="0">
                <a:latin typeface="Arial" charset="0"/>
                <a:ea typeface="ＭＳ Ｐゴシック" charset="0"/>
                <a:cs typeface="ＭＳ Ｐゴシック" charset="0"/>
              </a:rPr>
              <a:t>NOTE that much</a:t>
            </a:r>
            <a:r>
              <a:rPr lang="en-US" baseline="0" dirty="0" smtClean="0">
                <a:latin typeface="Arial" charset="0"/>
                <a:ea typeface="ＭＳ Ｐゴシック" charset="0"/>
                <a:cs typeface="ＭＳ Ｐゴシック" charset="0"/>
              </a:rPr>
              <a:t> of this work is based on neuroscience, and that we’ve learned more about the brain in the 21</a:t>
            </a:r>
            <a:r>
              <a:rPr lang="en-US" baseline="30000" dirty="0" smtClean="0">
                <a:latin typeface="Arial" charset="0"/>
                <a:ea typeface="ＭＳ Ｐゴシック" charset="0"/>
                <a:cs typeface="ＭＳ Ｐゴシック" charset="0"/>
              </a:rPr>
              <a:t>st</a:t>
            </a:r>
            <a:r>
              <a:rPr lang="en-US" baseline="0" dirty="0" smtClean="0">
                <a:latin typeface="Arial" charset="0"/>
                <a:ea typeface="ＭＳ Ｐゴシック" charset="0"/>
                <a:cs typeface="ＭＳ Ｐゴシック" charset="0"/>
              </a:rPr>
              <a:t> century than we’ve known throughout history.</a:t>
            </a:r>
          </a:p>
          <a:p>
            <a:endParaRPr lang="en-US" baseline="0" dirty="0" smtClean="0">
              <a:latin typeface="Arial" charset="0"/>
              <a:ea typeface="ＭＳ Ｐゴシック" charset="0"/>
              <a:cs typeface="ＭＳ Ｐゴシック" charset="0"/>
            </a:endParaRPr>
          </a:p>
          <a:p>
            <a:r>
              <a:rPr lang="en-US" baseline="0" dirty="0" smtClean="0">
                <a:latin typeface="Arial" charset="0"/>
                <a:ea typeface="ＭＳ Ｐゴシック" charset="0"/>
                <a:cs typeface="ＭＳ Ｐゴシック" charset="0"/>
              </a:rPr>
              <a:t>Talk through the various parts of the brain, then REVEAL the “System One/Fast Brain” and “System Two/Slow Brain” boxes.</a:t>
            </a:r>
          </a:p>
          <a:p>
            <a:endParaRPr lang="en-US" baseline="0" dirty="0" smtClean="0">
              <a:latin typeface="Arial" charset="0"/>
              <a:ea typeface="ＭＳ Ｐゴシック" charset="0"/>
              <a:cs typeface="ＭＳ Ｐゴシック" charset="0"/>
            </a:endParaRPr>
          </a:p>
          <a:p>
            <a:r>
              <a:rPr lang="en-US" baseline="0" dirty="0" smtClean="0">
                <a:latin typeface="Arial" charset="0"/>
                <a:ea typeface="ＭＳ Ｐゴシック" charset="0"/>
                <a:cs typeface="ＭＳ Ｐゴシック" charset="0"/>
              </a:rPr>
              <a:t>The language of System One and System Two comes from Daniel </a:t>
            </a:r>
            <a:r>
              <a:rPr lang="en-US" baseline="0" dirty="0" err="1" smtClean="0">
                <a:latin typeface="Arial" charset="0"/>
                <a:ea typeface="ＭＳ Ｐゴシック" charset="0"/>
                <a:cs typeface="ＭＳ Ｐゴシック" charset="0"/>
              </a:rPr>
              <a:t>Kahneman</a:t>
            </a:r>
            <a:r>
              <a:rPr lang="en-US" baseline="0" dirty="0" smtClean="0">
                <a:latin typeface="Arial" charset="0"/>
                <a:ea typeface="ＭＳ Ｐゴシック" charset="0"/>
                <a:cs typeface="ＭＳ Ｐゴシック" charset="0"/>
              </a:rPr>
              <a:t>, who wrote “Thinking Fast &amp; Slow.” The language of Fast Brain and Slow Brain can be helpful, especially in a culture that appreciates “fast” much more than “slow.” This language tells us that one of the most important ways to mitigate the negative effects of bias is to slow down (in a world that often encourages us to speed up).</a:t>
            </a:r>
            <a:endParaRPr lang="en-US" dirty="0">
              <a:latin typeface="Arial"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a:t>
            </a:r>
            <a:r>
              <a:rPr lang="en-US" baseline="0" dirty="0" smtClean="0"/>
              <a:t> THROUGH the bullets on the slide.</a:t>
            </a:r>
          </a:p>
          <a:p>
            <a:endParaRPr lang="en-US" baseline="0" dirty="0" smtClean="0"/>
          </a:p>
          <a:p>
            <a:r>
              <a:rPr lang="en-US" baseline="0" dirty="0" smtClean="0"/>
              <a:t>NOTE that one way to distinguish between a “bias” and other kinds of decisions we make is that biases always happen in less than a second. If you have to think through a set of data to reach a conclusion, you’re already using your pre-frontal </a:t>
            </a:r>
            <a:r>
              <a:rPr lang="en-US" baseline="0" dirty="0" err="1" smtClean="0"/>
              <a:t>neocortex</a:t>
            </a:r>
            <a:r>
              <a:rPr lang="en-US" baseline="0" dirty="0" smtClean="0"/>
              <a:t> to do so.</a:t>
            </a:r>
            <a:endParaRPr lang="en-US" dirty="0"/>
          </a:p>
        </p:txBody>
      </p:sp>
      <p:sp>
        <p:nvSpPr>
          <p:cNvPr id="4" name="Slide Number Placeholder 3"/>
          <p:cNvSpPr>
            <a:spLocks noGrp="1"/>
          </p:cNvSpPr>
          <p:nvPr>
            <p:ph type="sldNum" sz="quarter" idx="10"/>
          </p:nvPr>
        </p:nvSpPr>
        <p:spPr/>
        <p:txBody>
          <a:bodyPr/>
          <a:lstStyle/>
          <a:p>
            <a:fld id="{D102DFE8-E179-4072-BB1E-92B60A0359AE}" type="slidenum">
              <a:rPr lang="en-US" smtClean="0"/>
              <a:pPr/>
              <a:t>9</a:t>
            </a:fld>
            <a:endParaRPr lang="en-US" dirty="0"/>
          </a:p>
        </p:txBody>
      </p:sp>
    </p:spTree>
    <p:extLst>
      <p:ext uri="{BB962C8B-B14F-4D97-AF65-F5344CB8AC3E}">
        <p14:creationId xmlns:p14="http://schemas.microsoft.com/office/powerpoint/2010/main" val="3153403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1" y="0"/>
            <a:ext cx="2972421" cy="457513"/>
          </a:xfrm>
          <a:prstGeom prst="rect">
            <a:avLst/>
          </a:prstGeom>
          <a:ln/>
        </p:spPr>
        <p:txBody>
          <a:bodyPr lIns="89730" tIns="44865" rIns="89730" bIns="44865"/>
          <a:lstStyle/>
          <a:p>
            <a:r>
              <a:rPr lang="en-US"/>
              <a:t>Campus Conversations on Diversity and Inclusion at JHU</a:t>
            </a:r>
          </a:p>
        </p:txBody>
      </p:sp>
      <p:sp>
        <p:nvSpPr>
          <p:cNvPr id="6" name="Rectangle 6"/>
          <p:cNvSpPr>
            <a:spLocks noGrp="1" noChangeArrowheads="1"/>
          </p:cNvSpPr>
          <p:nvPr>
            <p:ph type="ftr" sz="quarter" idx="4"/>
          </p:nvPr>
        </p:nvSpPr>
        <p:spPr>
          <a:xfrm>
            <a:off x="1" y="8684926"/>
            <a:ext cx="2972421" cy="457513"/>
          </a:xfrm>
          <a:prstGeom prst="rect">
            <a:avLst/>
          </a:prstGeom>
          <a:ln/>
        </p:spPr>
        <p:txBody>
          <a:bodyPr lIns="89730" tIns="44865" rIns="89730" bIns="44865"/>
          <a:lstStyle/>
          <a:p>
            <a:r>
              <a:rPr lang="en-US"/>
              <a:t>Copyright Cook Ross, inc. 2008     All Rights Reserved  Please Do Not Copy, Reprint, or reuse without the express written permission of Cook Ross, Inc.</a:t>
            </a:r>
          </a:p>
        </p:txBody>
      </p:sp>
      <p:sp>
        <p:nvSpPr>
          <p:cNvPr id="7" name="Rectangle 7"/>
          <p:cNvSpPr>
            <a:spLocks noGrp="1" noChangeArrowheads="1"/>
          </p:cNvSpPr>
          <p:nvPr>
            <p:ph type="sldNum" sz="quarter" idx="5"/>
          </p:nvPr>
        </p:nvSpPr>
        <p:spPr>
          <a:xfrm>
            <a:off x="3884027" y="8684926"/>
            <a:ext cx="2972421" cy="457513"/>
          </a:xfrm>
          <a:prstGeom prst="rect">
            <a:avLst/>
          </a:prstGeom>
          <a:ln/>
        </p:spPr>
        <p:txBody>
          <a:bodyPr lIns="89730" tIns="44865" rIns="89730" bIns="44865"/>
          <a:lstStyle/>
          <a:p>
            <a:fld id="{CCB42846-565D-154C-A3EA-6B5FB74C0ED9}" type="slidenum">
              <a:rPr lang="en-US"/>
              <a:pPr/>
              <a:t>10</a:t>
            </a:fld>
            <a:endParaRPr lang="en-US"/>
          </a:p>
        </p:txBody>
      </p:sp>
      <p:sp>
        <p:nvSpPr>
          <p:cNvPr id="1159170" name="Rectangle 2"/>
          <p:cNvSpPr>
            <a:spLocks noGrp="1" noRot="1" noChangeAspect="1" noChangeArrowheads="1" noTextEdit="1"/>
          </p:cNvSpPr>
          <p:nvPr>
            <p:ph type="sldImg"/>
          </p:nvPr>
        </p:nvSpPr>
        <p:spPr bwMode="auto">
          <a:xfrm>
            <a:off x="1144588" y="685800"/>
            <a:ext cx="4570412"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159171" name="Rectangle 3"/>
          <p:cNvSpPr>
            <a:spLocks noGrp="1" noChangeArrowheads="1"/>
          </p:cNvSpPr>
          <p:nvPr>
            <p:ph type="body" idx="1"/>
          </p:nvPr>
        </p:nvSpPr>
        <p:spPr bwMode="auto">
          <a:xfrm>
            <a:off x="913806" y="4343704"/>
            <a:ext cx="5030391" cy="4113892"/>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lIns="91427" tIns="45714" rIns="91427" bIns="45714"/>
          <a:lstStyle/>
          <a:p>
            <a:r>
              <a:rPr lang="en-US" dirty="0" smtClean="0"/>
              <a:t>INTRODUCE the “</a:t>
            </a:r>
            <a:r>
              <a:rPr lang="en-US" dirty="0" err="1" smtClean="0"/>
              <a:t>Stroop</a:t>
            </a:r>
            <a:r>
              <a:rPr lang="en-US" baseline="0" dirty="0" smtClean="0"/>
              <a:t> Test” experience, a way to feel your fast brain and your slow brain working at once.</a:t>
            </a:r>
          </a:p>
          <a:p>
            <a:endParaRPr lang="en-US" baseline="0" dirty="0" smtClean="0"/>
          </a:p>
          <a:p>
            <a:r>
              <a:rPr lang="en-US" baseline="0" dirty="0" smtClean="0"/>
              <a:t>SAY</a:t>
            </a:r>
            <a:r>
              <a:rPr lang="en-US" i="1" baseline="0" dirty="0" smtClean="0"/>
              <a:t>, “This is the </a:t>
            </a:r>
            <a:r>
              <a:rPr lang="en-US" i="1" baseline="0" dirty="0" err="1" smtClean="0"/>
              <a:t>Stroop</a:t>
            </a:r>
            <a:r>
              <a:rPr lang="en-US" i="1" baseline="0" dirty="0" smtClean="0"/>
              <a:t> Test, developed by a man named John Ridley </a:t>
            </a:r>
            <a:r>
              <a:rPr lang="en-US" i="1" baseline="0" dirty="0" err="1" smtClean="0"/>
              <a:t>Stroop</a:t>
            </a:r>
            <a:r>
              <a:rPr lang="en-US" i="1" baseline="0" dirty="0" smtClean="0"/>
              <a:t> in 1935. It was originally designed to test memory functions, but it also tells us something very profound about the ways our fast brains and slow brains work. I’m about to reveal some text in each one of the boxes you see here, and when I do, I’d like you to shout out the color of the letters you see. So for instance, when I reveal the first box </a:t>
            </a:r>
            <a:r>
              <a:rPr lang="en-US" i="0" baseline="0" dirty="0" smtClean="0"/>
              <a:t>(click), </a:t>
            </a:r>
            <a:r>
              <a:rPr lang="en-US" i="1" baseline="0" dirty="0" smtClean="0"/>
              <a:t>you say …”</a:t>
            </a:r>
          </a:p>
          <a:p>
            <a:endParaRPr lang="en-US" baseline="0" dirty="0" smtClean="0"/>
          </a:p>
          <a:p>
            <a:r>
              <a:rPr lang="en-US" baseline="0" dirty="0" smtClean="0"/>
              <a:t>Participants will respond, “Green.”</a:t>
            </a:r>
          </a:p>
          <a:p>
            <a:endParaRPr lang="en-US" baseline="0" dirty="0" smtClean="0"/>
          </a:p>
          <a:p>
            <a:r>
              <a:rPr lang="en-US" baseline="0" dirty="0" smtClean="0"/>
              <a:t>SAY, </a:t>
            </a:r>
            <a:r>
              <a:rPr lang="en-US" i="1" baseline="0" dirty="0" smtClean="0"/>
              <a:t>“And when I reveal the next box </a:t>
            </a:r>
            <a:r>
              <a:rPr lang="en-US" i="0" baseline="0" dirty="0" smtClean="0"/>
              <a:t>(click)</a:t>
            </a:r>
            <a:r>
              <a:rPr lang="en-US" i="1" baseline="0" dirty="0" smtClean="0"/>
              <a:t>, you say …”</a:t>
            </a:r>
          </a:p>
          <a:p>
            <a:endParaRPr lang="en-US" baseline="0" dirty="0" smtClean="0"/>
          </a:p>
          <a:p>
            <a:r>
              <a:rPr lang="en-US" baseline="0" dirty="0" smtClean="0"/>
              <a:t>Participants will respond, “Blue.”</a:t>
            </a:r>
          </a:p>
          <a:p>
            <a:endParaRPr lang="en-US" baseline="0" dirty="0" smtClean="0"/>
          </a:p>
          <a:p>
            <a:r>
              <a:rPr lang="en-US" baseline="0" dirty="0" smtClean="0"/>
              <a:t>SAY, </a:t>
            </a:r>
            <a:r>
              <a:rPr lang="en-US" i="1" baseline="0" dirty="0" smtClean="0"/>
              <a:t>“Great. Now I’m going to reveal the rest of the boxes, one by one, at a rate of about one per second; let’s see how we do.”</a:t>
            </a:r>
          </a:p>
          <a:p>
            <a:endParaRPr lang="en-US" baseline="0" dirty="0" smtClean="0"/>
          </a:p>
          <a:p>
            <a:r>
              <a:rPr lang="en-US" baseline="0" dirty="0" smtClean="0"/>
              <a:t>CLICK THROUGH the boxes.</a:t>
            </a:r>
            <a:r>
              <a:rPr lang="en-US" baseline="0" dirty="0"/>
              <a:t> </a:t>
            </a:r>
            <a:r>
              <a:rPr lang="en-US" baseline="0" dirty="0" smtClean="0"/>
              <a:t>At the end of the experience, COMMENT on their performance. NOTE that you’re going to conduct the test a second time, and that we’ll try to do better (or just as well) the next time through.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1" y="0"/>
            <a:ext cx="2972421" cy="457513"/>
          </a:xfrm>
          <a:prstGeom prst="rect">
            <a:avLst/>
          </a:prstGeom>
          <a:ln/>
        </p:spPr>
        <p:txBody>
          <a:bodyPr lIns="89730" tIns="44865" rIns="89730" bIns="44865"/>
          <a:lstStyle/>
          <a:p>
            <a:r>
              <a:rPr lang="en-US"/>
              <a:t>Campus Conversations on Diversity and Inclusion at JHU</a:t>
            </a:r>
          </a:p>
        </p:txBody>
      </p:sp>
      <p:sp>
        <p:nvSpPr>
          <p:cNvPr id="6" name="Rectangle 6"/>
          <p:cNvSpPr>
            <a:spLocks noGrp="1" noChangeArrowheads="1"/>
          </p:cNvSpPr>
          <p:nvPr>
            <p:ph type="ftr" sz="quarter" idx="4"/>
          </p:nvPr>
        </p:nvSpPr>
        <p:spPr>
          <a:xfrm>
            <a:off x="1" y="8684926"/>
            <a:ext cx="2972421" cy="457513"/>
          </a:xfrm>
          <a:prstGeom prst="rect">
            <a:avLst/>
          </a:prstGeom>
          <a:ln/>
        </p:spPr>
        <p:txBody>
          <a:bodyPr lIns="89730" tIns="44865" rIns="89730" bIns="44865"/>
          <a:lstStyle/>
          <a:p>
            <a:r>
              <a:rPr lang="en-US"/>
              <a:t>Copyright Cook Ross, inc. 2008     All Rights Reserved  Please Do Not Copy, Reprint, or reuse without the express written permission of Cook Ross, Inc.</a:t>
            </a:r>
          </a:p>
        </p:txBody>
      </p:sp>
      <p:sp>
        <p:nvSpPr>
          <p:cNvPr id="7" name="Rectangle 7"/>
          <p:cNvSpPr>
            <a:spLocks noGrp="1" noChangeArrowheads="1"/>
          </p:cNvSpPr>
          <p:nvPr>
            <p:ph type="sldNum" sz="quarter" idx="5"/>
          </p:nvPr>
        </p:nvSpPr>
        <p:spPr>
          <a:xfrm>
            <a:off x="3884027" y="8684926"/>
            <a:ext cx="2972421" cy="457513"/>
          </a:xfrm>
          <a:prstGeom prst="rect">
            <a:avLst/>
          </a:prstGeom>
          <a:ln/>
        </p:spPr>
        <p:txBody>
          <a:bodyPr lIns="89730" tIns="44865" rIns="89730" bIns="44865"/>
          <a:lstStyle/>
          <a:p>
            <a:fld id="{416B91B0-FD01-F642-8594-E72E7D5F94B1}" type="slidenum">
              <a:rPr lang="en-US"/>
              <a:pPr/>
              <a:t>11</a:t>
            </a:fld>
            <a:endParaRPr lang="en-US"/>
          </a:p>
        </p:txBody>
      </p:sp>
      <p:sp>
        <p:nvSpPr>
          <p:cNvPr id="1161218" name="Rectangle 2"/>
          <p:cNvSpPr>
            <a:spLocks noGrp="1" noRot="1" noChangeAspect="1" noChangeArrowheads="1" noTextEdit="1"/>
          </p:cNvSpPr>
          <p:nvPr>
            <p:ph type="sldImg"/>
          </p:nvPr>
        </p:nvSpPr>
        <p:spPr bwMode="auto">
          <a:xfrm>
            <a:off x="1144588" y="685800"/>
            <a:ext cx="4570412"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161219" name="Rectangle 3"/>
          <p:cNvSpPr>
            <a:spLocks noGrp="1" noChangeArrowheads="1"/>
          </p:cNvSpPr>
          <p:nvPr>
            <p:ph type="body" idx="1"/>
          </p:nvPr>
        </p:nvSpPr>
        <p:spPr bwMode="auto">
          <a:xfrm>
            <a:off x="913806" y="4343704"/>
            <a:ext cx="5030391" cy="4113892"/>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lIns="91427" tIns="45714" rIns="91427" bIns="45714"/>
          <a:lstStyle/>
          <a:p>
            <a:r>
              <a:rPr lang="en-US" dirty="0" smtClean="0"/>
              <a:t>This time, simply CLICK</a:t>
            </a:r>
            <a:r>
              <a:rPr lang="en-US" baseline="0" dirty="0" smtClean="0"/>
              <a:t> THROUGH the entire test (go at the same pace as before).</a:t>
            </a:r>
          </a:p>
          <a:p>
            <a:endParaRPr lang="en-US" baseline="0" dirty="0" smtClean="0"/>
          </a:p>
          <a:p>
            <a:r>
              <a:rPr lang="en-US" baseline="0" dirty="0" smtClean="0"/>
              <a:t>You may receive a lot of laughter this time through, and often a small group of people determined to do the test just as well the second time.</a:t>
            </a:r>
          </a:p>
          <a:p>
            <a:endParaRPr lang="en-US" baseline="0" dirty="0" smtClean="0"/>
          </a:p>
          <a:p>
            <a:r>
              <a:rPr lang="en-US" baseline="0" dirty="0" smtClean="0"/>
              <a:t>But this go-round is a lot more difficult. ASK why.</a:t>
            </a:r>
          </a:p>
          <a:p>
            <a:endParaRPr lang="en-US" baseline="0" dirty="0" smtClean="0"/>
          </a:p>
          <a:p>
            <a:r>
              <a:rPr lang="en-US" baseline="0" dirty="0" smtClean="0"/>
              <a:t>NOTE that in the second experience, the fast brain and slow brain were at odds with one another. SAY</a:t>
            </a:r>
            <a:r>
              <a:rPr lang="en-US" i="1" baseline="0" dirty="0" smtClean="0"/>
              <a:t>, “When the first box was revealed, what did your fast brain say?”</a:t>
            </a:r>
          </a:p>
          <a:p>
            <a:endParaRPr lang="en-US" baseline="0" dirty="0" smtClean="0"/>
          </a:p>
          <a:p>
            <a:r>
              <a:rPr lang="en-US" baseline="0" dirty="0" smtClean="0"/>
              <a:t>Participants will answer “Red.”</a:t>
            </a:r>
          </a:p>
          <a:p>
            <a:endParaRPr lang="en-US" baseline="0" dirty="0" smtClean="0"/>
          </a:p>
          <a:p>
            <a:r>
              <a:rPr lang="en-US" baseline="0" dirty="0" smtClean="0"/>
              <a:t>SAY, </a:t>
            </a:r>
            <a:r>
              <a:rPr lang="en-US" i="1" baseline="0" dirty="0" smtClean="0"/>
              <a:t>“But your slow brain, your smarter brain, knew that wasn’t the answer. And it had to struggle a little bit to overcome your ‘fast brain’ response to say ‘Green.’”</a:t>
            </a:r>
          </a:p>
          <a:p>
            <a:endParaRPr lang="en-US" baseline="0" dirty="0" smtClean="0"/>
          </a:p>
          <a:p>
            <a:r>
              <a:rPr lang="en-US" baseline="0" dirty="0" smtClean="0"/>
              <a:t>NOTE that fast brains never quieted down, throughout the entire activity. Furthermore, one of the things that makes this so difficult is the speed with which you clicked through the test. Had you slowed down, the slow brain would have had more time to dismiss the messages from the fast brain.</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99AB60-B953-854E-B91E-324446330CB6}" type="slidenum">
              <a:rPr lang="en-US"/>
              <a:pPr/>
              <a:t>12</a:t>
            </a:fld>
            <a:endParaRPr lang="en-US"/>
          </a:p>
        </p:txBody>
      </p:sp>
      <p:sp>
        <p:nvSpPr>
          <p:cNvPr id="198658" name="Rectangle 2"/>
          <p:cNvSpPr>
            <a:spLocks noChangeArrowheads="1" noTextEdit="1"/>
          </p:cNvSpPr>
          <p:nvPr>
            <p:ph type="sldImg"/>
          </p:nvPr>
        </p:nvSpPr>
        <p:spPr>
          <a:xfrm>
            <a:off x="1146175" y="687388"/>
            <a:ext cx="4567238" cy="3425825"/>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198659" name="Rectangle 3"/>
          <p:cNvSpPr>
            <a:spLocks noGrp="1" noChangeArrowheads="1"/>
          </p:cNvSpPr>
          <p:nvPr>
            <p:ph type="body" idx="1"/>
          </p:nvPr>
        </p:nvSpPr>
        <p:spPr>
          <a:xfrm>
            <a:off x="914400" y="4368800"/>
            <a:ext cx="5029200" cy="4064000"/>
          </a:xfrm>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79" tIns="44445" rIns="90479" bIns="44445"/>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A128CD-4AD7-AC4E-BE08-8FDAF5B522D4}" type="slidenum">
              <a:rPr lang="en-US"/>
              <a:pPr/>
              <a:t>13</a:t>
            </a:fld>
            <a:endParaRPr lang="en-US"/>
          </a:p>
        </p:txBody>
      </p:sp>
      <p:sp>
        <p:nvSpPr>
          <p:cNvPr id="200706" name="Rectangle 2"/>
          <p:cNvSpPr>
            <a:spLocks noChangeArrowheads="1" noTextEdit="1"/>
          </p:cNvSpPr>
          <p:nvPr>
            <p:ph type="sldImg"/>
          </p:nvPr>
        </p:nvSpPr>
        <p:spPr>
          <a:xfrm>
            <a:off x="1146175" y="687388"/>
            <a:ext cx="4567238" cy="3425825"/>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200707" name="Rectangle 3"/>
          <p:cNvSpPr>
            <a:spLocks noGrp="1" noChangeArrowheads="1"/>
          </p:cNvSpPr>
          <p:nvPr>
            <p:ph type="body" idx="1"/>
          </p:nvPr>
        </p:nvSpPr>
        <p:spPr>
          <a:xfrm>
            <a:off x="914400" y="4368800"/>
            <a:ext cx="5029200" cy="4064000"/>
          </a:xfrm>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79" tIns="44445" rIns="90479" bIns="44445"/>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05F480-FE29-FC40-A630-ECDA6C7FD4D1}" type="slidenum">
              <a:rPr lang="en-US"/>
              <a:pPr/>
              <a:t>14</a:t>
            </a:fld>
            <a:endParaRPr lang="en-US"/>
          </a:p>
        </p:txBody>
      </p:sp>
      <p:sp>
        <p:nvSpPr>
          <p:cNvPr id="202754" name="Rectangle 2"/>
          <p:cNvSpPr>
            <a:spLocks noChangeArrowheads="1" noTextEdit="1"/>
          </p:cNvSpPr>
          <p:nvPr>
            <p:ph type="sldImg"/>
          </p:nvPr>
        </p:nvSpPr>
        <p:spPr>
          <a:xfrm>
            <a:off x="1146175" y="687388"/>
            <a:ext cx="4567238" cy="3425825"/>
          </a:xfrm>
          <a:ln w="12700" cap="flat">
            <a:solidFill>
              <a:schemeClr val="tx1"/>
            </a:solidFill>
          </a:ln>
          <a:extLst>
            <a:ext uri="{909E8E84-426E-40dd-AFC4-6F175D3DCCD1}">
              <a14:hiddenFill xmlns:a14="http://schemas.microsoft.com/office/drawing/2010/main">
                <a:noFill/>
              </a14:hiddenFill>
            </a:ext>
            <a:ext uri="{FAA26D3D-D897-4be2-8F04-BA451C77F1D7}">
              <ma14:placeholderFlag xmlns:ma14="http://schemas.microsoft.com/office/mac/drawingml/2011/main" val="1"/>
            </a:ext>
          </a:extLst>
        </p:spPr>
      </p:sp>
      <p:sp>
        <p:nvSpPr>
          <p:cNvPr id="202755" name="Rectangle 3"/>
          <p:cNvSpPr>
            <a:spLocks noGrp="1" noChangeArrowheads="1"/>
          </p:cNvSpPr>
          <p:nvPr>
            <p:ph type="body" idx="1"/>
          </p:nvPr>
        </p:nvSpPr>
        <p:spPr>
          <a:xfrm>
            <a:off x="914400" y="4368800"/>
            <a:ext cx="5029200" cy="4064000"/>
          </a:xfrm>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479" tIns="44445" rIns="90479" bIns="44445"/>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439288-5003-B542-BA02-B883BD3273E4}"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21A6C-C6D0-5849-BEF8-CB97DAB62A2F}" type="slidenum">
              <a:rPr lang="en-US" smtClean="0"/>
              <a:t>‹#›</a:t>
            </a:fld>
            <a:endParaRPr lang="en-US"/>
          </a:p>
        </p:txBody>
      </p:sp>
    </p:spTree>
    <p:extLst>
      <p:ext uri="{BB962C8B-B14F-4D97-AF65-F5344CB8AC3E}">
        <p14:creationId xmlns:p14="http://schemas.microsoft.com/office/powerpoint/2010/main" val="3991386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439288-5003-B542-BA02-B883BD3273E4}"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21A6C-C6D0-5849-BEF8-CB97DAB62A2F}" type="slidenum">
              <a:rPr lang="en-US" smtClean="0"/>
              <a:t>‹#›</a:t>
            </a:fld>
            <a:endParaRPr lang="en-US"/>
          </a:p>
        </p:txBody>
      </p:sp>
    </p:spTree>
    <p:extLst>
      <p:ext uri="{BB962C8B-B14F-4D97-AF65-F5344CB8AC3E}">
        <p14:creationId xmlns:p14="http://schemas.microsoft.com/office/powerpoint/2010/main" val="3162000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439288-5003-B542-BA02-B883BD3273E4}"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21A6C-C6D0-5849-BEF8-CB97DAB62A2F}" type="slidenum">
              <a:rPr lang="en-US" smtClean="0"/>
              <a:t>‹#›</a:t>
            </a:fld>
            <a:endParaRPr lang="en-US"/>
          </a:p>
        </p:txBody>
      </p:sp>
    </p:spTree>
    <p:extLst>
      <p:ext uri="{BB962C8B-B14F-4D97-AF65-F5344CB8AC3E}">
        <p14:creationId xmlns:p14="http://schemas.microsoft.com/office/powerpoint/2010/main" val="4041214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304800" y="6553200"/>
            <a:ext cx="7772400" cy="152400"/>
          </a:xfrm>
          <a:prstGeom prst="rect">
            <a:avLst/>
          </a:prstGeom>
        </p:spPr>
        <p:txBody>
          <a:bodyPr vert="horz" wrap="square" lIns="91440" tIns="45720" rIns="91440" bIns="45720" numCol="1" anchor="t" anchorCtr="0" compatLnSpc="1">
            <a:prstTxWarp prst="textNoShape">
              <a:avLst/>
            </a:prstTxWarp>
          </a:bodyPr>
          <a:lstStyle>
            <a:lvl1pPr>
              <a:buFont typeface="Wingdings" charset="2"/>
              <a:buNone/>
              <a:defRPr>
                <a:ea typeface="-윤명조130" pitchFamily="18" charset="-128"/>
                <a:cs typeface="-윤명조130" pitchFamily="18" charset="-128"/>
              </a:defRPr>
            </a:lvl1pPr>
          </a:lstStyle>
          <a:p>
            <a:pPr>
              <a:defRPr/>
            </a:pPr>
            <a:endParaRPr lang="en-US"/>
          </a:p>
        </p:txBody>
      </p:sp>
    </p:spTree>
    <p:extLst>
      <p:ext uri="{BB962C8B-B14F-4D97-AF65-F5344CB8AC3E}">
        <p14:creationId xmlns:p14="http://schemas.microsoft.com/office/powerpoint/2010/main" val="319597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57200" y="274638"/>
            <a:ext cx="8229600" cy="1143000"/>
          </a:xfrm>
        </p:spPr>
        <p:txBody>
          <a:bodyPr>
            <a:normAutofit/>
          </a:bodyPr>
          <a:lstStyle>
            <a:lvl1pPr>
              <a:defRPr sz="3600" b="1" baseline="0">
                <a:solidFill>
                  <a:srgbClr val="272453"/>
                </a:solidFill>
              </a:defRPr>
            </a:lvl1pPr>
          </a:lstStyle>
          <a:p>
            <a:r>
              <a:rPr lang="en-US" dirty="0" smtClean="0"/>
              <a:t>Slide title</a:t>
            </a:r>
            <a:endParaRPr lang="en-US" dirty="0"/>
          </a:p>
        </p:txBody>
      </p:sp>
    </p:spTree>
    <p:extLst>
      <p:ext uri="{BB962C8B-B14F-4D97-AF65-F5344CB8AC3E}">
        <p14:creationId xmlns:p14="http://schemas.microsoft.com/office/powerpoint/2010/main" val="210261731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439288-5003-B542-BA02-B883BD3273E4}"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21A6C-C6D0-5849-BEF8-CB97DAB62A2F}" type="slidenum">
              <a:rPr lang="en-US" smtClean="0"/>
              <a:t>‹#›</a:t>
            </a:fld>
            <a:endParaRPr lang="en-US"/>
          </a:p>
        </p:txBody>
      </p:sp>
    </p:spTree>
    <p:extLst>
      <p:ext uri="{BB962C8B-B14F-4D97-AF65-F5344CB8AC3E}">
        <p14:creationId xmlns:p14="http://schemas.microsoft.com/office/powerpoint/2010/main" val="1359317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439288-5003-B542-BA02-B883BD3273E4}"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21A6C-C6D0-5849-BEF8-CB97DAB62A2F}" type="slidenum">
              <a:rPr lang="en-US" smtClean="0"/>
              <a:t>‹#›</a:t>
            </a:fld>
            <a:endParaRPr lang="en-US"/>
          </a:p>
        </p:txBody>
      </p:sp>
    </p:spTree>
    <p:extLst>
      <p:ext uri="{BB962C8B-B14F-4D97-AF65-F5344CB8AC3E}">
        <p14:creationId xmlns:p14="http://schemas.microsoft.com/office/powerpoint/2010/main" val="1896787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439288-5003-B542-BA02-B883BD3273E4}"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21A6C-C6D0-5849-BEF8-CB97DAB62A2F}" type="slidenum">
              <a:rPr lang="en-US" smtClean="0"/>
              <a:t>‹#›</a:t>
            </a:fld>
            <a:endParaRPr lang="en-US"/>
          </a:p>
        </p:txBody>
      </p:sp>
    </p:spTree>
    <p:extLst>
      <p:ext uri="{BB962C8B-B14F-4D97-AF65-F5344CB8AC3E}">
        <p14:creationId xmlns:p14="http://schemas.microsoft.com/office/powerpoint/2010/main" val="3578298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439288-5003-B542-BA02-B883BD3273E4}" type="datetimeFigureOut">
              <a:rPr lang="en-US" smtClean="0"/>
              <a:t>1/15/16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21A6C-C6D0-5849-BEF8-CB97DAB62A2F}" type="slidenum">
              <a:rPr lang="en-US" smtClean="0"/>
              <a:t>‹#›</a:t>
            </a:fld>
            <a:endParaRPr lang="en-US"/>
          </a:p>
        </p:txBody>
      </p:sp>
    </p:spTree>
    <p:extLst>
      <p:ext uri="{BB962C8B-B14F-4D97-AF65-F5344CB8AC3E}">
        <p14:creationId xmlns:p14="http://schemas.microsoft.com/office/powerpoint/2010/main" val="1211345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439288-5003-B542-BA02-B883BD3273E4}" type="datetimeFigureOut">
              <a:rPr lang="en-US" smtClean="0"/>
              <a:t>1/15/16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21A6C-C6D0-5849-BEF8-CB97DAB62A2F}" type="slidenum">
              <a:rPr lang="en-US" smtClean="0"/>
              <a:t>‹#›</a:t>
            </a:fld>
            <a:endParaRPr lang="en-US"/>
          </a:p>
        </p:txBody>
      </p:sp>
    </p:spTree>
    <p:extLst>
      <p:ext uri="{BB962C8B-B14F-4D97-AF65-F5344CB8AC3E}">
        <p14:creationId xmlns:p14="http://schemas.microsoft.com/office/powerpoint/2010/main" val="3114042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439288-5003-B542-BA02-B883BD3273E4}" type="datetimeFigureOut">
              <a:rPr lang="en-US" smtClean="0"/>
              <a:t>1/15/16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21A6C-C6D0-5849-BEF8-CB97DAB62A2F}" type="slidenum">
              <a:rPr lang="en-US" smtClean="0"/>
              <a:t>‹#›</a:t>
            </a:fld>
            <a:endParaRPr lang="en-US"/>
          </a:p>
        </p:txBody>
      </p:sp>
    </p:spTree>
    <p:extLst>
      <p:ext uri="{BB962C8B-B14F-4D97-AF65-F5344CB8AC3E}">
        <p14:creationId xmlns:p14="http://schemas.microsoft.com/office/powerpoint/2010/main" val="294989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39288-5003-B542-BA02-B883BD3273E4}"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21A6C-C6D0-5849-BEF8-CB97DAB62A2F}" type="slidenum">
              <a:rPr lang="en-US" smtClean="0"/>
              <a:t>‹#›</a:t>
            </a:fld>
            <a:endParaRPr lang="en-US"/>
          </a:p>
        </p:txBody>
      </p:sp>
    </p:spTree>
    <p:extLst>
      <p:ext uri="{BB962C8B-B14F-4D97-AF65-F5344CB8AC3E}">
        <p14:creationId xmlns:p14="http://schemas.microsoft.com/office/powerpoint/2010/main" val="387636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439288-5003-B542-BA02-B883BD3273E4}"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21A6C-C6D0-5849-BEF8-CB97DAB62A2F}" type="slidenum">
              <a:rPr lang="en-US" smtClean="0"/>
              <a:t>‹#›</a:t>
            </a:fld>
            <a:endParaRPr lang="en-US"/>
          </a:p>
        </p:txBody>
      </p:sp>
    </p:spTree>
    <p:extLst>
      <p:ext uri="{BB962C8B-B14F-4D97-AF65-F5344CB8AC3E}">
        <p14:creationId xmlns:p14="http://schemas.microsoft.com/office/powerpoint/2010/main" val="39970961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439288-5003-B542-BA02-B883BD3273E4}" type="datetimeFigureOut">
              <a:rPr lang="en-US" smtClean="0"/>
              <a:t>1/15/16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21A6C-C6D0-5849-BEF8-CB97DAB62A2F}" type="slidenum">
              <a:rPr lang="en-US" smtClean="0"/>
              <a:t>‹#›</a:t>
            </a:fld>
            <a:endParaRPr lang="en-US"/>
          </a:p>
        </p:txBody>
      </p:sp>
    </p:spTree>
    <p:extLst>
      <p:ext uri="{BB962C8B-B14F-4D97-AF65-F5344CB8AC3E}">
        <p14:creationId xmlns:p14="http://schemas.microsoft.com/office/powerpoint/2010/main" val="3887062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84085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8066" name="Group 2"/>
          <p:cNvGraphicFramePr>
            <a:graphicFrameLocks noGrp="1"/>
          </p:cNvGraphicFramePr>
          <p:nvPr>
            <p:extLst>
              <p:ext uri="{D42A27DB-BD31-4B8C-83A1-F6EECF244321}">
                <p14:modId xmlns:p14="http://schemas.microsoft.com/office/powerpoint/2010/main" val="360532359"/>
              </p:ext>
            </p:extLst>
          </p:nvPr>
        </p:nvGraphicFramePr>
        <p:xfrm>
          <a:off x="1143000" y="1168400"/>
          <a:ext cx="6858000" cy="4089400"/>
        </p:xfrm>
        <a:graphic>
          <a:graphicData uri="http://schemas.openxmlformats.org/drawingml/2006/table">
            <a:tbl>
              <a:tblPr/>
              <a:tblGrid>
                <a:gridCol w="2286000"/>
                <a:gridCol w="2286000"/>
                <a:gridCol w="2286000"/>
              </a:tblGrid>
              <a:tr h="838200">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00FF00"/>
                          </a:solidFill>
                          <a:effectLst/>
                          <a:latin typeface="Lucida Sans" charset="0"/>
                          <a:ea typeface="ＭＳ Ｐゴシック" charset="0"/>
                        </a:rPr>
                        <a:t>SLB</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0000FF"/>
                          </a:solidFill>
                          <a:effectLst/>
                          <a:latin typeface="Lucida Sans" charset="0"/>
                          <a:ea typeface="ＭＳ Ｐゴシック" charset="0"/>
                        </a:rPr>
                        <a:t>CFLTK</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00FF00"/>
                          </a:solidFill>
                          <a:effectLst/>
                          <a:latin typeface="Lucida Sans" charset="0"/>
                          <a:ea typeface="ＭＳ Ｐゴシック" charset="0"/>
                        </a:rPr>
                        <a:t>CFLTK</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r>
              <a:tr h="812800">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FF8000"/>
                          </a:solidFill>
                          <a:effectLst/>
                          <a:latin typeface="Lucida Sans" charset="0"/>
                          <a:ea typeface="ＭＳ Ｐゴシック" charset="0"/>
                        </a:rPr>
                        <a:t>SPRND</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FFFF00"/>
                          </a:solidFill>
                          <a:effectLst/>
                          <a:latin typeface="Lucida Sans" charset="0"/>
                          <a:ea typeface="ＭＳ Ｐゴシック" charset="0"/>
                        </a:rPr>
                        <a:t>HLMG</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FFFF00"/>
                          </a:solidFill>
                          <a:effectLst/>
                          <a:latin typeface="Lucida Sans" charset="0"/>
                          <a:ea typeface="ＭＳ Ｐゴシック" charset="0"/>
                        </a:rPr>
                        <a:t>CFLTK</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r>
              <a:tr h="812800">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800080"/>
                          </a:solidFill>
                          <a:effectLst/>
                          <a:latin typeface="Lucida Sans" charset="0"/>
                          <a:ea typeface="ＭＳ Ｐゴシック" charset="0"/>
                        </a:rPr>
                        <a:t>SLB</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0000FF"/>
                          </a:solidFill>
                          <a:effectLst/>
                          <a:latin typeface="Lucida Sans" charset="0"/>
                          <a:ea typeface="ＭＳ Ｐゴシック" charset="0"/>
                        </a:rPr>
                        <a:t>SPRND</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FF8000"/>
                          </a:solidFill>
                          <a:effectLst/>
                          <a:latin typeface="Lucida Sans" charset="0"/>
                          <a:ea typeface="ＭＳ Ｐゴシック" charset="0"/>
                        </a:rPr>
                        <a:t>SLB</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r>
              <a:tr h="812800">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00FF00"/>
                          </a:solidFill>
                          <a:effectLst/>
                          <a:latin typeface="Lucida Sans" charset="0"/>
                          <a:ea typeface="ＭＳ Ｐゴシック" charset="0"/>
                        </a:rPr>
                        <a:t>SPRND</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FF8000"/>
                          </a:solidFill>
                          <a:effectLst/>
                          <a:latin typeface="Lucida Sans" charset="0"/>
                          <a:ea typeface="ＭＳ Ｐゴシック" charset="0"/>
                        </a:rPr>
                        <a:t>HLMG</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800080"/>
                          </a:solidFill>
                          <a:effectLst/>
                          <a:latin typeface="Lucida Sans" charset="0"/>
                          <a:ea typeface="ＭＳ Ｐゴシック" charset="0"/>
                        </a:rPr>
                        <a:t>CFLTK</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r>
              <a:tr h="812800">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0000FF"/>
                          </a:solidFill>
                          <a:effectLst/>
                          <a:latin typeface="Lucida Sans" charset="0"/>
                          <a:ea typeface="ＭＳ Ｐゴシック" charset="0"/>
                        </a:rPr>
                        <a:t>HLMG</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800080"/>
                          </a:solidFill>
                          <a:effectLst/>
                          <a:latin typeface="Lucida Sans" charset="0"/>
                          <a:ea typeface="ＭＳ Ｐゴシック" charset="0"/>
                        </a:rPr>
                        <a:t>SPRND</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dirty="0">
                          <a:ln>
                            <a:noFill/>
                          </a:ln>
                          <a:solidFill>
                            <a:srgbClr val="FFFF00"/>
                          </a:solidFill>
                          <a:effectLst/>
                          <a:latin typeface="Lucida Sans" charset="0"/>
                          <a:ea typeface="ＭＳ Ｐゴシック" charset="0"/>
                        </a:rPr>
                        <a:t>CFLTK</a:t>
                      </a:r>
                      <a:endParaRPr kumimoji="0" lang="en-US" sz="3600" b="1" i="0" u="none" strike="noStrike" cap="none" normalizeH="0" baseline="0" dirty="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8080"/>
                    </a:solidFill>
                  </a:tcPr>
                </a:tc>
              </a:tr>
            </a:tbl>
          </a:graphicData>
        </a:graphic>
      </p:graphicFrame>
      <p:sp>
        <p:nvSpPr>
          <p:cNvPr id="2" name="TextBox 1"/>
          <p:cNvSpPr txBox="1"/>
          <p:nvPr/>
        </p:nvSpPr>
        <p:spPr>
          <a:xfrm>
            <a:off x="228600" y="5678315"/>
            <a:ext cx="4238172" cy="400110"/>
          </a:xfrm>
          <a:prstGeom prst="rect">
            <a:avLst/>
          </a:prstGeom>
          <a:noFill/>
        </p:spPr>
        <p:txBody>
          <a:bodyPr wrap="square" rtlCol="0">
            <a:spAutoFit/>
          </a:bodyPr>
          <a:lstStyle/>
          <a:p>
            <a:r>
              <a:rPr lang="en-US" sz="2000" dirty="0" smtClean="0">
                <a:latin typeface="+mj-lt"/>
                <a:ea typeface="Verdana" pitchFamily="34" charset="0"/>
                <a:cs typeface="Verdana" pitchFamily="34" charset="0"/>
              </a:rPr>
              <a:t>John Ridley </a:t>
            </a:r>
            <a:r>
              <a:rPr lang="en-US" sz="2000" dirty="0" err="1" smtClean="0">
                <a:latin typeface="+mj-lt"/>
                <a:ea typeface="Verdana" pitchFamily="34" charset="0"/>
                <a:cs typeface="Verdana" pitchFamily="34" charset="0"/>
              </a:rPr>
              <a:t>Stroop</a:t>
            </a:r>
            <a:r>
              <a:rPr lang="en-US" sz="2000" dirty="0" smtClean="0">
                <a:latin typeface="+mj-lt"/>
                <a:ea typeface="Verdana" pitchFamily="34" charset="0"/>
                <a:cs typeface="Verdana" pitchFamily="34" charset="0"/>
              </a:rPr>
              <a:t>, 1935</a:t>
            </a:r>
            <a:endParaRPr lang="en-US" sz="2000" dirty="0">
              <a:latin typeface="+mj-lt"/>
              <a:ea typeface="Verdana" pitchFamily="34" charset="0"/>
              <a:cs typeface="Verdana" pitchFamily="34" charset="0"/>
            </a:endParaRPr>
          </a:p>
        </p:txBody>
      </p:sp>
      <p:sp>
        <p:nvSpPr>
          <p:cNvPr id="4" name="Rectangle 3"/>
          <p:cNvSpPr/>
          <p:nvPr/>
        </p:nvSpPr>
        <p:spPr>
          <a:xfrm>
            <a:off x="3582158" y="1298760"/>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3616758" y="2141392"/>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5909000" y="2141392"/>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909000" y="1267882"/>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345696" y="1315888"/>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345696" y="2072882"/>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949842" y="2940904"/>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582158" y="2940904"/>
            <a:ext cx="2022042"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481440" y="2940904"/>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541316" y="3773214"/>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5909000" y="3748548"/>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756600" y="4591488"/>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693716" y="4511704"/>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1435012" y="3748548"/>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363968" y="4539627"/>
            <a:ext cx="203365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bwMode="auto">
          <a:xfrm>
            <a:off x="0" y="6265335"/>
            <a:ext cx="9143999" cy="584776"/>
          </a:xfrm>
          <a:prstGeom prst="rect">
            <a:avLst/>
          </a:prstGeom>
          <a:solidFill>
            <a:srgbClr val="800000"/>
          </a:solidFill>
          <a:ln>
            <a:noFill/>
          </a:ln>
          <a:effectLst>
            <a:outerShdw blurRad="50800" dist="38100" dir="2700000" algn="tl" rotWithShape="0">
              <a:prstClr val="black">
                <a:alpha val="40000"/>
              </a:prstClr>
            </a:outerShdw>
          </a:effectLst>
          <a:extLst/>
        </p:spPr>
        <p:txBody>
          <a:bodyPr wrap="square" rtlCol="0">
            <a:spAutoFit/>
          </a:bodyPr>
          <a:lstStyle/>
          <a:p>
            <a:pPr algn="r" eaLnBrk="1" hangingPunct="1"/>
            <a:endParaRPr lang="en-US" sz="3200" dirty="0" smtClean="0">
              <a:solidFill>
                <a:srgbClr val="FFFFFF"/>
              </a:solidFill>
              <a:latin typeface="+mj-lt"/>
            </a:endParaRPr>
          </a:p>
        </p:txBody>
      </p:sp>
    </p:spTree>
    <p:extLst>
      <p:ext uri="{BB962C8B-B14F-4D97-AF65-F5344CB8AC3E}">
        <p14:creationId xmlns:p14="http://schemas.microsoft.com/office/powerpoint/2010/main" val="3970896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0114" name="Group 2"/>
          <p:cNvGraphicFramePr>
            <a:graphicFrameLocks noGrp="1"/>
          </p:cNvGraphicFramePr>
          <p:nvPr>
            <p:extLst>
              <p:ext uri="{D42A27DB-BD31-4B8C-83A1-F6EECF244321}">
                <p14:modId xmlns:p14="http://schemas.microsoft.com/office/powerpoint/2010/main" val="574070273"/>
              </p:ext>
            </p:extLst>
          </p:nvPr>
        </p:nvGraphicFramePr>
        <p:xfrm>
          <a:off x="1143000" y="1193800"/>
          <a:ext cx="6858000" cy="4064000"/>
        </p:xfrm>
        <a:graphic>
          <a:graphicData uri="http://schemas.openxmlformats.org/drawingml/2006/table">
            <a:tbl>
              <a:tblPr/>
              <a:tblGrid>
                <a:gridCol w="2286000"/>
                <a:gridCol w="2286000"/>
                <a:gridCol w="2286000"/>
              </a:tblGrid>
              <a:tr h="812800">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dirty="0">
                          <a:ln>
                            <a:noFill/>
                          </a:ln>
                          <a:solidFill>
                            <a:srgbClr val="00FF00"/>
                          </a:solidFill>
                          <a:effectLst/>
                          <a:latin typeface="Lucida Sans" charset="0"/>
                          <a:ea typeface="ＭＳ Ｐゴシック" charset="0"/>
                        </a:rPr>
                        <a:t>RED</a:t>
                      </a:r>
                      <a:endParaRPr kumimoji="0" lang="en-US" sz="3600" b="1" i="0" u="none" strike="noStrike" cap="none" normalizeH="0" baseline="0" dirty="0">
                        <a:ln>
                          <a:noFill/>
                        </a:ln>
                        <a:solidFill>
                          <a:schemeClr val="bg1"/>
                        </a:solidFill>
                        <a:effectLst/>
                        <a:latin typeface="Lucida Sans"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0000FF"/>
                          </a:solidFill>
                          <a:effectLst/>
                          <a:latin typeface="Lucida Sans" charset="0"/>
                          <a:ea typeface="ＭＳ Ｐゴシック" charset="0"/>
                        </a:rPr>
                        <a:t>GREEN</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00FF00"/>
                          </a:solidFill>
                          <a:effectLst/>
                          <a:latin typeface="Lucida Sans" charset="0"/>
                          <a:ea typeface="ＭＳ Ｐゴシック" charset="0"/>
                        </a:rPr>
                        <a:t>YELLOW</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r>
              <a:tr h="812800">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FF8000"/>
                          </a:solidFill>
                          <a:effectLst/>
                          <a:latin typeface="Lucida Sans" charset="0"/>
                          <a:ea typeface="ＭＳ Ｐゴシック" charset="0"/>
                        </a:rPr>
                        <a:t>BLUE</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FFFF00"/>
                          </a:solidFill>
                          <a:effectLst/>
                          <a:latin typeface="Lucida Sans" charset="0"/>
                          <a:ea typeface="ＭＳ Ｐゴシック" charset="0"/>
                        </a:rPr>
                        <a:t>GREEN</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FFFF00"/>
                          </a:solidFill>
                          <a:effectLst/>
                          <a:latin typeface="Lucida Sans" charset="0"/>
                          <a:ea typeface="ＭＳ Ｐゴシック" charset="0"/>
                        </a:rPr>
                        <a:t>BROWN</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r>
              <a:tr h="812800">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800080"/>
                          </a:solidFill>
                          <a:effectLst/>
                          <a:latin typeface="Lucida Sans" charset="0"/>
                          <a:ea typeface="ＭＳ Ｐゴシック" charset="0"/>
                        </a:rPr>
                        <a:t>RED</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0000FF"/>
                          </a:solidFill>
                          <a:effectLst/>
                          <a:latin typeface="Lucida Sans" charset="0"/>
                          <a:ea typeface="ＭＳ Ｐゴシック" charset="0"/>
                        </a:rPr>
                        <a:t>YELLOW</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FF8000"/>
                          </a:solidFill>
                          <a:effectLst/>
                          <a:latin typeface="Lucida Sans" charset="0"/>
                          <a:ea typeface="ＭＳ Ｐゴシック" charset="0"/>
                        </a:rPr>
                        <a:t>BLUE</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r>
              <a:tr h="812800">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00FF00"/>
                          </a:solidFill>
                          <a:effectLst/>
                          <a:latin typeface="Lucida Sans" charset="0"/>
                          <a:ea typeface="ＭＳ Ｐゴシック" charset="0"/>
                        </a:rPr>
                        <a:t>BROWN</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FF8000"/>
                          </a:solidFill>
                          <a:effectLst/>
                          <a:latin typeface="Lucida Sans" charset="0"/>
                          <a:ea typeface="ＭＳ Ｐゴシック" charset="0"/>
                        </a:rPr>
                        <a:t>BROWN</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800080"/>
                          </a:solidFill>
                          <a:effectLst/>
                          <a:latin typeface="Lucida Sans" charset="0"/>
                          <a:ea typeface="ＭＳ Ｐゴシック" charset="0"/>
                        </a:rPr>
                        <a:t>BLUE</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08080"/>
                    </a:solidFill>
                  </a:tcPr>
                </a:tc>
              </a:tr>
              <a:tr h="812800">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a:ln>
                            <a:noFill/>
                          </a:ln>
                          <a:solidFill>
                            <a:srgbClr val="0000FF"/>
                          </a:solidFill>
                          <a:effectLst/>
                          <a:latin typeface="Lucida Sans" charset="0"/>
                          <a:ea typeface="ＭＳ Ｐゴシック" charset="0"/>
                        </a:rPr>
                        <a:t>YELLOW</a:t>
                      </a:r>
                      <a:endParaRPr kumimoji="0" lang="en-US" sz="3600" b="1" i="0" u="none" strike="noStrike" cap="none" normalizeH="0" baseline="0">
                        <a:ln>
                          <a:noFill/>
                        </a:ln>
                        <a:solidFill>
                          <a:schemeClr val="bg1"/>
                        </a:solidFill>
                        <a:effectLst/>
                        <a:latin typeface="Lucida Sans"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dirty="0">
                          <a:ln>
                            <a:noFill/>
                          </a:ln>
                          <a:solidFill>
                            <a:srgbClr val="800080"/>
                          </a:solidFill>
                          <a:effectLst/>
                          <a:latin typeface="Lucida Sans" charset="0"/>
                          <a:ea typeface="ＭＳ Ｐゴシック" charset="0"/>
                        </a:rPr>
                        <a:t>GREEN</a:t>
                      </a:r>
                      <a:endParaRPr kumimoji="0" lang="en-US" sz="3600" b="1" i="0" u="none" strike="noStrike" cap="none" normalizeH="0" baseline="0" dirty="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8080"/>
                    </a:solidFill>
                  </a:tcPr>
                </a:tc>
                <a:tc>
                  <a:txBody>
                    <a:bodyPr/>
                    <a:lstStyle/>
                    <a:p>
                      <a:pPr marL="0" marR="0" lvl="0" indent="0" algn="ctr" defTabSz="914400" rtl="0" eaLnBrk="1" fontAlgn="base" latinLnBrk="0" hangingPunct="1">
                        <a:lnSpc>
                          <a:spcPct val="100000"/>
                        </a:lnSpc>
                        <a:spcBef>
                          <a:spcPct val="20000"/>
                        </a:spcBef>
                        <a:spcAft>
                          <a:spcPct val="0"/>
                        </a:spcAft>
                        <a:buClr>
                          <a:srgbClr val="F3D72A"/>
                        </a:buClr>
                        <a:buSzTx/>
                        <a:buFont typeface="Wingdings" charset="0"/>
                        <a:buNone/>
                        <a:tabLst/>
                      </a:pPr>
                      <a:r>
                        <a:rPr kumimoji="0" lang="en-US" sz="3600" b="1" i="0" u="none" strike="noStrike" cap="none" normalizeH="0" baseline="0" dirty="0">
                          <a:ln>
                            <a:noFill/>
                          </a:ln>
                          <a:solidFill>
                            <a:srgbClr val="FFFF00"/>
                          </a:solidFill>
                          <a:effectLst/>
                          <a:latin typeface="Lucida Sans" charset="0"/>
                          <a:ea typeface="ＭＳ Ｐゴシック" charset="0"/>
                        </a:rPr>
                        <a:t>RED</a:t>
                      </a:r>
                      <a:endParaRPr kumimoji="0" lang="en-US" sz="3600" b="1" i="0" u="none" strike="noStrike" cap="none" normalizeH="0" baseline="0" dirty="0">
                        <a:ln>
                          <a:noFill/>
                        </a:ln>
                        <a:solidFill>
                          <a:schemeClr val="bg1"/>
                        </a:solidFill>
                        <a:effectLst/>
                        <a:latin typeface="Lucida Sans"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8080"/>
                    </a:solidFill>
                  </a:tcPr>
                </a:tc>
              </a:tr>
            </a:tbl>
          </a:graphicData>
        </a:graphic>
      </p:graphicFrame>
      <p:sp>
        <p:nvSpPr>
          <p:cNvPr id="2" name="Rectangle 1"/>
          <p:cNvSpPr/>
          <p:nvPr/>
        </p:nvSpPr>
        <p:spPr>
          <a:xfrm>
            <a:off x="3582158" y="1313508"/>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3616758" y="2156140"/>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5909000" y="2156140"/>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894252" y="1267882"/>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345696" y="1330636"/>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345696" y="2087630"/>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949842" y="2955652"/>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582158" y="2955652"/>
            <a:ext cx="2022042"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481440" y="2955652"/>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541316" y="3787962"/>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5909000" y="3763296"/>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756600" y="4594324"/>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693716" y="4526452"/>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1435012" y="3763296"/>
            <a:ext cx="191048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334472" y="4554375"/>
            <a:ext cx="2033654" cy="575344"/>
          </a:xfrm>
          <a:prstGeom prst="rect">
            <a:avLst/>
          </a:prstGeom>
          <a:solidFill>
            <a:schemeClr val="bg1">
              <a:lumMod val="50000"/>
            </a:schemeClr>
          </a:solidFill>
          <a:ln>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228600" y="5678315"/>
            <a:ext cx="4238172" cy="400110"/>
          </a:xfrm>
          <a:prstGeom prst="rect">
            <a:avLst/>
          </a:prstGeom>
          <a:noFill/>
        </p:spPr>
        <p:txBody>
          <a:bodyPr wrap="square" rtlCol="0">
            <a:spAutoFit/>
          </a:bodyPr>
          <a:lstStyle/>
          <a:p>
            <a:r>
              <a:rPr lang="en-US" sz="2000" dirty="0" smtClean="0">
                <a:latin typeface="+mj-lt"/>
                <a:ea typeface="Verdana" pitchFamily="34" charset="0"/>
                <a:cs typeface="Verdana" pitchFamily="34" charset="0"/>
              </a:rPr>
              <a:t>John Ridley </a:t>
            </a:r>
            <a:r>
              <a:rPr lang="en-US" sz="2000" dirty="0" err="1" smtClean="0">
                <a:latin typeface="+mj-lt"/>
                <a:ea typeface="Verdana" pitchFamily="34" charset="0"/>
                <a:cs typeface="Verdana" pitchFamily="34" charset="0"/>
              </a:rPr>
              <a:t>Stroop</a:t>
            </a:r>
            <a:r>
              <a:rPr lang="en-US" sz="2000" dirty="0" smtClean="0">
                <a:latin typeface="+mj-lt"/>
                <a:ea typeface="Verdana" pitchFamily="34" charset="0"/>
                <a:cs typeface="Verdana" pitchFamily="34" charset="0"/>
              </a:rPr>
              <a:t>, 1935</a:t>
            </a:r>
            <a:endParaRPr lang="en-US" sz="2000" dirty="0">
              <a:latin typeface="+mj-lt"/>
              <a:ea typeface="Verdana" pitchFamily="34" charset="0"/>
              <a:cs typeface="Verdana" pitchFamily="34" charset="0"/>
            </a:endParaRPr>
          </a:p>
        </p:txBody>
      </p:sp>
      <p:sp>
        <p:nvSpPr>
          <p:cNvPr id="19" name="TextBox 18"/>
          <p:cNvSpPr txBox="1"/>
          <p:nvPr/>
        </p:nvSpPr>
        <p:spPr bwMode="auto">
          <a:xfrm>
            <a:off x="0" y="6265335"/>
            <a:ext cx="9143999" cy="584776"/>
          </a:xfrm>
          <a:prstGeom prst="rect">
            <a:avLst/>
          </a:prstGeom>
          <a:solidFill>
            <a:srgbClr val="800000"/>
          </a:solidFill>
          <a:ln>
            <a:noFill/>
          </a:ln>
          <a:effectLst>
            <a:outerShdw blurRad="50800" dist="38100" dir="2700000" algn="tl" rotWithShape="0">
              <a:prstClr val="black">
                <a:alpha val="40000"/>
              </a:prstClr>
            </a:outerShdw>
          </a:effectLst>
          <a:extLst/>
        </p:spPr>
        <p:txBody>
          <a:bodyPr wrap="square" rtlCol="0">
            <a:spAutoFit/>
          </a:bodyPr>
          <a:lstStyle/>
          <a:p>
            <a:pPr algn="r" eaLnBrk="1" hangingPunct="1"/>
            <a:endParaRPr lang="en-US" sz="3200" dirty="0" smtClean="0">
              <a:solidFill>
                <a:srgbClr val="FFFFFF"/>
              </a:solidFill>
              <a:latin typeface="+mj-lt"/>
            </a:endParaRPr>
          </a:p>
        </p:txBody>
      </p:sp>
    </p:spTree>
    <p:extLst>
      <p:ext uri="{BB962C8B-B14F-4D97-AF65-F5344CB8AC3E}">
        <p14:creationId xmlns:p14="http://schemas.microsoft.com/office/powerpoint/2010/main" val="1889700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nvPr>
        </p:nvSpPr>
        <p:spPr>
          <a:xfrm>
            <a:off x="8648700" y="6070600"/>
            <a:ext cx="457200" cy="762000"/>
          </a:xfrm>
          <a:prstGeom prst="rect">
            <a:avLst/>
          </a:prstGeom>
        </p:spPr>
        <p:txBody>
          <a:bodyPr/>
          <a:lstStyle/>
          <a:p>
            <a:fld id="{85D550CD-0FCD-644C-A8E7-8678758CE40C}" type="slidenum">
              <a:rPr lang="en-US"/>
              <a:pPr/>
              <a:t>12</a:t>
            </a:fld>
            <a:endParaRPr lang="en-US"/>
          </a:p>
        </p:txBody>
      </p:sp>
      <p:sp>
        <p:nvSpPr>
          <p:cNvPr id="197634" name="Rectangle 2"/>
          <p:cNvSpPr>
            <a:spLocks noGrp="1" noChangeArrowheads="1"/>
          </p:cNvSpPr>
          <p:nvPr>
            <p:ph type="title"/>
          </p:nvPr>
        </p:nvSpPr>
        <p:spPr>
          <a:xfrm>
            <a:off x="685800" y="43815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t>Add These Numbers </a:t>
            </a:r>
          </a:p>
        </p:txBody>
      </p:sp>
    </p:spTree>
    <p:extLst>
      <p:ext uri="{BB962C8B-B14F-4D97-AF65-F5344CB8AC3E}">
        <p14:creationId xmlns:p14="http://schemas.microsoft.com/office/powerpoint/2010/main" val="10099041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48700" y="6070600"/>
            <a:ext cx="457200" cy="762000"/>
          </a:xfrm>
          <a:prstGeom prst="rect">
            <a:avLst/>
          </a:prstGeom>
        </p:spPr>
        <p:txBody>
          <a:bodyPr/>
          <a:lstStyle/>
          <a:p>
            <a:fld id="{FD14A503-CA58-A440-B0F0-9D93F5D57C32}" type="slidenum">
              <a:rPr lang="en-US"/>
              <a:pPr/>
              <a:t>13</a:t>
            </a:fld>
            <a:endParaRPr lang="en-US"/>
          </a:p>
        </p:txBody>
      </p:sp>
      <p:sp>
        <p:nvSpPr>
          <p:cNvPr id="199682" name="Rectangle 2"/>
          <p:cNvSpPr>
            <a:spLocks noGrp="1" noChangeArrowheads="1"/>
          </p:cNvSpPr>
          <p:nvPr>
            <p:ph type="title"/>
          </p:nvPr>
        </p:nvSpPr>
        <p:spPr>
          <a:xfrm>
            <a:off x="685800" y="43815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t>Add These Numbers </a:t>
            </a:r>
          </a:p>
        </p:txBody>
      </p:sp>
      <p:sp>
        <p:nvSpPr>
          <p:cNvPr id="199683" name="Text Box 3"/>
          <p:cNvSpPr txBox="1">
            <a:spLocks noChangeArrowheads="1"/>
          </p:cNvSpPr>
          <p:nvPr/>
        </p:nvSpPr>
        <p:spPr bwMode="auto">
          <a:xfrm>
            <a:off x="1600200" y="1371600"/>
            <a:ext cx="4114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800" b="1">
                <a:latin typeface="Times New Roman" charset="0"/>
              </a:rPr>
              <a:t>1000</a:t>
            </a:r>
          </a:p>
          <a:p>
            <a:pPr>
              <a:spcBef>
                <a:spcPct val="50000"/>
              </a:spcBef>
            </a:pPr>
            <a:r>
              <a:rPr lang="en-US" sz="2800" b="1">
                <a:latin typeface="Times New Roman" charset="0"/>
              </a:rPr>
              <a:t>    </a:t>
            </a:r>
          </a:p>
        </p:txBody>
      </p:sp>
    </p:spTree>
    <p:extLst>
      <p:ext uri="{BB962C8B-B14F-4D97-AF65-F5344CB8AC3E}">
        <p14:creationId xmlns:p14="http://schemas.microsoft.com/office/powerpoint/2010/main" val="40153238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48700" y="6070600"/>
            <a:ext cx="457200" cy="762000"/>
          </a:xfrm>
          <a:prstGeom prst="rect">
            <a:avLst/>
          </a:prstGeom>
        </p:spPr>
        <p:txBody>
          <a:bodyPr/>
          <a:lstStyle/>
          <a:p>
            <a:fld id="{089A1F2F-1D6C-E042-966E-3914FEDE1FA9}" type="slidenum">
              <a:rPr lang="en-US"/>
              <a:pPr/>
              <a:t>14</a:t>
            </a:fld>
            <a:endParaRPr lang="en-US"/>
          </a:p>
        </p:txBody>
      </p:sp>
      <p:sp>
        <p:nvSpPr>
          <p:cNvPr id="201730" name="Rectangle 2"/>
          <p:cNvSpPr>
            <a:spLocks noGrp="1" noChangeArrowheads="1"/>
          </p:cNvSpPr>
          <p:nvPr>
            <p:ph type="title"/>
          </p:nvPr>
        </p:nvSpPr>
        <p:spPr>
          <a:xfrm>
            <a:off x="685800" y="43815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t>Add These Numbers </a:t>
            </a:r>
          </a:p>
        </p:txBody>
      </p:sp>
      <p:sp>
        <p:nvSpPr>
          <p:cNvPr id="201731" name="Text Box 3"/>
          <p:cNvSpPr txBox="1">
            <a:spLocks noChangeArrowheads="1"/>
          </p:cNvSpPr>
          <p:nvPr/>
        </p:nvSpPr>
        <p:spPr bwMode="auto">
          <a:xfrm>
            <a:off x="1600200" y="1371600"/>
            <a:ext cx="41148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800" b="1">
                <a:latin typeface="Times New Roman" charset="0"/>
              </a:rPr>
              <a:t>1000</a:t>
            </a:r>
          </a:p>
          <a:p>
            <a:pPr>
              <a:spcBef>
                <a:spcPct val="50000"/>
              </a:spcBef>
            </a:pPr>
            <a:r>
              <a:rPr lang="en-US" sz="2800" b="1">
                <a:latin typeface="Times New Roman" charset="0"/>
              </a:rPr>
              <a:t>    40</a:t>
            </a:r>
          </a:p>
        </p:txBody>
      </p:sp>
    </p:spTree>
    <p:extLst>
      <p:ext uri="{BB962C8B-B14F-4D97-AF65-F5344CB8AC3E}">
        <p14:creationId xmlns:p14="http://schemas.microsoft.com/office/powerpoint/2010/main" val="20822930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48700" y="6070600"/>
            <a:ext cx="457200" cy="762000"/>
          </a:xfrm>
          <a:prstGeom prst="rect">
            <a:avLst/>
          </a:prstGeom>
        </p:spPr>
        <p:txBody>
          <a:bodyPr/>
          <a:lstStyle/>
          <a:p>
            <a:fld id="{8F5CB4DD-BCFA-9B44-93D3-906433D0D52D}" type="slidenum">
              <a:rPr lang="en-US"/>
              <a:pPr/>
              <a:t>15</a:t>
            </a:fld>
            <a:endParaRPr lang="en-US"/>
          </a:p>
        </p:txBody>
      </p:sp>
      <p:sp>
        <p:nvSpPr>
          <p:cNvPr id="203778" name="Rectangle 2"/>
          <p:cNvSpPr>
            <a:spLocks noGrp="1" noChangeArrowheads="1"/>
          </p:cNvSpPr>
          <p:nvPr>
            <p:ph type="title"/>
          </p:nvPr>
        </p:nvSpPr>
        <p:spPr>
          <a:xfrm>
            <a:off x="685800" y="43815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t>Add These Numbers </a:t>
            </a:r>
          </a:p>
        </p:txBody>
      </p:sp>
      <p:sp>
        <p:nvSpPr>
          <p:cNvPr id="203779" name="Text Box 3"/>
          <p:cNvSpPr txBox="1">
            <a:spLocks noChangeArrowheads="1"/>
          </p:cNvSpPr>
          <p:nvPr/>
        </p:nvSpPr>
        <p:spPr bwMode="auto">
          <a:xfrm>
            <a:off x="1600200" y="1371600"/>
            <a:ext cx="4114800"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800" b="1">
                <a:latin typeface="Times New Roman" charset="0"/>
              </a:rPr>
              <a:t>1000</a:t>
            </a:r>
          </a:p>
          <a:p>
            <a:pPr>
              <a:spcBef>
                <a:spcPct val="50000"/>
              </a:spcBef>
            </a:pPr>
            <a:r>
              <a:rPr lang="en-US" sz="2800" b="1">
                <a:latin typeface="Times New Roman" charset="0"/>
              </a:rPr>
              <a:t>    40</a:t>
            </a:r>
          </a:p>
          <a:p>
            <a:pPr>
              <a:spcBef>
                <a:spcPct val="50000"/>
              </a:spcBef>
            </a:pPr>
            <a:r>
              <a:rPr lang="en-US" sz="2800" b="1">
                <a:latin typeface="Times New Roman" charset="0"/>
              </a:rPr>
              <a:t>1000</a:t>
            </a:r>
          </a:p>
          <a:p>
            <a:pPr>
              <a:spcBef>
                <a:spcPct val="50000"/>
              </a:spcBef>
            </a:pPr>
            <a:r>
              <a:rPr lang="en-US" sz="2800" b="1">
                <a:latin typeface="Times New Roman" charset="0"/>
              </a:rPr>
              <a:t>    </a:t>
            </a:r>
          </a:p>
        </p:txBody>
      </p:sp>
    </p:spTree>
    <p:extLst>
      <p:ext uri="{BB962C8B-B14F-4D97-AF65-F5344CB8AC3E}">
        <p14:creationId xmlns:p14="http://schemas.microsoft.com/office/powerpoint/2010/main" val="30853390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48700" y="6070600"/>
            <a:ext cx="457200" cy="762000"/>
          </a:xfrm>
          <a:prstGeom prst="rect">
            <a:avLst/>
          </a:prstGeom>
        </p:spPr>
        <p:txBody>
          <a:bodyPr/>
          <a:lstStyle/>
          <a:p>
            <a:fld id="{7E576AD4-F067-2B43-AE0D-211FC3B5BA0D}" type="slidenum">
              <a:rPr lang="en-US"/>
              <a:pPr/>
              <a:t>16</a:t>
            </a:fld>
            <a:endParaRPr lang="en-US"/>
          </a:p>
        </p:txBody>
      </p:sp>
      <p:sp>
        <p:nvSpPr>
          <p:cNvPr id="205826" name="Rectangle 2"/>
          <p:cNvSpPr>
            <a:spLocks noGrp="1" noChangeArrowheads="1"/>
          </p:cNvSpPr>
          <p:nvPr>
            <p:ph type="title"/>
          </p:nvPr>
        </p:nvSpPr>
        <p:spPr>
          <a:xfrm>
            <a:off x="685800" y="43815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t>Add These Numbers </a:t>
            </a:r>
          </a:p>
        </p:txBody>
      </p:sp>
      <p:sp>
        <p:nvSpPr>
          <p:cNvPr id="205827" name="Text Box 3"/>
          <p:cNvSpPr txBox="1">
            <a:spLocks noChangeArrowheads="1"/>
          </p:cNvSpPr>
          <p:nvPr/>
        </p:nvSpPr>
        <p:spPr bwMode="auto">
          <a:xfrm>
            <a:off x="1600200" y="1371600"/>
            <a:ext cx="4114800"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800" b="1">
                <a:latin typeface="Times New Roman" charset="0"/>
              </a:rPr>
              <a:t>1000</a:t>
            </a:r>
          </a:p>
          <a:p>
            <a:pPr>
              <a:spcBef>
                <a:spcPct val="50000"/>
              </a:spcBef>
            </a:pPr>
            <a:r>
              <a:rPr lang="en-US" sz="2800" b="1">
                <a:latin typeface="Times New Roman" charset="0"/>
              </a:rPr>
              <a:t>    40</a:t>
            </a:r>
          </a:p>
          <a:p>
            <a:pPr>
              <a:spcBef>
                <a:spcPct val="50000"/>
              </a:spcBef>
            </a:pPr>
            <a:r>
              <a:rPr lang="en-US" sz="2800" b="1">
                <a:latin typeface="Times New Roman" charset="0"/>
              </a:rPr>
              <a:t>1000</a:t>
            </a:r>
          </a:p>
          <a:p>
            <a:pPr>
              <a:spcBef>
                <a:spcPct val="50000"/>
              </a:spcBef>
            </a:pPr>
            <a:r>
              <a:rPr lang="en-US" sz="2800" b="1">
                <a:latin typeface="Times New Roman" charset="0"/>
              </a:rPr>
              <a:t>    30</a:t>
            </a:r>
          </a:p>
        </p:txBody>
      </p:sp>
    </p:spTree>
    <p:extLst>
      <p:ext uri="{BB962C8B-B14F-4D97-AF65-F5344CB8AC3E}">
        <p14:creationId xmlns:p14="http://schemas.microsoft.com/office/powerpoint/2010/main" val="116404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48700" y="6070600"/>
            <a:ext cx="457200" cy="762000"/>
          </a:xfrm>
          <a:prstGeom prst="rect">
            <a:avLst/>
          </a:prstGeom>
        </p:spPr>
        <p:txBody>
          <a:bodyPr/>
          <a:lstStyle/>
          <a:p>
            <a:fld id="{76E732CA-C3A6-464A-BDBD-34233DA9A669}" type="slidenum">
              <a:rPr lang="en-US"/>
              <a:pPr/>
              <a:t>17</a:t>
            </a:fld>
            <a:endParaRPr lang="en-US"/>
          </a:p>
        </p:txBody>
      </p:sp>
      <p:sp>
        <p:nvSpPr>
          <p:cNvPr id="207874" name="Rectangle 2"/>
          <p:cNvSpPr>
            <a:spLocks noGrp="1" noChangeArrowheads="1"/>
          </p:cNvSpPr>
          <p:nvPr>
            <p:ph type="title"/>
          </p:nvPr>
        </p:nvSpPr>
        <p:spPr>
          <a:xfrm>
            <a:off x="685800" y="43815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t>Add These Numbers </a:t>
            </a:r>
          </a:p>
        </p:txBody>
      </p:sp>
      <p:sp>
        <p:nvSpPr>
          <p:cNvPr id="207875" name="Text Box 3"/>
          <p:cNvSpPr txBox="1">
            <a:spLocks noChangeArrowheads="1"/>
          </p:cNvSpPr>
          <p:nvPr/>
        </p:nvSpPr>
        <p:spPr bwMode="auto">
          <a:xfrm>
            <a:off x="1600200" y="1371600"/>
            <a:ext cx="4114800" cy="37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800" b="1">
                <a:latin typeface="Times New Roman" charset="0"/>
              </a:rPr>
              <a:t>1000</a:t>
            </a:r>
          </a:p>
          <a:p>
            <a:pPr>
              <a:spcBef>
                <a:spcPct val="50000"/>
              </a:spcBef>
            </a:pPr>
            <a:r>
              <a:rPr lang="en-US" sz="2800" b="1">
                <a:latin typeface="Times New Roman" charset="0"/>
              </a:rPr>
              <a:t>    40</a:t>
            </a:r>
          </a:p>
          <a:p>
            <a:pPr>
              <a:spcBef>
                <a:spcPct val="50000"/>
              </a:spcBef>
            </a:pPr>
            <a:r>
              <a:rPr lang="en-US" sz="2800" b="1">
                <a:latin typeface="Times New Roman" charset="0"/>
              </a:rPr>
              <a:t>1000</a:t>
            </a:r>
          </a:p>
          <a:p>
            <a:pPr>
              <a:spcBef>
                <a:spcPct val="50000"/>
              </a:spcBef>
            </a:pPr>
            <a:r>
              <a:rPr lang="en-US" sz="2800" b="1">
                <a:latin typeface="Times New Roman" charset="0"/>
              </a:rPr>
              <a:t>    30</a:t>
            </a:r>
          </a:p>
          <a:p>
            <a:pPr>
              <a:spcBef>
                <a:spcPct val="50000"/>
              </a:spcBef>
            </a:pPr>
            <a:r>
              <a:rPr lang="en-US" sz="2800" b="1">
                <a:latin typeface="Times New Roman" charset="0"/>
              </a:rPr>
              <a:t>1000</a:t>
            </a:r>
          </a:p>
          <a:p>
            <a:pPr>
              <a:spcBef>
                <a:spcPct val="50000"/>
              </a:spcBef>
            </a:pPr>
            <a:r>
              <a:rPr lang="en-US" sz="2800" b="1">
                <a:latin typeface="Times New Roman" charset="0"/>
              </a:rPr>
              <a:t>   </a:t>
            </a:r>
          </a:p>
        </p:txBody>
      </p:sp>
    </p:spTree>
    <p:extLst>
      <p:ext uri="{BB962C8B-B14F-4D97-AF65-F5344CB8AC3E}">
        <p14:creationId xmlns:p14="http://schemas.microsoft.com/office/powerpoint/2010/main" val="29072131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48700" y="6070600"/>
            <a:ext cx="457200" cy="762000"/>
          </a:xfrm>
          <a:prstGeom prst="rect">
            <a:avLst/>
          </a:prstGeom>
        </p:spPr>
        <p:txBody>
          <a:bodyPr/>
          <a:lstStyle/>
          <a:p>
            <a:fld id="{221FF5E6-B740-8F40-A352-317A0EF0370E}" type="slidenum">
              <a:rPr lang="en-US"/>
              <a:pPr/>
              <a:t>18</a:t>
            </a:fld>
            <a:endParaRPr lang="en-US"/>
          </a:p>
        </p:txBody>
      </p:sp>
      <p:sp>
        <p:nvSpPr>
          <p:cNvPr id="209922" name="Rectangle 2"/>
          <p:cNvSpPr>
            <a:spLocks noGrp="1" noChangeArrowheads="1"/>
          </p:cNvSpPr>
          <p:nvPr>
            <p:ph type="title"/>
          </p:nvPr>
        </p:nvSpPr>
        <p:spPr>
          <a:xfrm>
            <a:off x="685800" y="43815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t>Add These Numbers </a:t>
            </a:r>
          </a:p>
        </p:txBody>
      </p:sp>
      <p:sp>
        <p:nvSpPr>
          <p:cNvPr id="209923" name="Text Box 3"/>
          <p:cNvSpPr txBox="1">
            <a:spLocks noChangeArrowheads="1"/>
          </p:cNvSpPr>
          <p:nvPr/>
        </p:nvSpPr>
        <p:spPr bwMode="auto">
          <a:xfrm>
            <a:off x="1600200" y="1371600"/>
            <a:ext cx="4114800" cy="37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800" b="1">
                <a:latin typeface="Times New Roman" charset="0"/>
              </a:rPr>
              <a:t>1000</a:t>
            </a:r>
          </a:p>
          <a:p>
            <a:pPr>
              <a:spcBef>
                <a:spcPct val="50000"/>
              </a:spcBef>
            </a:pPr>
            <a:r>
              <a:rPr lang="en-US" sz="2800" b="1">
                <a:latin typeface="Times New Roman" charset="0"/>
              </a:rPr>
              <a:t>    40</a:t>
            </a:r>
          </a:p>
          <a:p>
            <a:pPr>
              <a:spcBef>
                <a:spcPct val="50000"/>
              </a:spcBef>
            </a:pPr>
            <a:r>
              <a:rPr lang="en-US" sz="2800" b="1">
                <a:latin typeface="Times New Roman" charset="0"/>
              </a:rPr>
              <a:t>1000</a:t>
            </a:r>
          </a:p>
          <a:p>
            <a:pPr>
              <a:spcBef>
                <a:spcPct val="50000"/>
              </a:spcBef>
            </a:pPr>
            <a:r>
              <a:rPr lang="en-US" sz="2800" b="1">
                <a:latin typeface="Times New Roman" charset="0"/>
              </a:rPr>
              <a:t>    30</a:t>
            </a:r>
          </a:p>
          <a:p>
            <a:pPr>
              <a:spcBef>
                <a:spcPct val="50000"/>
              </a:spcBef>
            </a:pPr>
            <a:r>
              <a:rPr lang="en-US" sz="2800" b="1">
                <a:latin typeface="Times New Roman" charset="0"/>
              </a:rPr>
              <a:t>1000</a:t>
            </a:r>
          </a:p>
          <a:p>
            <a:pPr>
              <a:spcBef>
                <a:spcPct val="50000"/>
              </a:spcBef>
            </a:pPr>
            <a:r>
              <a:rPr lang="en-US" sz="2800" b="1">
                <a:latin typeface="Times New Roman" charset="0"/>
              </a:rPr>
              <a:t>   20</a:t>
            </a:r>
          </a:p>
        </p:txBody>
      </p:sp>
    </p:spTree>
    <p:extLst>
      <p:ext uri="{BB962C8B-B14F-4D97-AF65-F5344CB8AC3E}">
        <p14:creationId xmlns:p14="http://schemas.microsoft.com/office/powerpoint/2010/main" val="30705160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48700" y="6070600"/>
            <a:ext cx="457200" cy="762000"/>
          </a:xfrm>
          <a:prstGeom prst="rect">
            <a:avLst/>
          </a:prstGeom>
        </p:spPr>
        <p:txBody>
          <a:bodyPr/>
          <a:lstStyle/>
          <a:p>
            <a:fld id="{FCA2CCFC-1649-9648-B325-76DB1F3D6E58}" type="slidenum">
              <a:rPr lang="en-US"/>
              <a:pPr/>
              <a:t>19</a:t>
            </a:fld>
            <a:endParaRPr lang="en-US"/>
          </a:p>
        </p:txBody>
      </p:sp>
      <p:sp>
        <p:nvSpPr>
          <p:cNvPr id="211970" name="Rectangle 2"/>
          <p:cNvSpPr>
            <a:spLocks noGrp="1" noChangeArrowheads="1"/>
          </p:cNvSpPr>
          <p:nvPr>
            <p:ph type="title"/>
          </p:nvPr>
        </p:nvSpPr>
        <p:spPr>
          <a:xfrm>
            <a:off x="685800" y="43815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t>Add These Numbers </a:t>
            </a:r>
          </a:p>
        </p:txBody>
      </p:sp>
      <p:sp>
        <p:nvSpPr>
          <p:cNvPr id="211971" name="Text Box 3"/>
          <p:cNvSpPr txBox="1">
            <a:spLocks noChangeArrowheads="1"/>
          </p:cNvSpPr>
          <p:nvPr/>
        </p:nvSpPr>
        <p:spPr bwMode="auto">
          <a:xfrm>
            <a:off x="1600200" y="1371600"/>
            <a:ext cx="4114800" cy="500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800" b="1">
                <a:latin typeface="Times New Roman" charset="0"/>
              </a:rPr>
              <a:t>1000</a:t>
            </a:r>
          </a:p>
          <a:p>
            <a:pPr>
              <a:spcBef>
                <a:spcPct val="50000"/>
              </a:spcBef>
            </a:pPr>
            <a:r>
              <a:rPr lang="en-US" sz="2800" b="1">
                <a:latin typeface="Times New Roman" charset="0"/>
              </a:rPr>
              <a:t>    40</a:t>
            </a:r>
          </a:p>
          <a:p>
            <a:pPr>
              <a:spcBef>
                <a:spcPct val="50000"/>
              </a:spcBef>
            </a:pPr>
            <a:r>
              <a:rPr lang="en-US" sz="2800" b="1">
                <a:latin typeface="Times New Roman" charset="0"/>
              </a:rPr>
              <a:t>1000</a:t>
            </a:r>
          </a:p>
          <a:p>
            <a:pPr>
              <a:spcBef>
                <a:spcPct val="50000"/>
              </a:spcBef>
            </a:pPr>
            <a:r>
              <a:rPr lang="en-US" sz="2800" b="1">
                <a:latin typeface="Times New Roman" charset="0"/>
              </a:rPr>
              <a:t>    30</a:t>
            </a:r>
          </a:p>
          <a:p>
            <a:pPr>
              <a:spcBef>
                <a:spcPct val="50000"/>
              </a:spcBef>
            </a:pPr>
            <a:r>
              <a:rPr lang="en-US" sz="2800" b="1">
                <a:latin typeface="Times New Roman" charset="0"/>
              </a:rPr>
              <a:t>1000</a:t>
            </a:r>
          </a:p>
          <a:p>
            <a:pPr>
              <a:spcBef>
                <a:spcPct val="50000"/>
              </a:spcBef>
            </a:pPr>
            <a:r>
              <a:rPr lang="en-US" sz="2800" b="1">
                <a:latin typeface="Times New Roman" charset="0"/>
              </a:rPr>
              <a:t>   20</a:t>
            </a:r>
          </a:p>
          <a:p>
            <a:pPr>
              <a:spcBef>
                <a:spcPct val="50000"/>
              </a:spcBef>
            </a:pPr>
            <a:r>
              <a:rPr lang="en-US" sz="2800" b="1">
                <a:latin typeface="Times New Roman" charset="0"/>
              </a:rPr>
              <a:t>1000</a:t>
            </a:r>
          </a:p>
          <a:p>
            <a:pPr>
              <a:spcBef>
                <a:spcPct val="50000"/>
              </a:spcBef>
            </a:pPr>
            <a:r>
              <a:rPr lang="en-US" sz="2800" b="1">
                <a:latin typeface="Times New Roman" charset="0"/>
              </a:rPr>
              <a:t>    </a:t>
            </a:r>
          </a:p>
        </p:txBody>
      </p:sp>
    </p:spTree>
    <p:extLst>
      <p:ext uri="{BB962C8B-B14F-4D97-AF65-F5344CB8AC3E}">
        <p14:creationId xmlns:p14="http://schemas.microsoft.com/office/powerpoint/2010/main" val="25297483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CFAR Mentoring</a:t>
            </a:r>
            <a:br>
              <a:rPr lang="en-US" smtClean="0"/>
            </a:br>
            <a:r>
              <a:rPr lang="en-US" smtClean="0"/>
              <a:t>Unconscious </a:t>
            </a:r>
            <a:r>
              <a:rPr lang="en-US" dirty="0" smtClean="0"/>
              <a:t>Bias Workshop</a:t>
            </a:r>
            <a:endParaRPr lang="en-US" dirty="0"/>
          </a:p>
        </p:txBody>
      </p:sp>
      <p:sp>
        <p:nvSpPr>
          <p:cNvPr id="4" name="TextBox 3"/>
          <p:cNvSpPr txBox="1"/>
          <p:nvPr/>
        </p:nvSpPr>
        <p:spPr bwMode="auto">
          <a:xfrm>
            <a:off x="28225" y="6265334"/>
            <a:ext cx="9115775" cy="584776"/>
          </a:xfrm>
          <a:prstGeom prst="rect">
            <a:avLst/>
          </a:prstGeom>
          <a:solidFill>
            <a:schemeClr val="accent2"/>
          </a:solidFill>
          <a:ln>
            <a:noFill/>
          </a:ln>
          <a:effectLst>
            <a:outerShdw blurRad="50800" dist="38100" dir="2700000" algn="tl" rotWithShape="0">
              <a:prstClr val="black">
                <a:alpha val="40000"/>
              </a:prstClr>
            </a:outerShdw>
          </a:effectLst>
          <a:extLst/>
        </p:spPr>
        <p:txBody>
          <a:bodyPr wrap="square" rtlCol="0">
            <a:spAutoFit/>
          </a:bodyPr>
          <a:lstStyle/>
          <a:p>
            <a:pPr algn="r" eaLnBrk="1" hangingPunct="1"/>
            <a:endParaRPr lang="en-US" sz="3200" dirty="0" smtClean="0">
              <a:solidFill>
                <a:srgbClr val="FFFFFF"/>
              </a:solidFill>
              <a:latin typeface="+mj-lt"/>
            </a:endParaRPr>
          </a:p>
        </p:txBody>
      </p:sp>
    </p:spTree>
    <p:extLst>
      <p:ext uri="{BB962C8B-B14F-4D97-AF65-F5344CB8AC3E}">
        <p14:creationId xmlns:p14="http://schemas.microsoft.com/office/powerpoint/2010/main" val="554456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648700" y="6070600"/>
            <a:ext cx="457200" cy="762000"/>
          </a:xfrm>
          <a:prstGeom prst="rect">
            <a:avLst/>
          </a:prstGeom>
        </p:spPr>
        <p:txBody>
          <a:bodyPr/>
          <a:lstStyle/>
          <a:p>
            <a:fld id="{4EBEAF43-E2F8-B148-A1C2-82A8961BE4B7}" type="slidenum">
              <a:rPr lang="en-US"/>
              <a:pPr/>
              <a:t>20</a:t>
            </a:fld>
            <a:endParaRPr lang="en-US"/>
          </a:p>
        </p:txBody>
      </p:sp>
      <p:sp>
        <p:nvSpPr>
          <p:cNvPr id="214018" name="Rectangle 2"/>
          <p:cNvSpPr>
            <a:spLocks noGrp="1" noChangeArrowheads="1"/>
          </p:cNvSpPr>
          <p:nvPr>
            <p:ph type="title"/>
          </p:nvPr>
        </p:nvSpPr>
        <p:spPr>
          <a:xfrm>
            <a:off x="685800" y="43815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t>Add These Numbers </a:t>
            </a:r>
          </a:p>
        </p:txBody>
      </p:sp>
      <p:sp>
        <p:nvSpPr>
          <p:cNvPr id="214019" name="Text Box 3"/>
          <p:cNvSpPr txBox="1">
            <a:spLocks noChangeArrowheads="1"/>
          </p:cNvSpPr>
          <p:nvPr/>
        </p:nvSpPr>
        <p:spPr bwMode="auto">
          <a:xfrm>
            <a:off x="1600200" y="1371600"/>
            <a:ext cx="4114800" cy="500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800" b="1">
                <a:latin typeface="Times New Roman" charset="0"/>
              </a:rPr>
              <a:t>1000</a:t>
            </a:r>
          </a:p>
          <a:p>
            <a:pPr>
              <a:spcBef>
                <a:spcPct val="50000"/>
              </a:spcBef>
            </a:pPr>
            <a:r>
              <a:rPr lang="en-US" sz="2800" b="1">
                <a:latin typeface="Times New Roman" charset="0"/>
              </a:rPr>
              <a:t>    40</a:t>
            </a:r>
          </a:p>
          <a:p>
            <a:pPr>
              <a:spcBef>
                <a:spcPct val="50000"/>
              </a:spcBef>
            </a:pPr>
            <a:r>
              <a:rPr lang="en-US" sz="2800" b="1">
                <a:latin typeface="Times New Roman" charset="0"/>
              </a:rPr>
              <a:t>1000</a:t>
            </a:r>
          </a:p>
          <a:p>
            <a:pPr>
              <a:spcBef>
                <a:spcPct val="50000"/>
              </a:spcBef>
            </a:pPr>
            <a:r>
              <a:rPr lang="en-US" sz="2800" b="1">
                <a:latin typeface="Times New Roman" charset="0"/>
              </a:rPr>
              <a:t>    30</a:t>
            </a:r>
          </a:p>
          <a:p>
            <a:pPr>
              <a:spcBef>
                <a:spcPct val="50000"/>
              </a:spcBef>
            </a:pPr>
            <a:r>
              <a:rPr lang="en-US" sz="2800" b="1">
                <a:latin typeface="Times New Roman" charset="0"/>
              </a:rPr>
              <a:t>1000</a:t>
            </a:r>
          </a:p>
          <a:p>
            <a:pPr>
              <a:spcBef>
                <a:spcPct val="50000"/>
              </a:spcBef>
            </a:pPr>
            <a:r>
              <a:rPr lang="en-US" sz="2800" b="1">
                <a:latin typeface="Times New Roman" charset="0"/>
              </a:rPr>
              <a:t>   20</a:t>
            </a:r>
          </a:p>
          <a:p>
            <a:pPr>
              <a:spcBef>
                <a:spcPct val="50000"/>
              </a:spcBef>
            </a:pPr>
            <a:r>
              <a:rPr lang="en-US" sz="2800" b="1">
                <a:latin typeface="Times New Roman" charset="0"/>
              </a:rPr>
              <a:t>1000</a:t>
            </a:r>
          </a:p>
          <a:p>
            <a:pPr>
              <a:spcBef>
                <a:spcPct val="50000"/>
              </a:spcBef>
            </a:pPr>
            <a:r>
              <a:rPr lang="en-US" sz="2800" b="1">
                <a:latin typeface="Times New Roman" charset="0"/>
              </a:rPr>
              <a:t>    10</a:t>
            </a:r>
          </a:p>
        </p:txBody>
      </p:sp>
    </p:spTree>
    <p:extLst>
      <p:ext uri="{BB962C8B-B14F-4D97-AF65-F5344CB8AC3E}">
        <p14:creationId xmlns:p14="http://schemas.microsoft.com/office/powerpoint/2010/main" val="27088611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8648700" y="6070600"/>
            <a:ext cx="457200" cy="762000"/>
          </a:xfrm>
          <a:prstGeom prst="rect">
            <a:avLst/>
          </a:prstGeom>
        </p:spPr>
        <p:txBody>
          <a:bodyPr/>
          <a:lstStyle/>
          <a:p>
            <a:fld id="{25134729-349E-8643-AB0A-3090DB58BA8D}" type="slidenum">
              <a:rPr lang="en-US"/>
              <a:pPr/>
              <a:t>21</a:t>
            </a:fld>
            <a:endParaRPr lang="en-US"/>
          </a:p>
        </p:txBody>
      </p:sp>
      <p:sp>
        <p:nvSpPr>
          <p:cNvPr id="216066" name="Rectangle 2"/>
          <p:cNvSpPr>
            <a:spLocks noGrp="1" noChangeArrowheads="1"/>
          </p:cNvSpPr>
          <p:nvPr>
            <p:ph type="title"/>
          </p:nvPr>
        </p:nvSpPr>
        <p:spPr>
          <a:xfrm>
            <a:off x="685800" y="43815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t>Add These Numbers </a:t>
            </a:r>
          </a:p>
        </p:txBody>
      </p:sp>
      <p:sp>
        <p:nvSpPr>
          <p:cNvPr id="216067" name="Text Box 3"/>
          <p:cNvSpPr txBox="1">
            <a:spLocks noChangeArrowheads="1"/>
          </p:cNvSpPr>
          <p:nvPr/>
        </p:nvSpPr>
        <p:spPr bwMode="auto">
          <a:xfrm>
            <a:off x="1600200" y="1371600"/>
            <a:ext cx="4114800" cy="500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800" b="1">
                <a:latin typeface="Times New Roman" charset="0"/>
              </a:rPr>
              <a:t>1000</a:t>
            </a:r>
          </a:p>
          <a:p>
            <a:pPr>
              <a:spcBef>
                <a:spcPct val="50000"/>
              </a:spcBef>
            </a:pPr>
            <a:r>
              <a:rPr lang="en-US" sz="2800" b="1">
                <a:latin typeface="Times New Roman" charset="0"/>
              </a:rPr>
              <a:t>    40</a:t>
            </a:r>
          </a:p>
          <a:p>
            <a:pPr>
              <a:spcBef>
                <a:spcPct val="50000"/>
              </a:spcBef>
            </a:pPr>
            <a:r>
              <a:rPr lang="en-US" sz="2800" b="1">
                <a:latin typeface="Times New Roman" charset="0"/>
              </a:rPr>
              <a:t>1000</a:t>
            </a:r>
          </a:p>
          <a:p>
            <a:pPr>
              <a:spcBef>
                <a:spcPct val="50000"/>
              </a:spcBef>
            </a:pPr>
            <a:r>
              <a:rPr lang="en-US" sz="2800" b="1">
                <a:latin typeface="Times New Roman" charset="0"/>
              </a:rPr>
              <a:t>    30</a:t>
            </a:r>
          </a:p>
          <a:p>
            <a:pPr>
              <a:spcBef>
                <a:spcPct val="50000"/>
              </a:spcBef>
            </a:pPr>
            <a:r>
              <a:rPr lang="en-US" sz="2800" b="1">
                <a:latin typeface="Times New Roman" charset="0"/>
              </a:rPr>
              <a:t>1000</a:t>
            </a:r>
          </a:p>
          <a:p>
            <a:pPr>
              <a:spcBef>
                <a:spcPct val="50000"/>
              </a:spcBef>
            </a:pPr>
            <a:r>
              <a:rPr lang="en-US" sz="2800" b="1">
                <a:latin typeface="Times New Roman" charset="0"/>
              </a:rPr>
              <a:t>   20</a:t>
            </a:r>
          </a:p>
          <a:p>
            <a:pPr>
              <a:spcBef>
                <a:spcPct val="50000"/>
              </a:spcBef>
            </a:pPr>
            <a:r>
              <a:rPr lang="en-US" sz="2800" b="1">
                <a:latin typeface="Times New Roman" charset="0"/>
              </a:rPr>
              <a:t>1000</a:t>
            </a:r>
          </a:p>
          <a:p>
            <a:pPr>
              <a:spcBef>
                <a:spcPct val="50000"/>
              </a:spcBef>
            </a:pPr>
            <a:r>
              <a:rPr lang="en-US" sz="2800" b="1">
                <a:latin typeface="Times New Roman" charset="0"/>
              </a:rPr>
              <a:t>    10</a:t>
            </a:r>
          </a:p>
        </p:txBody>
      </p:sp>
      <p:sp>
        <p:nvSpPr>
          <p:cNvPr id="216068" name="Text Box 4"/>
          <p:cNvSpPr txBox="1">
            <a:spLocks noChangeArrowheads="1"/>
          </p:cNvSpPr>
          <p:nvPr/>
        </p:nvSpPr>
        <p:spPr bwMode="auto">
          <a:xfrm>
            <a:off x="3429000" y="3429000"/>
            <a:ext cx="1676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b="1" dirty="0">
                <a:latin typeface="Times New Roman" charset="0"/>
              </a:rPr>
              <a:t>=       </a:t>
            </a:r>
            <a:r>
              <a:rPr lang="en-US" sz="2800" b="1" dirty="0">
                <a:latin typeface="Times New Roman" charset="0"/>
              </a:rPr>
              <a:t>4100</a:t>
            </a:r>
          </a:p>
        </p:txBody>
      </p:sp>
    </p:spTree>
    <p:extLst>
      <p:ext uri="{BB962C8B-B14F-4D97-AF65-F5344CB8AC3E}">
        <p14:creationId xmlns:p14="http://schemas.microsoft.com/office/powerpoint/2010/main" val="14804831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766" y="1185333"/>
            <a:ext cx="9033933" cy="2031325"/>
          </a:xfrm>
          <a:prstGeom prst="rect">
            <a:avLst/>
          </a:prstGeom>
        </p:spPr>
        <p:txBody>
          <a:bodyPr wrap="square">
            <a:spAutoFit/>
          </a:bodyPr>
          <a:lstStyle/>
          <a:p>
            <a:r>
              <a:rPr lang="en-US" b="1" dirty="0" smtClean="0">
                <a:solidFill>
                  <a:srgbClr val="000000"/>
                </a:solidFill>
                <a:ea typeface="ＭＳ Ｐゴシック" charset="0"/>
              </a:rPr>
              <a:t>Welcome </a:t>
            </a:r>
            <a:endParaRPr lang="en-US" b="1" dirty="0">
              <a:solidFill>
                <a:srgbClr val="000000"/>
              </a:solidFill>
              <a:ea typeface="ＭＳ Ｐゴシック" charset="0"/>
            </a:endParaRPr>
          </a:p>
          <a:p>
            <a:endParaRPr lang="en-US" dirty="0"/>
          </a:p>
          <a:p>
            <a:r>
              <a:rPr lang="en-US" b="1" dirty="0" smtClean="0"/>
              <a:t>The </a:t>
            </a:r>
            <a:r>
              <a:rPr lang="en-US" b="1" dirty="0"/>
              <a:t>problem of unconscious bias </a:t>
            </a:r>
            <a:endParaRPr lang="en-US" b="1" dirty="0" smtClean="0"/>
          </a:p>
          <a:p>
            <a:endParaRPr lang="en-US" dirty="0"/>
          </a:p>
          <a:p>
            <a:r>
              <a:rPr lang="en-US" b="1" dirty="0" smtClean="0"/>
              <a:t>Blocking </a:t>
            </a:r>
            <a:r>
              <a:rPr lang="en-US" b="1" dirty="0"/>
              <a:t>bias --solutions and </a:t>
            </a:r>
            <a:r>
              <a:rPr lang="en-US" b="1" dirty="0" smtClean="0"/>
              <a:t>tips</a:t>
            </a:r>
          </a:p>
          <a:p>
            <a:endParaRPr lang="en-US" dirty="0"/>
          </a:p>
          <a:p>
            <a:r>
              <a:rPr lang="en-US" b="1" dirty="0" smtClean="0"/>
              <a:t>Wrap </a:t>
            </a:r>
            <a:r>
              <a:rPr lang="en-US" b="1" dirty="0"/>
              <a:t>up &amp; Take away </a:t>
            </a:r>
            <a:r>
              <a:rPr lang="en-US" b="1" dirty="0" smtClean="0"/>
              <a:t>points</a:t>
            </a:r>
            <a:endParaRPr lang="en-US" dirty="0"/>
          </a:p>
        </p:txBody>
      </p:sp>
      <p:sp>
        <p:nvSpPr>
          <p:cNvPr id="5" name="Rectangle 2"/>
          <p:cNvSpPr txBox="1">
            <a:spLocks noChangeArrowheads="1"/>
          </p:cNvSpPr>
          <p:nvPr/>
        </p:nvSpPr>
        <p:spPr>
          <a:xfrm>
            <a:off x="124766" y="122239"/>
            <a:ext cx="9019234" cy="828675"/>
          </a:xfrm>
          <a:prstGeom prst="rect">
            <a:avLst/>
          </a:prstGeom>
          <a:solidFill>
            <a:srgbClr val="000090"/>
          </a:solidFill>
        </p:spPr>
        <p:txBody>
          <a:bodyPr/>
          <a:lstStyle>
            <a:defPPr>
              <a:defRPr lang="en-US"/>
            </a:defPPr>
            <a:lvl1pPr fontAlgn="base">
              <a:spcBef>
                <a:spcPct val="0"/>
              </a:spcBef>
              <a:spcAft>
                <a:spcPct val="0"/>
              </a:spcAft>
              <a:defRPr sz="2800">
                <a:solidFill>
                  <a:schemeClr val="bg1"/>
                </a:solidFill>
                <a:latin typeface="Arial" charset="0"/>
                <a:ea typeface="ＭＳ Ｐゴシック" charset="0"/>
                <a:cs typeface="+mj-cs"/>
              </a:defRPr>
            </a:lvl1pPr>
            <a:lvl2pPr eaLnBrk="0" fontAlgn="base" hangingPunct="0">
              <a:spcBef>
                <a:spcPct val="0"/>
              </a:spcBef>
              <a:spcAft>
                <a:spcPct val="0"/>
              </a:spcAft>
              <a:defRPr sz="2800">
                <a:solidFill>
                  <a:schemeClr val="bg1"/>
                </a:solidFill>
                <a:latin typeface="Arial" pitchFamily="34" charset="0"/>
                <a:ea typeface="ＭＳ Ｐゴシック" charset="0"/>
              </a:defRPr>
            </a:lvl2pPr>
            <a:lvl3pPr eaLnBrk="0" fontAlgn="base" hangingPunct="0">
              <a:spcBef>
                <a:spcPct val="0"/>
              </a:spcBef>
              <a:spcAft>
                <a:spcPct val="0"/>
              </a:spcAft>
              <a:defRPr sz="2800">
                <a:solidFill>
                  <a:schemeClr val="bg1"/>
                </a:solidFill>
                <a:latin typeface="Arial" pitchFamily="34" charset="0"/>
                <a:ea typeface="ＭＳ Ｐゴシック" charset="0"/>
              </a:defRPr>
            </a:lvl3pPr>
            <a:lvl4pPr eaLnBrk="0" fontAlgn="base" hangingPunct="0">
              <a:spcBef>
                <a:spcPct val="0"/>
              </a:spcBef>
              <a:spcAft>
                <a:spcPct val="0"/>
              </a:spcAft>
              <a:defRPr sz="2800">
                <a:solidFill>
                  <a:schemeClr val="bg1"/>
                </a:solidFill>
                <a:latin typeface="Arial" pitchFamily="34" charset="0"/>
                <a:ea typeface="ＭＳ Ｐゴシック" charset="0"/>
              </a:defRPr>
            </a:lvl4pPr>
            <a:lvl5pPr eaLnBrk="0" fontAlgn="base" hangingPunct="0">
              <a:spcBef>
                <a:spcPct val="0"/>
              </a:spcBef>
              <a:spcAft>
                <a:spcPct val="0"/>
              </a:spcAft>
              <a:defRPr sz="2800">
                <a:solidFill>
                  <a:schemeClr val="bg1"/>
                </a:solidFill>
                <a:latin typeface="Arial" pitchFamily="34" charset="0"/>
                <a:ea typeface="ＭＳ Ｐゴシック" charset="0"/>
              </a:defRPr>
            </a:lvl5pPr>
            <a:lvl6pPr marL="457200" fontAlgn="base">
              <a:spcBef>
                <a:spcPct val="0"/>
              </a:spcBef>
              <a:spcAft>
                <a:spcPct val="0"/>
              </a:spcAft>
              <a:defRPr sz="2800">
                <a:solidFill>
                  <a:schemeClr val="bg1"/>
                </a:solidFill>
                <a:latin typeface="Arial" pitchFamily="34" charset="0"/>
              </a:defRPr>
            </a:lvl6pPr>
            <a:lvl7pPr marL="914400" fontAlgn="base">
              <a:spcBef>
                <a:spcPct val="0"/>
              </a:spcBef>
              <a:spcAft>
                <a:spcPct val="0"/>
              </a:spcAft>
              <a:defRPr sz="2800">
                <a:solidFill>
                  <a:schemeClr val="bg1"/>
                </a:solidFill>
                <a:latin typeface="Arial" pitchFamily="34" charset="0"/>
              </a:defRPr>
            </a:lvl7pPr>
            <a:lvl8pPr marL="1371600" fontAlgn="base">
              <a:spcBef>
                <a:spcPct val="0"/>
              </a:spcBef>
              <a:spcAft>
                <a:spcPct val="0"/>
              </a:spcAft>
              <a:defRPr sz="2800">
                <a:solidFill>
                  <a:schemeClr val="bg1"/>
                </a:solidFill>
                <a:latin typeface="Arial" pitchFamily="34" charset="0"/>
              </a:defRPr>
            </a:lvl8pPr>
            <a:lvl9pPr marL="1828800" fontAlgn="base">
              <a:spcBef>
                <a:spcPct val="0"/>
              </a:spcBef>
              <a:spcAft>
                <a:spcPct val="0"/>
              </a:spcAft>
              <a:defRPr sz="2800">
                <a:solidFill>
                  <a:schemeClr val="bg1"/>
                </a:solidFill>
                <a:latin typeface="Arial" pitchFamily="34" charset="0"/>
              </a:defRPr>
            </a:lvl9pPr>
          </a:lstStyle>
          <a:p>
            <a:r>
              <a:rPr lang="en-US" dirty="0" smtClean="0"/>
              <a:t>Agenda</a:t>
            </a:r>
            <a:endParaRPr lang="en-US" dirty="0"/>
          </a:p>
        </p:txBody>
      </p:sp>
      <p:sp>
        <p:nvSpPr>
          <p:cNvPr id="2" name="TextBox 1"/>
          <p:cNvSpPr txBox="1"/>
          <p:nvPr/>
        </p:nvSpPr>
        <p:spPr bwMode="auto">
          <a:xfrm>
            <a:off x="0" y="6265335"/>
            <a:ext cx="9143999" cy="584776"/>
          </a:xfrm>
          <a:prstGeom prst="rect">
            <a:avLst/>
          </a:prstGeom>
          <a:solidFill>
            <a:srgbClr val="800000"/>
          </a:solidFill>
          <a:ln>
            <a:noFill/>
          </a:ln>
          <a:effectLst>
            <a:outerShdw blurRad="50800" dist="38100" dir="2700000" algn="tl" rotWithShape="0">
              <a:prstClr val="black">
                <a:alpha val="40000"/>
              </a:prstClr>
            </a:outerShdw>
          </a:effectLst>
          <a:extLst/>
        </p:spPr>
        <p:txBody>
          <a:bodyPr wrap="square" rtlCol="0">
            <a:spAutoFit/>
          </a:bodyPr>
          <a:lstStyle/>
          <a:p>
            <a:pPr algn="r" eaLnBrk="1" hangingPunct="1"/>
            <a:endParaRPr lang="en-US" sz="3200" dirty="0" smtClean="0">
              <a:solidFill>
                <a:srgbClr val="FFFFFF"/>
              </a:solidFill>
              <a:latin typeface="+mj-lt"/>
            </a:endParaRPr>
          </a:p>
        </p:txBody>
      </p:sp>
    </p:spTree>
    <p:extLst>
      <p:ext uri="{BB962C8B-B14F-4D97-AF65-F5344CB8AC3E}">
        <p14:creationId xmlns:p14="http://schemas.microsoft.com/office/powerpoint/2010/main" val="6624318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7908" y="3697115"/>
            <a:ext cx="7508184" cy="2554545"/>
          </a:xfrm>
          <a:prstGeom prst="rect">
            <a:avLst/>
          </a:prstGeom>
        </p:spPr>
        <p:txBody>
          <a:bodyPr wrap="square">
            <a:spAutoFit/>
          </a:bodyPr>
          <a:lstStyle/>
          <a:p>
            <a:pPr algn="ctr"/>
            <a:r>
              <a:rPr lang="en-US" sz="4000" dirty="0" smtClean="0">
                <a:latin typeface="Calibri"/>
                <a:cs typeface="Calibri"/>
              </a:rPr>
              <a:t>A quick judgment that is:</a:t>
            </a:r>
          </a:p>
          <a:p>
            <a:pPr algn="ctr"/>
            <a:r>
              <a:rPr lang="en-US" sz="4000" dirty="0" smtClean="0">
                <a:latin typeface="Calibri"/>
                <a:cs typeface="Calibri"/>
              </a:rPr>
              <a:t>Hidden</a:t>
            </a:r>
          </a:p>
          <a:p>
            <a:pPr algn="ctr"/>
            <a:r>
              <a:rPr lang="en-US" sz="4000" dirty="0" smtClean="0">
                <a:latin typeface="Calibri"/>
                <a:cs typeface="Calibri"/>
              </a:rPr>
              <a:t>Automatic</a:t>
            </a:r>
          </a:p>
          <a:p>
            <a:pPr algn="ctr"/>
            <a:r>
              <a:rPr lang="en-US" sz="4000" dirty="0" smtClean="0">
                <a:latin typeface="Calibri"/>
                <a:cs typeface="Calibri"/>
              </a:rPr>
              <a:t>Natural</a:t>
            </a:r>
          </a:p>
        </p:txBody>
      </p:sp>
      <p:sp>
        <p:nvSpPr>
          <p:cNvPr id="6" name="Title 4"/>
          <p:cNvSpPr txBox="1">
            <a:spLocks/>
          </p:cNvSpPr>
          <p:nvPr/>
        </p:nvSpPr>
        <p:spPr>
          <a:xfrm>
            <a:off x="457200" y="-189085"/>
            <a:ext cx="8229600" cy="914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242753"/>
                </a:solidFill>
                <a:latin typeface="Calibri"/>
                <a:cs typeface="Calibri"/>
              </a:rPr>
              <a:t>What is Bias?</a:t>
            </a:r>
            <a:endParaRPr lang="en-US" sz="5400" b="1" dirty="0">
              <a:solidFill>
                <a:srgbClr val="242753"/>
              </a:solidFill>
              <a:latin typeface="Calibri"/>
              <a:cs typeface="Calibri"/>
            </a:endParaRPr>
          </a:p>
        </p:txBody>
      </p:sp>
      <p:pic>
        <p:nvPicPr>
          <p:cNvPr id="7" name="Picture 1"/>
          <p:cNvPicPr>
            <a:picLocks noChangeAspect="1"/>
          </p:cNvPicPr>
          <p:nvPr/>
        </p:nvPicPr>
        <p:blipFill>
          <a:blip r:embed="rId3">
            <a:extLst>
              <a:ext uri="{28A0092B-C50C-407E-A947-70E740481C1C}">
                <a14:useLocalDpi xmlns:a14="http://schemas.microsoft.com/office/drawing/2010/main" val="0"/>
              </a:ext>
            </a:extLst>
          </a:blip>
          <a:srcRect t="4887" b="6691"/>
          <a:stretch>
            <a:fillRect/>
          </a:stretch>
        </p:blipFill>
        <p:spPr bwMode="auto">
          <a:xfrm>
            <a:off x="2386013" y="882477"/>
            <a:ext cx="4371975" cy="281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bwMode="auto">
          <a:xfrm>
            <a:off x="0" y="6265335"/>
            <a:ext cx="9143999" cy="584776"/>
          </a:xfrm>
          <a:prstGeom prst="rect">
            <a:avLst/>
          </a:prstGeom>
          <a:solidFill>
            <a:srgbClr val="800000"/>
          </a:solidFill>
          <a:ln>
            <a:noFill/>
          </a:ln>
          <a:effectLst>
            <a:outerShdw blurRad="50800" dist="38100" dir="2700000" algn="tl" rotWithShape="0">
              <a:prstClr val="black">
                <a:alpha val="40000"/>
              </a:prstClr>
            </a:outerShdw>
          </a:effectLst>
          <a:extLst/>
        </p:spPr>
        <p:txBody>
          <a:bodyPr wrap="square" rtlCol="0">
            <a:spAutoFit/>
          </a:bodyPr>
          <a:lstStyle/>
          <a:p>
            <a:pPr algn="r" eaLnBrk="1" hangingPunct="1"/>
            <a:endParaRPr lang="en-US" sz="3200" dirty="0" smtClean="0">
              <a:solidFill>
                <a:srgbClr val="FFFFFF"/>
              </a:solidFill>
              <a:latin typeface="+mj-lt"/>
            </a:endParaRPr>
          </a:p>
        </p:txBody>
      </p:sp>
    </p:spTree>
    <p:extLst>
      <p:ext uri="{BB962C8B-B14F-4D97-AF65-F5344CB8AC3E}">
        <p14:creationId xmlns:p14="http://schemas.microsoft.com/office/powerpoint/2010/main" val="3133793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750"/>
            <a:ext cx="8229600" cy="1143000"/>
          </a:xfrm>
        </p:spPr>
        <p:txBody>
          <a:bodyPr/>
          <a:lstStyle/>
          <a:p>
            <a:r>
              <a:rPr lang="en-US" dirty="0" smtClean="0"/>
              <a:t>What function does bias serve?</a:t>
            </a:r>
            <a:endParaRPr lang="en-US" dirty="0"/>
          </a:p>
        </p:txBody>
      </p:sp>
      <p:pic>
        <p:nvPicPr>
          <p:cNvPr id="3" name="Picture 2"/>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6436" b="5287"/>
          <a:stretch/>
        </p:blipFill>
        <p:spPr>
          <a:xfrm>
            <a:off x="-246873" y="936978"/>
            <a:ext cx="4952861" cy="5465804"/>
          </a:xfrm>
          <a:prstGeom prst="rect">
            <a:avLst/>
          </a:prstGeom>
        </p:spPr>
      </p:pic>
      <p:sp>
        <p:nvSpPr>
          <p:cNvPr id="4" name="TextBox 3"/>
          <p:cNvSpPr txBox="1"/>
          <p:nvPr/>
        </p:nvSpPr>
        <p:spPr>
          <a:xfrm>
            <a:off x="2971800" y="1411112"/>
            <a:ext cx="5715000" cy="4262706"/>
          </a:xfrm>
          <a:prstGeom prst="rect">
            <a:avLst/>
          </a:prstGeom>
          <a:noFill/>
        </p:spPr>
        <p:txBody>
          <a:bodyPr wrap="square" rtlCol="0">
            <a:spAutoFit/>
          </a:bodyPr>
          <a:lstStyle/>
          <a:p>
            <a:pPr marL="285750" indent="-285750">
              <a:spcAft>
                <a:spcPts val="3000"/>
              </a:spcAft>
              <a:buFont typeface="Arial"/>
              <a:buChar char="•"/>
            </a:pPr>
            <a:r>
              <a:rPr lang="en-US" sz="2800" dirty="0" smtClean="0">
                <a:latin typeface="+mn-lt"/>
              </a:rPr>
              <a:t>Helps us to create meaning out of what we observe</a:t>
            </a:r>
          </a:p>
          <a:p>
            <a:pPr marL="285750" indent="-285750">
              <a:spcAft>
                <a:spcPts val="3000"/>
              </a:spcAft>
              <a:buFont typeface="Arial"/>
              <a:buChar char="•"/>
            </a:pPr>
            <a:r>
              <a:rPr lang="en-US" sz="2800" dirty="0" smtClean="0">
                <a:latin typeface="+mn-lt"/>
              </a:rPr>
              <a:t>Provides mental shortcuts</a:t>
            </a:r>
          </a:p>
          <a:p>
            <a:pPr marL="285750" indent="-285750">
              <a:spcAft>
                <a:spcPts val="3000"/>
              </a:spcAft>
              <a:buFont typeface="Arial"/>
              <a:buChar char="•"/>
            </a:pPr>
            <a:r>
              <a:rPr lang="en-US" sz="2800" dirty="0" smtClean="0">
                <a:latin typeface="+mn-lt"/>
              </a:rPr>
              <a:t>Screens out information so that we can concentrate on what we choose to focus on</a:t>
            </a:r>
          </a:p>
          <a:p>
            <a:pPr marL="285750" indent="-285750">
              <a:spcAft>
                <a:spcPts val="3000"/>
              </a:spcAft>
              <a:buFont typeface="Arial"/>
              <a:buChar char="•"/>
            </a:pPr>
            <a:r>
              <a:rPr lang="en-US" sz="2800" dirty="0" smtClean="0">
                <a:latin typeface="+mn-lt"/>
              </a:rPr>
              <a:t>Keeps us alive</a:t>
            </a:r>
            <a:endParaRPr lang="en-US" sz="2800" dirty="0">
              <a:latin typeface="+mn-lt"/>
            </a:endParaRPr>
          </a:p>
        </p:txBody>
      </p:sp>
      <p:sp>
        <p:nvSpPr>
          <p:cNvPr id="6" name="TextBox 5"/>
          <p:cNvSpPr txBox="1"/>
          <p:nvPr/>
        </p:nvSpPr>
        <p:spPr bwMode="auto">
          <a:xfrm>
            <a:off x="0" y="6265335"/>
            <a:ext cx="9143999" cy="584776"/>
          </a:xfrm>
          <a:prstGeom prst="rect">
            <a:avLst/>
          </a:prstGeom>
          <a:solidFill>
            <a:srgbClr val="800000"/>
          </a:solidFill>
          <a:ln>
            <a:noFill/>
          </a:ln>
          <a:effectLst>
            <a:outerShdw blurRad="50800" dist="38100" dir="2700000" algn="tl" rotWithShape="0">
              <a:prstClr val="black">
                <a:alpha val="40000"/>
              </a:prstClr>
            </a:outerShdw>
          </a:effectLst>
          <a:extLst/>
        </p:spPr>
        <p:txBody>
          <a:bodyPr wrap="square" rtlCol="0">
            <a:spAutoFit/>
          </a:bodyPr>
          <a:lstStyle/>
          <a:p>
            <a:pPr algn="r" eaLnBrk="1" hangingPunct="1"/>
            <a:endParaRPr lang="en-US" sz="3200" dirty="0" smtClean="0">
              <a:solidFill>
                <a:srgbClr val="FFFFFF"/>
              </a:solidFill>
              <a:latin typeface="+mj-lt"/>
            </a:endParaRPr>
          </a:p>
        </p:txBody>
      </p:sp>
    </p:spTree>
    <p:extLst>
      <p:ext uri="{BB962C8B-B14F-4D97-AF65-F5344CB8AC3E}">
        <p14:creationId xmlns:p14="http://schemas.microsoft.com/office/powerpoint/2010/main" val="1340529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2.59259E-6 L -0.31667 0.00162 " pathEditMode="relative" rAng="0" ptsTypes="AA">
                                      <p:cBhvr>
                                        <p:cTn id="6" dur="2000" fill="hold"/>
                                        <p:tgtEl>
                                          <p:spTgt spid="3"/>
                                        </p:tgtEl>
                                        <p:attrNameLst>
                                          <p:attrName>ppt_x</p:attrName>
                                          <p:attrName>ppt_y</p:attrName>
                                        </p:attrNameLst>
                                      </p:cBhvr>
                                      <p:rCtr x="-15833" y="69"/>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udi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75" y="160020"/>
            <a:ext cx="7774251" cy="5486400"/>
          </a:xfrm>
          <a:prstGeom prst="rect">
            <a:avLst/>
          </a:prstGeom>
        </p:spPr>
      </p:pic>
      <p:sp>
        <p:nvSpPr>
          <p:cNvPr id="7" name="TextBox 6"/>
          <p:cNvSpPr txBox="1"/>
          <p:nvPr/>
        </p:nvSpPr>
        <p:spPr>
          <a:xfrm>
            <a:off x="3479356" y="5720715"/>
            <a:ext cx="2197123" cy="369332"/>
          </a:xfrm>
          <a:prstGeom prst="rect">
            <a:avLst/>
          </a:prstGeom>
          <a:noFill/>
        </p:spPr>
        <p:txBody>
          <a:bodyPr wrap="none" rtlCol="0">
            <a:spAutoFit/>
          </a:bodyPr>
          <a:lstStyle/>
          <a:p>
            <a:pPr algn="ctr"/>
            <a:r>
              <a:rPr lang="en-US" dirty="0" err="1" smtClean="0">
                <a:solidFill>
                  <a:srgbClr val="595959"/>
                </a:solidFill>
              </a:rPr>
              <a:t>Goldin</a:t>
            </a:r>
            <a:r>
              <a:rPr lang="en-US" dirty="0" smtClean="0">
                <a:solidFill>
                  <a:srgbClr val="595959"/>
                </a:solidFill>
              </a:rPr>
              <a:t> &amp; Rouse 2000</a:t>
            </a:r>
            <a:endParaRPr lang="en-US" dirty="0">
              <a:solidFill>
                <a:srgbClr val="595959"/>
              </a:solidFill>
            </a:endParaRPr>
          </a:p>
        </p:txBody>
      </p:sp>
    </p:spTree>
    <p:extLst>
      <p:ext uri="{BB962C8B-B14F-4D97-AF65-F5344CB8AC3E}">
        <p14:creationId xmlns:p14="http://schemas.microsoft.com/office/powerpoint/2010/main" val="271502894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udition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823" y="164592"/>
            <a:ext cx="7768354" cy="5486400"/>
          </a:xfrm>
          <a:prstGeom prst="rect">
            <a:avLst/>
          </a:prstGeom>
        </p:spPr>
      </p:pic>
      <p:sp>
        <p:nvSpPr>
          <p:cNvPr id="4" name="TextBox 3"/>
          <p:cNvSpPr txBox="1"/>
          <p:nvPr/>
        </p:nvSpPr>
        <p:spPr>
          <a:xfrm>
            <a:off x="3479356" y="5720715"/>
            <a:ext cx="2197123" cy="369332"/>
          </a:xfrm>
          <a:prstGeom prst="rect">
            <a:avLst/>
          </a:prstGeom>
          <a:noFill/>
        </p:spPr>
        <p:txBody>
          <a:bodyPr wrap="none" rtlCol="0">
            <a:spAutoFit/>
          </a:bodyPr>
          <a:lstStyle/>
          <a:p>
            <a:pPr algn="ctr"/>
            <a:r>
              <a:rPr lang="en-US" dirty="0" err="1" smtClean="0">
                <a:solidFill>
                  <a:srgbClr val="595959"/>
                </a:solidFill>
              </a:rPr>
              <a:t>Goldin</a:t>
            </a:r>
            <a:r>
              <a:rPr lang="en-US" dirty="0" smtClean="0">
                <a:solidFill>
                  <a:srgbClr val="595959"/>
                </a:solidFill>
              </a:rPr>
              <a:t> &amp; Rouse 2000</a:t>
            </a:r>
            <a:endParaRPr lang="en-US" dirty="0">
              <a:solidFill>
                <a:srgbClr val="595959"/>
              </a:solidFill>
            </a:endParaRPr>
          </a:p>
        </p:txBody>
      </p:sp>
    </p:spTree>
    <p:extLst>
      <p:ext uri="{BB962C8B-B14F-4D97-AF65-F5344CB8AC3E}">
        <p14:creationId xmlns:p14="http://schemas.microsoft.com/office/powerpoint/2010/main" val="60878222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Callout 1 7"/>
          <p:cNvSpPr>
            <a:spLocks/>
          </p:cNvSpPr>
          <p:nvPr/>
        </p:nvSpPr>
        <p:spPr bwMode="auto">
          <a:xfrm>
            <a:off x="6647330" y="3162300"/>
            <a:ext cx="2206500" cy="2877256"/>
          </a:xfrm>
          <a:prstGeom prst="borderCallout1">
            <a:avLst>
              <a:gd name="adj1" fmla="val 412"/>
              <a:gd name="adj2" fmla="val 50056"/>
              <a:gd name="adj3" fmla="val -22216"/>
              <a:gd name="adj4" fmla="val -127295"/>
            </a:avLst>
          </a:prstGeom>
          <a:solidFill>
            <a:schemeClr val="bg1"/>
          </a:solidFill>
          <a:ln w="9525">
            <a:solidFill>
              <a:srgbClr val="FFFF00"/>
            </a:solidFill>
            <a:round/>
            <a:headEnd/>
            <a:tailEnd/>
          </a:ln>
        </p:spPr>
        <p:txBody>
          <a:bodyPr/>
          <a:lstStyle/>
          <a:p>
            <a:r>
              <a:rPr lang="en-US" sz="2000" b="1" i="1" dirty="0" smtClean="0">
                <a:latin typeface="Century Gothic"/>
                <a:cs typeface="Century Gothic"/>
              </a:rPr>
              <a:t>Anterior Cingulate Cortex</a:t>
            </a:r>
          </a:p>
          <a:p>
            <a:r>
              <a:rPr lang="en-US" b="1" dirty="0" smtClean="0">
                <a:solidFill>
                  <a:srgbClr val="000000"/>
                </a:solidFill>
                <a:latin typeface="Century Gothic"/>
                <a:cs typeface="Century Gothic"/>
              </a:rPr>
              <a:t>Autonomic </a:t>
            </a:r>
            <a:r>
              <a:rPr lang="en-US" b="1" dirty="0">
                <a:solidFill>
                  <a:srgbClr val="000000"/>
                </a:solidFill>
                <a:latin typeface="Century Gothic"/>
                <a:cs typeface="Century Gothic"/>
              </a:rPr>
              <a:t>functions, rational functions (decision-making, empathy, reaction to reward, emotion, </a:t>
            </a:r>
            <a:endParaRPr lang="en-US" b="1" dirty="0">
              <a:latin typeface="Century Gothic"/>
              <a:cs typeface="Century Gothic"/>
            </a:endParaRPr>
          </a:p>
        </p:txBody>
      </p:sp>
      <p:sp>
        <p:nvSpPr>
          <p:cNvPr id="11" name="Rectangle 10"/>
          <p:cNvSpPr/>
          <p:nvPr/>
        </p:nvSpPr>
        <p:spPr>
          <a:xfrm>
            <a:off x="6553200" y="3124200"/>
            <a:ext cx="2362200" cy="2915356"/>
          </a:xfrm>
          <a:prstGeom prst="rect">
            <a:avLst/>
          </a:prstGeom>
          <a:solidFill>
            <a:srgbClr val="FFFFFF"/>
          </a:solidFill>
          <a:ln w="57150" cmpd="sng">
            <a:solidFill>
              <a:srgbClr val="27245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rgbClr val="272453"/>
                </a:solidFill>
              </a:rPr>
              <a:t>System One </a:t>
            </a:r>
            <a:r>
              <a:rPr lang="en-US" sz="3000" b="1" dirty="0" smtClean="0">
                <a:solidFill>
                  <a:srgbClr val="272453"/>
                </a:solidFill>
              </a:rPr>
              <a:t>Thinking</a:t>
            </a:r>
            <a:endParaRPr lang="en-US" sz="3000" b="1" dirty="0">
              <a:solidFill>
                <a:srgbClr val="272453"/>
              </a:solidFill>
            </a:endParaRPr>
          </a:p>
          <a:p>
            <a:pPr algn="ctr"/>
            <a:r>
              <a:rPr lang="en-US" sz="3000" b="1" dirty="0" smtClean="0">
                <a:solidFill>
                  <a:srgbClr val="272453"/>
                </a:solidFill>
              </a:rPr>
              <a:t>“Fast Brain”</a:t>
            </a:r>
            <a:endParaRPr lang="en-US" sz="3000" b="1" dirty="0">
              <a:solidFill>
                <a:srgbClr val="272453"/>
              </a:solidFill>
            </a:endParaRPr>
          </a:p>
        </p:txBody>
      </p:sp>
      <p:sp>
        <p:nvSpPr>
          <p:cNvPr id="9" name="Line Callout 1 8"/>
          <p:cNvSpPr>
            <a:spLocks/>
          </p:cNvSpPr>
          <p:nvPr/>
        </p:nvSpPr>
        <p:spPr bwMode="auto">
          <a:xfrm>
            <a:off x="300629" y="3678517"/>
            <a:ext cx="2284195" cy="2361039"/>
          </a:xfrm>
          <a:prstGeom prst="borderCallout1">
            <a:avLst>
              <a:gd name="adj1" fmla="val -1648"/>
              <a:gd name="adj2" fmla="val 49690"/>
              <a:gd name="adj3" fmla="val -19985"/>
              <a:gd name="adj4" fmla="val 176833"/>
            </a:avLst>
          </a:prstGeom>
          <a:solidFill>
            <a:schemeClr val="bg1"/>
          </a:solidFill>
          <a:ln w="9525">
            <a:solidFill>
              <a:srgbClr val="008000"/>
            </a:solidFill>
            <a:round/>
            <a:headEnd/>
            <a:tailEnd/>
          </a:ln>
        </p:spPr>
        <p:txBody>
          <a:bodyPr/>
          <a:lstStyle/>
          <a:p>
            <a:r>
              <a:rPr lang="en-US" sz="2000" b="1" i="1" dirty="0">
                <a:latin typeface="Century Gothic"/>
                <a:cs typeface="Century Gothic"/>
              </a:rPr>
              <a:t>Amygdala</a:t>
            </a:r>
            <a:r>
              <a:rPr lang="en-US" sz="2000" b="1" i="1" dirty="0" smtClean="0">
                <a:latin typeface="Century Gothic"/>
                <a:cs typeface="Century Gothic"/>
              </a:rPr>
              <a:t>/</a:t>
            </a:r>
          </a:p>
          <a:p>
            <a:r>
              <a:rPr lang="ja-JP" altLang="en-US" sz="2000" b="1" i="1" dirty="0" smtClean="0">
                <a:latin typeface="Century Gothic"/>
                <a:cs typeface="Century Gothic"/>
              </a:rPr>
              <a:t>”</a:t>
            </a:r>
            <a:r>
              <a:rPr lang="en-US" altLang="ja-JP" sz="2000" b="1" i="1" dirty="0">
                <a:latin typeface="Century Gothic"/>
                <a:cs typeface="Century Gothic"/>
              </a:rPr>
              <a:t>Reptilian Brain</a:t>
            </a:r>
            <a:r>
              <a:rPr lang="ja-JP" altLang="en-US" sz="2000" b="1" i="1" dirty="0">
                <a:latin typeface="Century Gothic"/>
                <a:cs typeface="Century Gothic"/>
              </a:rPr>
              <a:t>”</a:t>
            </a:r>
            <a:endParaRPr lang="en-US" sz="2000" b="1" i="1" dirty="0">
              <a:latin typeface="Century Gothic"/>
              <a:cs typeface="Century Gothic"/>
            </a:endParaRPr>
          </a:p>
          <a:p>
            <a:r>
              <a:rPr lang="en-US" b="1" dirty="0" smtClean="0">
                <a:latin typeface="Century Gothic"/>
                <a:cs typeface="Century Gothic"/>
              </a:rPr>
              <a:t>Processing </a:t>
            </a:r>
            <a:r>
              <a:rPr lang="en-US" b="1" dirty="0">
                <a:latin typeface="Century Gothic"/>
                <a:cs typeface="Century Gothic"/>
              </a:rPr>
              <a:t>and memory of emotional reactions, especially fear</a:t>
            </a:r>
          </a:p>
        </p:txBody>
      </p:sp>
      <p:sp>
        <p:nvSpPr>
          <p:cNvPr id="7" name="Line Callout 1 6"/>
          <p:cNvSpPr/>
          <p:nvPr/>
        </p:nvSpPr>
        <p:spPr>
          <a:xfrm>
            <a:off x="6824818" y="355036"/>
            <a:ext cx="2029012" cy="2184964"/>
          </a:xfrm>
          <a:prstGeom prst="borderCallout1">
            <a:avLst>
              <a:gd name="adj1" fmla="val 51458"/>
              <a:gd name="adj2" fmla="val -3178"/>
              <a:gd name="adj3" fmla="val 110867"/>
              <a:gd name="adj4" fmla="val -7515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i="1" dirty="0" smtClean="0">
                <a:solidFill>
                  <a:schemeClr val="tx1"/>
                </a:solidFill>
                <a:latin typeface="Century Gothic"/>
                <a:cs typeface="Century Gothic"/>
              </a:rPr>
              <a:t>Pre-Frontal Neocortex</a:t>
            </a:r>
          </a:p>
          <a:p>
            <a:pPr algn="ctr"/>
            <a:r>
              <a:rPr lang="en-US" b="1" dirty="0" smtClean="0">
                <a:solidFill>
                  <a:schemeClr val="tx1"/>
                </a:solidFill>
                <a:latin typeface="Century Gothic"/>
                <a:cs typeface="Century Gothic"/>
              </a:rPr>
              <a:t>Perceptual awareness, thought, language, and consciousness</a:t>
            </a:r>
            <a:endParaRPr lang="en-US" b="1" dirty="0">
              <a:solidFill>
                <a:schemeClr val="tx1"/>
              </a:solidFill>
              <a:latin typeface="Century Gothic"/>
              <a:cs typeface="Century Gothic"/>
            </a:endParaRPr>
          </a:p>
        </p:txBody>
      </p:sp>
      <p:sp>
        <p:nvSpPr>
          <p:cNvPr id="4" name="Rectangle 3"/>
          <p:cNvSpPr/>
          <p:nvPr/>
        </p:nvSpPr>
        <p:spPr>
          <a:xfrm>
            <a:off x="228600" y="3657600"/>
            <a:ext cx="2362200" cy="2381956"/>
          </a:xfrm>
          <a:prstGeom prst="rect">
            <a:avLst/>
          </a:prstGeom>
          <a:solidFill>
            <a:srgbClr val="FFFFFF"/>
          </a:solidFill>
          <a:ln w="57150" cmpd="sng">
            <a:solidFill>
              <a:srgbClr val="27245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solidFill>
                  <a:srgbClr val="272453"/>
                </a:solidFill>
              </a:rPr>
              <a:t>System One Thinking</a:t>
            </a:r>
          </a:p>
          <a:p>
            <a:pPr algn="ctr"/>
            <a:endParaRPr lang="en-US" sz="3000" b="1" dirty="0">
              <a:solidFill>
                <a:srgbClr val="272453"/>
              </a:solidFill>
            </a:endParaRPr>
          </a:p>
          <a:p>
            <a:pPr algn="ctr"/>
            <a:r>
              <a:rPr lang="en-US" sz="3000" b="1" dirty="0" smtClean="0">
                <a:solidFill>
                  <a:srgbClr val="272453"/>
                </a:solidFill>
              </a:rPr>
              <a:t>“Fast Brain”</a:t>
            </a:r>
            <a:endParaRPr lang="en-US" sz="3000" b="1" dirty="0">
              <a:solidFill>
                <a:srgbClr val="272453"/>
              </a:solidFill>
            </a:endParaRPr>
          </a:p>
        </p:txBody>
      </p:sp>
      <p:sp>
        <p:nvSpPr>
          <p:cNvPr id="12" name="Rectangle 11"/>
          <p:cNvSpPr/>
          <p:nvPr/>
        </p:nvSpPr>
        <p:spPr>
          <a:xfrm>
            <a:off x="6629400" y="152400"/>
            <a:ext cx="2362200" cy="2590800"/>
          </a:xfrm>
          <a:prstGeom prst="rect">
            <a:avLst/>
          </a:prstGeom>
          <a:solidFill>
            <a:srgbClr val="FFFFFF"/>
          </a:solidFill>
          <a:ln w="57150" cmpd="sng">
            <a:solidFill>
              <a:srgbClr val="27245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900" b="1" dirty="0" smtClean="0">
                <a:solidFill>
                  <a:srgbClr val="272453"/>
                </a:solidFill>
              </a:rPr>
              <a:t>System Two Thinking</a:t>
            </a:r>
          </a:p>
          <a:p>
            <a:pPr algn="ctr"/>
            <a:endParaRPr lang="en-US" sz="2900" b="1" dirty="0">
              <a:solidFill>
                <a:srgbClr val="272453"/>
              </a:solidFill>
            </a:endParaRPr>
          </a:p>
          <a:p>
            <a:pPr algn="ctr"/>
            <a:r>
              <a:rPr lang="en-US" sz="2900" b="1" dirty="0" smtClean="0">
                <a:solidFill>
                  <a:srgbClr val="272453"/>
                </a:solidFill>
              </a:rPr>
              <a:t>“Slow Brain”</a:t>
            </a:r>
            <a:endParaRPr lang="en-US" sz="2900" b="1" dirty="0">
              <a:solidFill>
                <a:srgbClr val="272453"/>
              </a:solidFill>
            </a:endParaRPr>
          </a:p>
        </p:txBody>
      </p:sp>
      <p:pic>
        <p:nvPicPr>
          <p:cNvPr id="2" name="Picture 1"/>
          <p:cNvPicPr>
            <a:picLocks noChangeAspect="1"/>
          </p:cNvPicPr>
          <p:nvPr/>
        </p:nvPicPr>
        <p:blipFill>
          <a:blip r:embed="rId3"/>
          <a:stretch>
            <a:fillRect/>
          </a:stretch>
        </p:blipFill>
        <p:spPr>
          <a:xfrm flipH="1">
            <a:off x="2695699" y="1682750"/>
            <a:ext cx="3752601" cy="3737591"/>
          </a:xfrm>
          <a:prstGeom prst="rect">
            <a:avLst/>
          </a:prstGeom>
        </p:spPr>
      </p:pic>
      <p:sp>
        <p:nvSpPr>
          <p:cNvPr id="10" name="TextBox 9"/>
          <p:cNvSpPr txBox="1"/>
          <p:nvPr/>
        </p:nvSpPr>
        <p:spPr bwMode="auto">
          <a:xfrm>
            <a:off x="0" y="6265335"/>
            <a:ext cx="9143999" cy="584776"/>
          </a:xfrm>
          <a:prstGeom prst="rect">
            <a:avLst/>
          </a:prstGeom>
          <a:solidFill>
            <a:srgbClr val="800000"/>
          </a:solidFill>
          <a:ln>
            <a:noFill/>
          </a:ln>
          <a:effectLst>
            <a:outerShdw blurRad="50800" dist="38100" dir="2700000" algn="tl" rotWithShape="0">
              <a:prstClr val="black">
                <a:alpha val="40000"/>
              </a:prstClr>
            </a:outerShdw>
          </a:effectLst>
          <a:extLst/>
        </p:spPr>
        <p:txBody>
          <a:bodyPr wrap="square" rtlCol="0">
            <a:spAutoFit/>
          </a:bodyPr>
          <a:lstStyle/>
          <a:p>
            <a:pPr algn="r" eaLnBrk="1" hangingPunct="1"/>
            <a:endParaRPr lang="en-US" sz="3200" dirty="0" smtClean="0">
              <a:solidFill>
                <a:srgbClr val="FFFFFF"/>
              </a:solidFill>
              <a:latin typeface="+mj-lt"/>
            </a:endParaRPr>
          </a:p>
        </p:txBody>
      </p:sp>
    </p:spTree>
    <p:extLst>
      <p:ext uri="{BB962C8B-B14F-4D97-AF65-F5344CB8AC3E}">
        <p14:creationId xmlns:p14="http://schemas.microsoft.com/office/powerpoint/2010/main" val="1609767417"/>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9" grpId="0" animBg="1"/>
      <p:bldP spid="7" grpId="0" animBg="1"/>
      <p:bldP spid="4"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smtClean="0">
                <a:solidFill>
                  <a:srgbClr val="272453"/>
                </a:solidFill>
              </a:rPr>
              <a:t>“Fast Brain” vs. “Slow Brain”</a:t>
            </a:r>
            <a:endParaRPr lang="en-US" b="1" dirty="0">
              <a:solidFill>
                <a:srgbClr val="272453"/>
              </a:solidFill>
            </a:endParaRPr>
          </a:p>
        </p:txBody>
      </p:sp>
      <p:sp>
        <p:nvSpPr>
          <p:cNvPr id="5" name="Content Placeholder 4"/>
          <p:cNvSpPr>
            <a:spLocks noGrp="1"/>
          </p:cNvSpPr>
          <p:nvPr>
            <p:ph idx="1"/>
          </p:nvPr>
        </p:nvSpPr>
        <p:spPr>
          <a:xfrm>
            <a:off x="457200" y="1524000"/>
            <a:ext cx="8229600" cy="4602163"/>
          </a:xfrm>
        </p:spPr>
        <p:txBody>
          <a:bodyPr>
            <a:normAutofit/>
          </a:bodyPr>
          <a:lstStyle/>
          <a:p>
            <a:r>
              <a:rPr lang="en-US" b="1" dirty="0" smtClean="0"/>
              <a:t>The </a:t>
            </a:r>
            <a:r>
              <a:rPr lang="en-US" b="1" dirty="0"/>
              <a:t>power of bias is due to the ways in which our “fast brain” governs our every day </a:t>
            </a:r>
            <a:r>
              <a:rPr lang="en-US" b="1" dirty="0" smtClean="0"/>
              <a:t>lives</a:t>
            </a:r>
          </a:p>
          <a:p>
            <a:pPr lvl="1"/>
            <a:r>
              <a:rPr lang="en-US" b="1" dirty="0" smtClean="0"/>
              <a:t>We </a:t>
            </a:r>
            <a:r>
              <a:rPr lang="en-US" b="1" dirty="0"/>
              <a:t>make associations very quickly, based on our experience or beliefs, and more slowly when we see something counter to our experience or </a:t>
            </a:r>
            <a:r>
              <a:rPr lang="en-US" b="1" dirty="0" smtClean="0"/>
              <a:t>beliefs</a:t>
            </a:r>
          </a:p>
          <a:p>
            <a:pPr lvl="1"/>
            <a:r>
              <a:rPr lang="en-US" b="1" dirty="0" smtClean="0"/>
              <a:t>We </a:t>
            </a:r>
            <a:r>
              <a:rPr lang="en-US" b="1" dirty="0"/>
              <a:t>tend to do things we know how to do or are used to because it takes less brain power.</a:t>
            </a:r>
          </a:p>
          <a:p>
            <a:endParaRPr lang="en-US" dirty="0"/>
          </a:p>
        </p:txBody>
      </p:sp>
      <p:sp>
        <p:nvSpPr>
          <p:cNvPr id="6" name="TextBox 5"/>
          <p:cNvSpPr txBox="1"/>
          <p:nvPr/>
        </p:nvSpPr>
        <p:spPr bwMode="auto">
          <a:xfrm>
            <a:off x="0" y="6265335"/>
            <a:ext cx="9143999" cy="584776"/>
          </a:xfrm>
          <a:prstGeom prst="rect">
            <a:avLst/>
          </a:prstGeom>
          <a:solidFill>
            <a:srgbClr val="800000"/>
          </a:solidFill>
          <a:ln>
            <a:noFill/>
          </a:ln>
          <a:effectLst>
            <a:outerShdw blurRad="50800" dist="38100" dir="2700000" algn="tl" rotWithShape="0">
              <a:prstClr val="black">
                <a:alpha val="40000"/>
              </a:prstClr>
            </a:outerShdw>
          </a:effectLst>
          <a:extLst/>
        </p:spPr>
        <p:txBody>
          <a:bodyPr wrap="square" rtlCol="0">
            <a:spAutoFit/>
          </a:bodyPr>
          <a:lstStyle/>
          <a:p>
            <a:pPr algn="r" eaLnBrk="1" hangingPunct="1"/>
            <a:endParaRPr lang="en-US" sz="3200" dirty="0" smtClean="0">
              <a:solidFill>
                <a:srgbClr val="FFFFFF"/>
              </a:solidFill>
              <a:latin typeface="+mj-lt"/>
            </a:endParaRPr>
          </a:p>
        </p:txBody>
      </p:sp>
    </p:spTree>
    <p:extLst>
      <p:ext uri="{BB962C8B-B14F-4D97-AF65-F5344CB8AC3E}">
        <p14:creationId xmlns:p14="http://schemas.microsoft.com/office/powerpoint/2010/main" val="3026819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1308</Words>
  <Application>Microsoft Macintosh PowerPoint</Application>
  <PresentationFormat>On-screen Show (4:3)</PresentationFormat>
  <Paragraphs>203</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CFAR Mentoring Unconscious Bias Workshop</vt:lpstr>
      <vt:lpstr>PowerPoint Presentation</vt:lpstr>
      <vt:lpstr>PowerPoint Presentation</vt:lpstr>
      <vt:lpstr>What function does bias serve?</vt:lpstr>
      <vt:lpstr>PowerPoint Presentation</vt:lpstr>
      <vt:lpstr>PowerPoint Presentation</vt:lpstr>
      <vt:lpstr>PowerPoint Presentation</vt:lpstr>
      <vt:lpstr>“Fast Brain” vs. “Slow Brain”</vt:lpstr>
      <vt:lpstr>PowerPoint Presentation</vt:lpstr>
      <vt:lpstr>PowerPoint Presentation</vt:lpstr>
      <vt:lpstr>Add These Numbers </vt:lpstr>
      <vt:lpstr>Add These Numbers </vt:lpstr>
      <vt:lpstr>Add These Numbers </vt:lpstr>
      <vt:lpstr>Add These Numbers </vt:lpstr>
      <vt:lpstr>Add These Numbers </vt:lpstr>
      <vt:lpstr>Add These Numbers </vt:lpstr>
      <vt:lpstr>Add These Numbers </vt:lpstr>
      <vt:lpstr>Add These Numbers </vt:lpstr>
      <vt:lpstr>Add These Numbers </vt:lpstr>
      <vt:lpstr>Add These Numbers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O'Neil</dc:creator>
  <cp:lastModifiedBy>Ed O'Neil</cp:lastModifiedBy>
  <cp:revision>1</cp:revision>
  <dcterms:created xsi:type="dcterms:W3CDTF">2016-01-15T23:59:57Z</dcterms:created>
  <dcterms:modified xsi:type="dcterms:W3CDTF">2016-01-16T00:00:50Z</dcterms:modified>
</cp:coreProperties>
</file>