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notesMasterIdLst>
    <p:notesMasterId r:id="rId37"/>
  </p:notesMasterIdLst>
  <p:sldIdLst>
    <p:sldId id="304" r:id="rId2"/>
    <p:sldId id="272" r:id="rId3"/>
    <p:sldId id="273" r:id="rId4"/>
    <p:sldId id="274" r:id="rId5"/>
    <p:sldId id="275" r:id="rId6"/>
    <p:sldId id="276" r:id="rId7"/>
    <p:sldId id="306" r:id="rId8"/>
    <p:sldId id="277" r:id="rId9"/>
    <p:sldId id="278" r:id="rId10"/>
    <p:sldId id="279" r:id="rId11"/>
    <p:sldId id="280" r:id="rId12"/>
    <p:sldId id="281" r:id="rId13"/>
    <p:sldId id="282" r:id="rId14"/>
    <p:sldId id="284" r:id="rId15"/>
    <p:sldId id="307" r:id="rId16"/>
    <p:sldId id="298" r:id="rId17"/>
    <p:sldId id="285" r:id="rId18"/>
    <p:sldId id="286" r:id="rId19"/>
    <p:sldId id="287" r:id="rId20"/>
    <p:sldId id="288" r:id="rId21"/>
    <p:sldId id="289" r:id="rId22"/>
    <p:sldId id="290" r:id="rId23"/>
    <p:sldId id="291" r:id="rId24"/>
    <p:sldId id="292" r:id="rId25"/>
    <p:sldId id="294" r:id="rId26"/>
    <p:sldId id="295" r:id="rId27"/>
    <p:sldId id="296" r:id="rId28"/>
    <p:sldId id="297" r:id="rId29"/>
    <p:sldId id="299" r:id="rId30"/>
    <p:sldId id="305" r:id="rId31"/>
    <p:sldId id="300" r:id="rId32"/>
    <p:sldId id="301" r:id="rId33"/>
    <p:sldId id="302" r:id="rId34"/>
    <p:sldId id="303" r:id="rId35"/>
    <p:sldId id="27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660033"/>
    <a:srgbClr val="FFFFCC"/>
    <a:srgbClr val="99CCFF"/>
    <a:srgbClr val="FF00FF"/>
    <a:srgbClr val="E21E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A719FE-57F5-43EF-89B9-80CC8373DFC8}" type="datetimeFigureOut">
              <a:rPr lang="en-US" smtClean="0"/>
              <a:pPr/>
              <a:t>12/18/2015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170385-CB2E-44F8-87CA-0378D2296667}" type="slidenum">
              <a:rPr lang="en-US" smtClean="0"/>
              <a:pPr/>
              <a:t>‹#›</a:t>
            </a:fld>
            <a:endParaRPr lang="en-US"/>
          </a:p>
        </p:txBody>
      </p:sp>
    </p:spTree>
    <p:extLst>
      <p:ext uri="{BB962C8B-B14F-4D97-AF65-F5344CB8AC3E}">
        <p14:creationId xmlns:p14="http://schemas.microsoft.com/office/powerpoint/2010/main" val="1050911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this module, we have discussed</a:t>
            </a:r>
            <a:r>
              <a:rPr lang="en-US" sz="1200" b="0" i="0" kern="1200" baseline="0" dirty="0" smtClean="0">
                <a:solidFill>
                  <a:schemeClr val="tx1"/>
                </a:solidFill>
                <a:effectLst/>
                <a:latin typeface="+mn-lt"/>
                <a:ea typeface="+mn-ea"/>
                <a:cs typeface="+mn-cs"/>
              </a:rPr>
              <a:t> a systematic way to keep track of, and keep on top of, the work you need to get done.</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With the </a:t>
            </a:r>
            <a:r>
              <a:rPr lang="en-US" sz="1200" b="1" i="0" kern="1200" baseline="0" dirty="0" smtClean="0">
                <a:solidFill>
                  <a:schemeClr val="tx1"/>
                </a:solidFill>
                <a:effectLst/>
                <a:latin typeface="+mn-lt"/>
                <a:ea typeface="+mn-ea"/>
                <a:cs typeface="+mn-cs"/>
              </a:rPr>
              <a:t>master project list </a:t>
            </a:r>
            <a:r>
              <a:rPr lang="en-US" sz="1200" b="0" i="0" kern="1200" baseline="0" dirty="0" smtClean="0">
                <a:solidFill>
                  <a:schemeClr val="tx1"/>
                </a:solidFill>
                <a:effectLst/>
                <a:latin typeface="+mn-lt"/>
                <a:ea typeface="+mn-ea"/>
                <a:cs typeface="+mn-cs"/>
              </a:rPr>
              <a:t>you keep track of all the current work that will need to be completed over the next few days, weeks and months.  The </a:t>
            </a:r>
            <a:r>
              <a:rPr lang="en-US" sz="1200" b="1" i="0" kern="1200" baseline="0" dirty="0" smtClean="0">
                <a:solidFill>
                  <a:schemeClr val="tx1"/>
                </a:solidFill>
                <a:effectLst/>
                <a:latin typeface="+mn-lt"/>
                <a:ea typeface="+mn-ea"/>
                <a:cs typeface="+mn-cs"/>
              </a:rPr>
              <a:t>Ideas for later list and calendar notations </a:t>
            </a:r>
            <a:r>
              <a:rPr lang="en-US" sz="1200" b="0" i="0" kern="1200" baseline="0" dirty="0" smtClean="0">
                <a:solidFill>
                  <a:schemeClr val="tx1"/>
                </a:solidFill>
                <a:effectLst/>
                <a:latin typeface="+mn-lt"/>
                <a:ea typeface="+mn-ea"/>
                <a:cs typeface="+mn-cs"/>
              </a:rPr>
              <a:t>allow you to keep track of planned and possible work.  By keeping these two kinds of work separate, you can focus better on current work, and not worry about forgetting good ideas or future plans.</a:t>
            </a:r>
          </a:p>
          <a:p>
            <a:endParaRPr lang="en-US" sz="1200" b="0" i="0" kern="1200" baseline="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Your day will consist of a mixture of the work you habitually do, the events and tasks scheduled on the calendar, </a:t>
            </a:r>
            <a:r>
              <a:rPr lang="en-US" sz="1200" b="0" i="0" kern="1200" smtClean="0">
                <a:solidFill>
                  <a:schemeClr val="tx1"/>
                </a:solidFill>
                <a:effectLst/>
                <a:latin typeface="+mn-lt"/>
                <a:ea typeface="+mn-ea"/>
                <a:cs typeface="+mn-cs"/>
              </a:rPr>
              <a:t>and the </a:t>
            </a:r>
            <a:r>
              <a:rPr lang="en-US" sz="1200" b="0" i="0" kern="1200" dirty="0" smtClean="0">
                <a:solidFill>
                  <a:schemeClr val="tx1"/>
                </a:solidFill>
                <a:effectLst/>
                <a:latin typeface="+mn-lt"/>
                <a:ea typeface="+mn-ea"/>
                <a:cs typeface="+mn-cs"/>
              </a:rPr>
              <a:t>sharply focused, short, list of planned tasks on the daily</a:t>
            </a:r>
            <a:r>
              <a:rPr lang="en-US" sz="1200" b="0" i="0" kern="1200" baseline="0" dirty="0" smtClean="0">
                <a:solidFill>
                  <a:schemeClr val="tx1"/>
                </a:solidFill>
                <a:effectLst/>
                <a:latin typeface="+mn-lt"/>
                <a:ea typeface="+mn-ea"/>
                <a:cs typeface="+mn-cs"/>
              </a:rPr>
              <a:t> task plan. </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planning</a:t>
            </a:r>
            <a:r>
              <a:rPr lang="en-US" sz="1200" b="0" i="0" kern="1200" baseline="0" dirty="0" smtClean="0">
                <a:solidFill>
                  <a:schemeClr val="tx1"/>
                </a:solidFill>
                <a:effectLst/>
                <a:latin typeface="+mn-lt"/>
                <a:ea typeface="+mn-ea"/>
                <a:cs typeface="+mn-cs"/>
              </a:rPr>
              <a:t> required for this system is minimal, but critical -- an hour per week spent updating your lists and the calendar, and identifying high priorities for the coming week, and a few minutes each day preparing your daily plan.</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Following this method will result in an enhanced ability to focus on the tasks at hand, fewer distractions, and reduction in anxiety about what you might be forgetting.</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To get started, pick one section, try it out, tweak it to fit your own style and preferences, and then, add additional methods until you achieve the level of control you need.</a:t>
            </a:r>
          </a:p>
          <a:p>
            <a:endParaRPr lang="en-US" sz="1200" b="0" i="0" kern="1200" baseline="0" dirty="0" smtClean="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3057686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of us are in the habit of </a:t>
            </a:r>
            <a:r>
              <a:rPr lang="en-US" dirty="0" smtClean="0"/>
              <a:t>putting deadlines</a:t>
            </a:r>
            <a:r>
              <a:rPr lang="en-US" baseline="0" dirty="0" smtClean="0"/>
              <a:t> on our calendar  – April 15 being a common example.</a:t>
            </a:r>
          </a:p>
          <a:p>
            <a:endParaRPr lang="en-US" baseline="0" dirty="0" smtClean="0"/>
          </a:p>
          <a:p>
            <a:r>
              <a:rPr lang="en-US" baseline="0" dirty="0" smtClean="0"/>
              <a:t>In Outlook,  you can set a reminder of any duration for these notes, so that you can be alerted to the need to start working on the project at the right time. </a:t>
            </a:r>
          </a:p>
          <a:p>
            <a:endParaRPr lang="en-US" baseline="0" dirty="0" smtClean="0"/>
          </a:p>
          <a:p>
            <a:r>
              <a:rPr lang="en-US" baseline="0" dirty="0" smtClean="0"/>
              <a:t>For most of us, it is best to use the term deadline </a:t>
            </a:r>
            <a:r>
              <a:rPr lang="en-US" i="1" baseline="0" dirty="0" smtClean="0"/>
              <a:t>only</a:t>
            </a:r>
            <a:r>
              <a:rPr lang="en-US" i="0" baseline="0" dirty="0" smtClean="0"/>
              <a:t>  for projects that have externally imposed, hard due dates.   If arbitrary deadlines are set for work that does not have a real deadline, many people will begin to ignore the term – and the work -  altogether.</a:t>
            </a:r>
            <a:endParaRPr lang="en-US" i="1" dirty="0"/>
          </a:p>
        </p:txBody>
      </p:sp>
    </p:spTree>
    <p:extLst>
      <p:ext uri="{BB962C8B-B14F-4D97-AF65-F5344CB8AC3E}">
        <p14:creationId xmlns:p14="http://schemas.microsoft.com/office/powerpoint/2010/main" val="954273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the note section can be used to record reminders of any kind of recurrent work.  In</a:t>
            </a:r>
            <a:r>
              <a:rPr lang="en-US" baseline="0" dirty="0" smtClean="0"/>
              <a:t> Outlook, recurrences for almost any regular interval (i.e. days, weeks, monthly, annually) can be set.</a:t>
            </a:r>
            <a:endParaRPr lang="en-US" dirty="0"/>
          </a:p>
        </p:txBody>
      </p:sp>
    </p:spTree>
    <p:extLst>
      <p:ext uri="{BB962C8B-B14F-4D97-AF65-F5344CB8AC3E}">
        <p14:creationId xmlns:p14="http://schemas.microsoft.com/office/powerpoint/2010/main" val="3179932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83347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xfrm>
            <a:off x="1143000" y="685800"/>
            <a:ext cx="4572000" cy="3429000"/>
          </a:xfrm>
          <a:ln/>
        </p:spPr>
      </p:sp>
      <p:sp>
        <p:nvSpPr>
          <p:cNvPr id="175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75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1EF5D5F-4DE9-472C-9025-01DC0A065053}" type="slidenum">
              <a:rPr lang="en-US">
                <a:solidFill>
                  <a:srgbClr val="000000"/>
                </a:solidFill>
              </a:rPr>
              <a:pPr eaLnBrk="1" hangingPunct="1"/>
              <a:t>29</a:t>
            </a:fld>
            <a:endParaRPr lang="en-US">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best way to get started with a master project list</a:t>
            </a:r>
            <a:r>
              <a:rPr lang="en-US" baseline="0" dirty="0" smtClean="0"/>
              <a:t> is to pick a list manager medium, which will be discussed next, and start adding projects as you think of them.</a:t>
            </a:r>
          </a:p>
          <a:p>
            <a:endParaRPr lang="en-US" baseline="0" dirty="0" smtClean="0"/>
          </a:p>
          <a:p>
            <a:r>
              <a:rPr lang="en-US" baseline="0" dirty="0" smtClean="0"/>
              <a:t>You can jump start the process by spending some time collecting what you have been keeping in your head, and then adding the items that are already written down somewhere on lists or in your calendar, or, floating around on random pieces of paper.  </a:t>
            </a:r>
          </a:p>
          <a:p>
            <a:endParaRPr lang="en-US" baseline="0" dirty="0" smtClean="0"/>
          </a:p>
          <a:p>
            <a:r>
              <a:rPr lang="en-US" baseline="0" dirty="0" smtClean="0"/>
              <a:t>To help recall what you have been simply remembering, the prompting questions shown here may help your recall.</a:t>
            </a:r>
          </a:p>
          <a:p>
            <a:endParaRPr lang="en-US" baseline="0" dirty="0" smtClean="0"/>
          </a:p>
          <a:p>
            <a:r>
              <a:rPr lang="en-US" baseline="0" dirty="0" smtClean="0"/>
              <a:t>Finally, you have several roles in life.  Make a quick list of these, and then ask what projects you are, or should be,  doing for each area.</a:t>
            </a:r>
          </a:p>
          <a:p>
            <a:endParaRPr lang="en-US" baseline="0" dirty="0" smtClean="0"/>
          </a:p>
          <a:p>
            <a:r>
              <a:rPr lang="en-US" baseline="0" dirty="0" smtClean="0"/>
              <a:t>To get started with this process, set aside an hour and record as much as you can.  </a:t>
            </a:r>
            <a:endParaRPr lang="en-US" dirty="0"/>
          </a:p>
        </p:txBody>
      </p:sp>
    </p:spTree>
    <p:extLst>
      <p:ext uri="{BB962C8B-B14F-4D97-AF65-F5344CB8AC3E}">
        <p14:creationId xmlns:p14="http://schemas.microsoft.com/office/powerpoint/2010/main" val="4151079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step is go</a:t>
            </a:r>
            <a:r>
              <a:rPr lang="en-US" baseline="0" dirty="0" smtClean="0"/>
              <a:t> examine each item on the draft list, and ask yourself two questions:</a:t>
            </a:r>
          </a:p>
          <a:p>
            <a:endParaRPr lang="en-US" baseline="0" dirty="0" smtClean="0"/>
          </a:p>
          <a:p>
            <a:r>
              <a:rPr lang="en-US" baseline="0" dirty="0" smtClean="0"/>
              <a:t>First, is the something that I am committed to do?</a:t>
            </a:r>
          </a:p>
          <a:p>
            <a:endParaRPr lang="en-US" baseline="0" dirty="0" smtClean="0"/>
          </a:p>
          <a:p>
            <a:r>
              <a:rPr lang="en-US" baseline="0" dirty="0" smtClean="0"/>
              <a:t>And second, if I am committed, is this the right time to do it?</a:t>
            </a:r>
          </a:p>
          <a:p>
            <a:endParaRPr lang="en-US" baseline="0" dirty="0" smtClean="0"/>
          </a:p>
          <a:p>
            <a:r>
              <a:rPr lang="en-US" baseline="0" dirty="0" smtClean="0"/>
              <a:t>If you can honestly answer yes to both, then add it to the Master Project List, remembering to name it as an outcome, and then jot down any steps that come to mind, and if you can, think of one next action.</a:t>
            </a:r>
          </a:p>
          <a:p>
            <a:endParaRPr lang="en-US" baseline="0" dirty="0" smtClean="0"/>
          </a:p>
          <a:p>
            <a:r>
              <a:rPr lang="en-US" baseline="0" dirty="0" smtClean="0"/>
              <a:t>If you are committed to do the project, but you don’t have time and can afford to defer it, add a note to your calendar on the date you would like to take it up.</a:t>
            </a:r>
          </a:p>
          <a:p>
            <a:endParaRPr lang="en-US" baseline="0" dirty="0" smtClean="0"/>
          </a:p>
          <a:p>
            <a:r>
              <a:rPr lang="en-US" baseline="0" dirty="0" smtClean="0"/>
              <a:t>If you don’t know if you are committed to do the work, and the timeframe is not important, add it to the ideas for later list</a:t>
            </a:r>
          </a:p>
          <a:p>
            <a:endParaRPr lang="en-US" baseline="0" dirty="0" smtClean="0"/>
          </a:p>
          <a:p>
            <a:r>
              <a:rPr lang="en-US" baseline="0" dirty="0" smtClean="0"/>
              <a:t>Finally, if you decide this item is simply of no interest, delete it altogether. </a:t>
            </a:r>
            <a:endParaRPr lang="en-US" dirty="0"/>
          </a:p>
        </p:txBody>
      </p:sp>
    </p:spTree>
    <p:extLst>
      <p:ext uri="{BB962C8B-B14F-4D97-AF65-F5344CB8AC3E}">
        <p14:creationId xmlns:p14="http://schemas.microsoft.com/office/powerpoint/2010/main" val="3183997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p:cNvSpPr>
            <a:spLocks noGrp="1" noRot="1" noChangeAspect="1" noChangeArrowheads="1" noTextEdit="1"/>
          </p:cNvSpPr>
          <p:nvPr>
            <p:ph type="sldImg"/>
          </p:nvPr>
        </p:nvSpPr>
        <p:spPr>
          <a:xfrm>
            <a:off x="1144588" y="685800"/>
            <a:ext cx="4572000" cy="3429000"/>
          </a:xfrm>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 </a:t>
            </a:r>
          </a:p>
          <a:p>
            <a:pPr eaLnBrk="1" hangingPunct="1"/>
            <a:r>
              <a:rPr lang="en-US" dirty="0" smtClean="0"/>
              <a:t>Any</a:t>
            </a:r>
            <a:r>
              <a:rPr lang="en-US" baseline="0" dirty="0" smtClean="0"/>
              <a:t> form of paper can work, as long as the list items are kept in one place.  For example, if index cards or </a:t>
            </a:r>
            <a:r>
              <a:rPr lang="en-US" sz="1200" dirty="0" smtClean="0"/>
              <a:t>Post its</a:t>
            </a:r>
            <a:r>
              <a:rPr lang="en-US" sz="1200" baseline="0" dirty="0" smtClean="0"/>
              <a:t> ™ are used, the best practice is to record one project per card/note, and then keep the cards or notes together in one location-  Index cards can be clipped together with a binder clip, and </a:t>
            </a:r>
            <a:r>
              <a:rPr lang="en-US" sz="1200" dirty="0" smtClean="0"/>
              <a:t>Post its</a:t>
            </a:r>
            <a:r>
              <a:rPr lang="en-US" sz="1200" baseline="0" dirty="0" smtClean="0"/>
              <a:t> ™ can be kept on the pages of a notebook.</a:t>
            </a:r>
          </a:p>
          <a:p>
            <a:pPr eaLnBrk="1" hangingPunct="1"/>
            <a:endParaRPr lang="en-US" sz="1200"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t>Document files are digital,</a:t>
            </a:r>
            <a:r>
              <a:rPr lang="en-US" i="0" baseline="0" dirty="0" smtClean="0"/>
              <a:t> or course, </a:t>
            </a:r>
            <a:r>
              <a:rPr lang="en-US" i="0" dirty="0" smtClean="0"/>
              <a:t>but </a:t>
            </a:r>
            <a:r>
              <a:rPr lang="en-US" i="0" baseline="0" dirty="0" smtClean="0"/>
              <a:t>seem to </a:t>
            </a:r>
            <a:r>
              <a:rPr lang="en-US" i="0" dirty="0" smtClean="0"/>
              <a:t>function</a:t>
            </a:r>
            <a:r>
              <a:rPr lang="en-US" i="0" baseline="0" dirty="0" smtClean="0"/>
              <a:t> for many people more like paper.  If you choose one of these options, store the document in a location that is easy to access: for example on your desktop, or on a server file if that allows access from remote locations.   The idea is to minimize the number of clicks to get to the document – and limiting to one is best.</a:t>
            </a:r>
            <a:endParaRPr lang="en-US" i="0" dirty="0" smtClean="0"/>
          </a:p>
          <a:p>
            <a:pPr eaLnBrk="1" hangingPunct="1"/>
            <a:endParaRPr lang="en-US" dirty="0" smtClean="0"/>
          </a:p>
          <a:p>
            <a:pPr eaLnBrk="1" hangingPunct="1"/>
            <a:endParaRPr lang="en-US" dirty="0" smtClean="0"/>
          </a:p>
          <a:p>
            <a:pPr eaLnBrk="1" hangingPunct="1"/>
            <a:r>
              <a:rPr lang="en-US" dirty="0" smtClean="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p:cNvSpPr>
            <a:spLocks noGrp="1" noRot="1" noChangeAspect="1" noChangeArrowheads="1" noTextEdit="1"/>
          </p:cNvSpPr>
          <p:nvPr>
            <p:ph type="sldImg"/>
          </p:nvPr>
        </p:nvSpPr>
        <p:spPr>
          <a:xfrm>
            <a:off x="1103313" y="685761"/>
            <a:ext cx="4654550" cy="3428805"/>
          </a:xfrm>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Dozens</a:t>
            </a:r>
            <a:r>
              <a:rPr lang="en-US" baseline="0" dirty="0" smtClean="0"/>
              <a:t> of dedicated list manager programs are available.  This table lists several highly rated, established programs with robust feature sets.</a:t>
            </a:r>
          </a:p>
          <a:p>
            <a:pPr eaLnBrk="1" hangingPunct="1"/>
            <a:endParaRPr lang="en-US" baseline="0" dirty="0" smtClean="0"/>
          </a:p>
          <a:p>
            <a:r>
              <a:rPr lang="en-US" dirty="0" smtClean="0"/>
              <a:t>If</a:t>
            </a:r>
            <a:r>
              <a:rPr lang="en-US" baseline="0" dirty="0" smtClean="0"/>
              <a:t> you use one of these programs, y</a:t>
            </a:r>
            <a:r>
              <a:rPr lang="en-US" dirty="0" smtClean="0"/>
              <a:t>our</a:t>
            </a:r>
            <a:r>
              <a:rPr lang="en-US" baseline="0" dirty="0" smtClean="0"/>
              <a:t> list can be easily backed up, and, if you select a compatible program, you can have access to the list on all of your devices.</a:t>
            </a:r>
          </a:p>
          <a:p>
            <a:endParaRPr lang="en-US" baseline="0" dirty="0" smtClean="0"/>
          </a:p>
          <a:p>
            <a:r>
              <a:rPr lang="en-US" baseline="0" dirty="0" smtClean="0"/>
              <a:t>In addition, these programs have built in features that can help you organize your list.</a:t>
            </a:r>
          </a:p>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rule in effective calendaring is to keep</a:t>
            </a:r>
            <a:r>
              <a:rPr lang="en-US" baseline="0" dirty="0" smtClean="0"/>
              <a:t> </a:t>
            </a:r>
            <a:r>
              <a:rPr lang="en-US" i="1" baseline="0" dirty="0" smtClean="0"/>
              <a:t>one</a:t>
            </a:r>
            <a:r>
              <a:rPr lang="en-US" i="0" baseline="0" dirty="0" smtClean="0"/>
              <a:t> calendar that includes all of your time commitments, both work related and personal.   The risks of not doing so are double booking, missing appointments, and a false sense of how much discretionary time you actually have.</a:t>
            </a:r>
          </a:p>
          <a:p>
            <a:endParaRPr lang="en-US" i="0" baseline="0" dirty="0" smtClean="0"/>
          </a:p>
          <a:p>
            <a:r>
              <a:rPr lang="en-US" i="0" baseline="0" dirty="0" smtClean="0"/>
              <a:t>This rule is not easy to implement, especially if you have more than one work calendar  -- for example, an Outlook calendar for your primary academic work, and a patient scheduling calendar as part of the electronic medical record system.  If you work at more than one clinical site, you may have to work within separate calendaring systems for each. Adding the calendars of family members creates an even greater challenge.</a:t>
            </a:r>
          </a:p>
          <a:p>
            <a:endParaRPr lang="en-US" i="0" baseline="0" dirty="0" smtClean="0"/>
          </a:p>
          <a:p>
            <a:r>
              <a:rPr lang="en-US" i="0" baseline="0" dirty="0" smtClean="0"/>
              <a:t>The simplest solution is usually not feasible:  synchronizing all the calendars into one central program.  If you can do it, you should,  but firewalls, confidentiality issues, and technical incompatibilities make it unlikely that this solution will work for you.</a:t>
            </a:r>
          </a:p>
          <a:p>
            <a:endParaRPr lang="en-US" i="0" baseline="0" dirty="0" smtClean="0"/>
          </a:p>
          <a:p>
            <a:r>
              <a:rPr lang="en-US" i="0" baseline="0" dirty="0" smtClean="0"/>
              <a:t>The simplest work around, although not elegant , is to manually blocking off on the main calendar all the time that you spend at any location.  You may be able to pull in other calendars (for example </a:t>
            </a:r>
            <a:r>
              <a:rPr lang="en-US" i="0" baseline="0" dirty="0" err="1" smtClean="0"/>
              <a:t>google</a:t>
            </a:r>
            <a:r>
              <a:rPr lang="en-US" i="0" baseline="0" dirty="0" smtClean="0"/>
              <a:t> calendars) into Outlook so that you can look at your primary calendar  and the alternatives side by side.  This solution may be the best way to keep track of other family members.</a:t>
            </a:r>
          </a:p>
          <a:p>
            <a:endParaRPr lang="en-US" i="0" baseline="0" dirty="0" smtClean="0"/>
          </a:p>
          <a:p>
            <a:endParaRPr lang="en-US" dirty="0"/>
          </a:p>
        </p:txBody>
      </p:sp>
    </p:spTree>
    <p:extLst>
      <p:ext uri="{BB962C8B-B14F-4D97-AF65-F5344CB8AC3E}">
        <p14:creationId xmlns:p14="http://schemas.microsoft.com/office/powerpoint/2010/main" val="2237051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a:t>
            </a:r>
            <a:r>
              <a:rPr lang="en-US" baseline="0" dirty="0" smtClean="0"/>
              <a:t> rule is to use a calendar that allows a detailed view of the day, and that included both a time grid and an “note” section.  In the remainder of this module we will discuss the types of items that should go in each of these two parts of the calendar.</a:t>
            </a:r>
            <a:endParaRPr lang="en-US" dirty="0"/>
          </a:p>
        </p:txBody>
      </p:sp>
    </p:spTree>
    <p:extLst>
      <p:ext uri="{BB962C8B-B14F-4D97-AF65-F5344CB8AC3E}">
        <p14:creationId xmlns:p14="http://schemas.microsoft.com/office/powerpoint/2010/main" val="2818908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Now we will discuss the types of items that belong on the calendar.</a:t>
            </a:r>
          </a:p>
          <a:p>
            <a:endParaRPr lang="en-US" dirty="0" smtClean="0"/>
          </a:p>
          <a:p>
            <a:r>
              <a:rPr lang="en-US" dirty="0" smtClean="0"/>
              <a:t>In the time grid section, the obvious choice are events which you need to attend:  meetings, clinic, laboratory sessions, conference calls, and so on.</a:t>
            </a:r>
          </a:p>
          <a:p>
            <a:endParaRPr lang="en-US" dirty="0" smtClean="0"/>
          </a:p>
          <a:p>
            <a:r>
              <a:rPr lang="en-US" dirty="0" smtClean="0"/>
              <a:t>Here the key is</a:t>
            </a:r>
            <a:r>
              <a:rPr lang="en-US" baseline="0" dirty="0" smtClean="0"/>
              <a:t> to include all events, including personal ones.  If you have promised to make dinner that evening, put it on the calendar.</a:t>
            </a:r>
          </a:p>
          <a:p>
            <a:endParaRPr lang="en-US" baseline="0" dirty="0" smtClean="0"/>
          </a:p>
          <a:p>
            <a:r>
              <a:rPr lang="en-US" baseline="0" dirty="0" smtClean="0"/>
              <a:t>Outlook gives you the option of marking any calendar item as “private” – which means that you can set up your system so that your delegates will see that time is blocked out, but they will not be able to see the details of the appointment.  You may prefer that setting for personal events.  </a:t>
            </a:r>
          </a:p>
          <a:p>
            <a:endParaRPr lang="en-US" baseline="0" dirty="0" smtClean="0"/>
          </a:p>
          <a:p>
            <a:r>
              <a:rPr lang="en-US" baseline="0" dirty="0" smtClean="0"/>
              <a:t>To make an appointment private, right click on the appointment, and choose Private from the pop up menu options.</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Adding </a:t>
            </a:r>
            <a:r>
              <a:rPr lang="en-US" baseline="0" dirty="0" smtClean="0"/>
              <a:t>transition time before and after meetings can be very helpful.  It will prevent back to back events being scheduled when time is needed to get from one place to another, when you need preparation time before an event, or debriefing time after one.  In addition, it will prevent a false sense of having more discretionary time than you actually have.</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a:t>
            </a:r>
            <a:r>
              <a:rPr lang="en-US" baseline="0" dirty="0" smtClean="0"/>
              <a:t> third type of item to put on the time grid are tasks that </a:t>
            </a:r>
            <a:r>
              <a:rPr lang="en-US" i="1" baseline="0" dirty="0" smtClean="0"/>
              <a:t>must be done today at a particular time.</a:t>
            </a:r>
            <a:r>
              <a:rPr lang="en-US" i="0" baseline="0" dirty="0" smtClean="0"/>
              <a:t>  </a:t>
            </a:r>
          </a:p>
          <a:p>
            <a:endParaRPr lang="en-US" i="0" baseline="0" dirty="0" smtClean="0"/>
          </a:p>
          <a:p>
            <a:r>
              <a:rPr lang="en-US" i="0" baseline="0" dirty="0" smtClean="0"/>
              <a:t>We will discuss in a moment tasks that can be done anytime during the day – here, in the time grid, we are putting reminders </a:t>
            </a:r>
            <a:r>
              <a:rPr lang="en-US" i="1" baseline="0" dirty="0" smtClean="0"/>
              <a:t>only </a:t>
            </a:r>
            <a:r>
              <a:rPr lang="en-US" i="0" baseline="0" dirty="0" smtClean="0"/>
              <a:t> for tasks that must be done at that time.   </a:t>
            </a:r>
          </a:p>
          <a:p>
            <a:endParaRPr lang="en-US" i="0" baseline="0" dirty="0" smtClean="0"/>
          </a:p>
          <a:p>
            <a:r>
              <a:rPr lang="en-US" i="0" baseline="0" dirty="0" smtClean="0"/>
              <a:t>For example, in this slide, we have a note to call John at 1:00.  We selected that time because we need to talk to John today, and, we know he will be in his office starting at 1:00  (John has a cushy job!).  Note that this is not the same thing as a planned call, which John also has on his schedule – that would be included like any other event on our calendar as well.</a:t>
            </a:r>
          </a:p>
          <a:p>
            <a:endParaRPr lang="en-US" i="0" baseline="0" dirty="0" smtClean="0"/>
          </a:p>
          <a:p>
            <a:r>
              <a:rPr lang="en-US" dirty="0" smtClean="0"/>
              <a:t>The second</a:t>
            </a:r>
            <a:r>
              <a:rPr lang="en-US" baseline="0" dirty="0" smtClean="0"/>
              <a:t> time specific task is a reminder to take a meeting folder home.  We put it on the calendar at going home time to increase the odds that we will remember it at the right time.</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Finally, the calendar</a:t>
            </a:r>
            <a:r>
              <a:rPr lang="en-US" baseline="0" dirty="0" smtClean="0"/>
              <a:t> can be used to create “appointments with yourself,”  or what is sometimes called “time blocking.”</a:t>
            </a:r>
          </a:p>
          <a:p>
            <a:endParaRPr lang="en-US" baseline="0" dirty="0" smtClean="0"/>
          </a:p>
          <a:p>
            <a:r>
              <a:rPr lang="en-US" baseline="0" dirty="0" smtClean="0"/>
              <a:t>You have probably used this technique in the past, perhaps with a paper or grant deadline looming, or for some other important project that requires a sustained level of concentration.</a:t>
            </a:r>
          </a:p>
          <a:p>
            <a:endParaRPr lang="en-US" baseline="0" dirty="0" smtClean="0"/>
          </a:p>
          <a:p>
            <a:r>
              <a:rPr lang="en-US" baseline="0" dirty="0" smtClean="0"/>
              <a:t>The obvious value of putting these blocks of time into the official calendar is to preserve the time so that you can get some work done.  </a:t>
            </a:r>
          </a:p>
          <a:p>
            <a:endParaRPr lang="en-US" baseline="0" dirty="0" smtClean="0"/>
          </a:p>
          <a:p>
            <a:r>
              <a:rPr lang="en-US" baseline="0" dirty="0" smtClean="0"/>
              <a:t>There is a risk to time blocking.  If you label these blocks of time with a nonspecific label such as  “work,”  or  “grant,”  or,  “budget,”  you may come up to that time, and decide that you have more important things to do, or, feel overwhelmed by the enormity of the project, and decide to just do something else.</a:t>
            </a:r>
          </a:p>
          <a:p>
            <a:endParaRPr lang="en-US" baseline="0" dirty="0" smtClean="0"/>
          </a:p>
          <a:p>
            <a:r>
              <a:rPr lang="en-US" baseline="0" dirty="0" smtClean="0"/>
              <a:t>To improve the chances that you will respond to these blocks of time, write exactly what you plan to work on – as in this example, “work on first draft of the division budget.”</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Notes section of the calendar</a:t>
            </a:r>
            <a:r>
              <a:rPr lang="en-US" baseline="0" dirty="0" smtClean="0"/>
              <a:t> is used for information for the day that is not time specific.</a:t>
            </a:r>
          </a:p>
          <a:p>
            <a:endParaRPr lang="en-US" baseline="0" dirty="0" smtClean="0"/>
          </a:p>
          <a:p>
            <a:r>
              <a:rPr lang="en-US" baseline="0" dirty="0" smtClean="0"/>
              <a:t>One set of items best put here are tasks that must be done today, but that can be done anytime you get to them.  In practice, you should plan to do these tasks as early in the day as possible. </a:t>
            </a:r>
          </a:p>
          <a:p>
            <a:endParaRPr lang="en-US" baseline="0" dirty="0" smtClean="0"/>
          </a:p>
          <a:p>
            <a:r>
              <a:rPr lang="en-US" baseline="0" dirty="0" smtClean="0"/>
              <a:t>Some time management experts recommend that ALL tasks for the day be arbitrarily assigned to a time slot.  This approach can work if you have quite a bit of control over how you spend your time.  </a:t>
            </a:r>
          </a:p>
          <a:p>
            <a:endParaRPr lang="en-US" baseline="0" dirty="0" smtClean="0"/>
          </a:p>
          <a:p>
            <a:r>
              <a:rPr lang="en-US" baseline="0" dirty="0" smtClean="0"/>
              <a:t>However, your job probably does not fit that description.  Scheduling several tasks at specific times can be a recipe for frustration, because unexpected events can disrupt your carefully made plan.  Listing these tasks in the note section allows you to fit them in as soon as time is available.</a:t>
            </a:r>
            <a:endParaRPr lang="en-US" dirty="0"/>
          </a:p>
        </p:txBody>
      </p:sp>
    </p:spTree>
    <p:extLst>
      <p:ext uri="{BB962C8B-B14F-4D97-AF65-F5344CB8AC3E}">
        <p14:creationId xmlns:p14="http://schemas.microsoft.com/office/powerpoint/2010/main" val="237861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second type</a:t>
            </a:r>
            <a:r>
              <a:rPr lang="en-US" baseline="0" dirty="0" smtClean="0"/>
              <a:t> of item for the Notes section are reminders that you are waiting to hear back from someone by telephone or email.</a:t>
            </a:r>
          </a:p>
          <a:p>
            <a:endParaRPr lang="en-US" baseline="0" dirty="0" smtClean="0"/>
          </a:p>
          <a:p>
            <a:r>
              <a:rPr lang="en-US" baseline="0" dirty="0" smtClean="0"/>
              <a:t>In this slide the abbreviation W – F  is used as a prefix to indicate “Waiting For.”</a:t>
            </a:r>
          </a:p>
          <a:p>
            <a:endParaRPr lang="en-US" baseline="0" dirty="0" smtClean="0"/>
          </a:p>
          <a:p>
            <a:r>
              <a:rPr lang="en-US" baseline="0" dirty="0" smtClean="0"/>
              <a:t>This type of note should be limited to situations in which you need to hear from the person TODAY.</a:t>
            </a:r>
            <a:endParaRPr lang="en-US" dirty="0"/>
          </a:p>
        </p:txBody>
      </p:sp>
    </p:spTree>
    <p:extLst>
      <p:ext uri="{BB962C8B-B14F-4D97-AF65-F5344CB8AC3E}">
        <p14:creationId xmlns:p14="http://schemas.microsoft.com/office/powerpoint/2010/main" val="2672513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570826D-5C7C-42A3-98DC-097B894263A0}" type="datetimeFigureOut">
              <a:rPr lang="en-US" smtClean="0"/>
              <a:pPr/>
              <a:t>12/18/2015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F55F1CA-8D01-4A04-8D3F-E7757E36F7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70826D-5C7C-42A3-98DC-097B894263A0}" type="datetimeFigureOut">
              <a:rPr lang="en-US" smtClean="0"/>
              <a:pPr/>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5F1CA-8D01-4A04-8D3F-E7757E36F7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570826D-5C7C-42A3-98DC-097B894263A0}" type="datetimeFigureOut">
              <a:rPr lang="en-US" smtClean="0"/>
              <a:pPr/>
              <a:t>12/18/2015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F55F1CA-8D01-4A04-8D3F-E7757E36F7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570826D-5C7C-42A3-98DC-097B894263A0}" type="datetimeFigureOut">
              <a:rPr lang="en-US" smtClean="0"/>
              <a:pPr/>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F55F1CA-8D01-4A04-8D3F-E7757E36F7C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570826D-5C7C-42A3-98DC-097B894263A0}" type="datetimeFigureOut">
              <a:rPr lang="en-US" smtClean="0"/>
              <a:pPr/>
              <a:t>12/18/2015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F55F1CA-8D01-4A04-8D3F-E7757E36F7C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570826D-5C7C-42A3-98DC-097B894263A0}" type="datetimeFigureOut">
              <a:rPr lang="en-US" smtClean="0"/>
              <a:pPr/>
              <a:t>12/18/2015</a:t>
            </a:fld>
            <a:endParaRPr lang="en-US"/>
          </a:p>
        </p:txBody>
      </p:sp>
      <p:sp>
        <p:nvSpPr>
          <p:cNvPr id="10" name="Slide Number Placeholder 9"/>
          <p:cNvSpPr>
            <a:spLocks noGrp="1"/>
          </p:cNvSpPr>
          <p:nvPr>
            <p:ph type="sldNum" sz="quarter" idx="16"/>
          </p:nvPr>
        </p:nvSpPr>
        <p:spPr/>
        <p:txBody>
          <a:bodyPr rtlCol="0"/>
          <a:lstStyle/>
          <a:p>
            <a:fld id="{DF55F1CA-8D01-4A04-8D3F-E7757E36F7C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570826D-5C7C-42A3-98DC-097B894263A0}" type="datetimeFigureOut">
              <a:rPr lang="en-US" smtClean="0"/>
              <a:pPr/>
              <a:t>12/18/2015</a:t>
            </a:fld>
            <a:endParaRPr lang="en-US"/>
          </a:p>
        </p:txBody>
      </p:sp>
      <p:sp>
        <p:nvSpPr>
          <p:cNvPr id="12" name="Slide Number Placeholder 11"/>
          <p:cNvSpPr>
            <a:spLocks noGrp="1"/>
          </p:cNvSpPr>
          <p:nvPr>
            <p:ph type="sldNum" sz="quarter" idx="16"/>
          </p:nvPr>
        </p:nvSpPr>
        <p:spPr/>
        <p:txBody>
          <a:bodyPr rtlCol="0"/>
          <a:lstStyle/>
          <a:p>
            <a:fld id="{DF55F1CA-8D01-4A04-8D3F-E7757E36F7C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70826D-5C7C-42A3-98DC-097B894263A0}" type="datetimeFigureOut">
              <a:rPr lang="en-US" smtClean="0"/>
              <a:pPr/>
              <a:t>12/18/2015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F55F1CA-8D01-4A04-8D3F-E7757E36F7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70826D-5C7C-42A3-98DC-097B894263A0}" type="datetimeFigureOut">
              <a:rPr lang="en-US" smtClean="0"/>
              <a:pPr/>
              <a:t>12/18/2015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F55F1CA-8D01-4A04-8D3F-E7757E36F7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570826D-5C7C-42A3-98DC-097B894263A0}" type="datetimeFigureOut">
              <a:rPr lang="en-US" smtClean="0"/>
              <a:pPr/>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F55F1CA-8D01-4A04-8D3F-E7757E36F7C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570826D-5C7C-42A3-98DC-097B894263A0}" type="datetimeFigureOut">
              <a:rPr lang="en-US" smtClean="0"/>
              <a:pPr/>
              <a:t>12/18/2015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F55F1CA-8D01-4A04-8D3F-E7757E36F7C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570826D-5C7C-42A3-98DC-097B894263A0}" type="datetimeFigureOut">
              <a:rPr lang="en-US" smtClean="0"/>
              <a:pPr/>
              <a:t>12/18/2015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F55F1CA-8D01-4A04-8D3F-E7757E36F7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far.ucsf.edu/cfar?page=home-00-0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email&amp;source=images&amp;cd=&amp;cad=rja&amp;docid=PiMEe1NeJVRNUM&amp;tbnid=enbeDF7KiOJzUM:&amp;ved=0CAUQjRw&amp;url=http://www.siena.edu/pages/506.asp&amp;ei=dw2SUZWBMaWqiAKjvoHIBA&amp;bvm=bv.46471029,d.cGE&amp;psig=AFQjCNGeUTMITaOpaxtKJxXvkwZHMvhajw&amp;ust=136861258983406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email&amp;source=images&amp;cd=&amp;cad=rja&amp;docid=PiMEe1NeJVRNUM&amp;tbnid=enbeDF7KiOJzUM:&amp;ved=0CAUQjRw&amp;url=http://www.siena.edu/pages/506.asp&amp;ei=dw2SUZWBMaWqiAKjvoHIBA&amp;bvm=bv.46471029,d.cGE&amp;psig=AFQjCNGeUTMITaOpaxtKJxXvkwZHMvhajw&amp;ust=136861258983406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email&amp;source=images&amp;cd=&amp;cad=rja&amp;docid=PiMEe1NeJVRNUM&amp;tbnid=enbeDF7KiOJzUM:&amp;ved=0CAUQjRw&amp;url=http://www.siena.edu/pages/506.asp&amp;ei=dw2SUZWBMaWqiAKjvoHIBA&amp;bvm=bv.46471029,d.cGE&amp;psig=AFQjCNGeUTMITaOpaxtKJxXvkwZHMvhajw&amp;ust=136861258983406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todaysfreshmanna.files.wordpress.com/2012/12/mentor.jpg" TargetMode="External"/><Relationship Id="rId1" Type="http://schemas.openxmlformats.org/officeDocument/2006/relationships/slideLayout" Target="../slideLayouts/slideLayout3.xml"/><Relationship Id="rId5" Type="http://schemas.openxmlformats.org/officeDocument/2006/relationships/image" Target="../media/image11.jpeg"/><Relationship Id="rId4" Type="http://schemas.openxmlformats.org/officeDocument/2006/relationships/hyperlink" Target="http://www.google.com/url?sa=i&amp;rct=j&amp;q=time&amp;source=images&amp;cd=&amp;docid=jYnrlFxokgipfM&amp;tbnid=R1mRGV3jnqQUBM:&amp;ved=0CAUQjRw&amp;url=http://dujs.dartmouth.edu/news/stem-cells-the-solution-to-live-more-than-100-years/attachment/time&amp;ei=MQ-SUY-0DY20igLMw4HYAQ&amp;bvm=bv.46471029,d.cGE&amp;psig=AFQjCNFhqs-7mbpzbZCZS_tBBm2mTy906g&amp;ust=1368613034374524"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time&amp;source=images&amp;cd=&amp;cad=rja&amp;docid=pzCroXVSfTAF8M&amp;tbnid=vZgX20_mEq32CM:&amp;ved=0CAUQjRw&amp;url=http://www.time.com/time/photogallery/0,29307,1626481,00.html&amp;ei=2AeSUZL3OerKiAL2noGICA&amp;bvm=bv.46471029,d.cGE&amp;psig=AFQjCNHVNw0vGLZXjYO9C54bqPBK9DFRTA&amp;ust=136861115055266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no&amp;source=images&amp;cd=&amp;cad=rja&amp;docid=7hLkx7-6y0R_KM&amp;tbnid=Mbi5HGh5470CYM:&amp;ved=0CAUQjRw&amp;url=http://www.thekatiecollins.com/2013/02/26/when-the-universe-says-no/&amp;ei=ogiSUfrlB6HliAK5woHYCQ&amp;bvm=bv.46471029,d.cGE&amp;psig=AFQjCNGplgzYnfaHYgB5wYAi36HMlx3IHQ&amp;ust=136861135531573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no&amp;source=images&amp;cd=&amp;cad=rja&amp;docid=7hLkx7-6y0R_KM&amp;tbnid=Mbi5HGh5470CYM:&amp;ved=0CAUQjRw&amp;url=http://www.thekatiecollins.com/2013/02/26/when-the-universe-says-no/&amp;ei=ogiSUfrlB6HliAK5woHYCQ&amp;bvm=bv.46471029,d.cGE&amp;psig=AFQjCNGplgzYnfaHYgB5wYAi36HMlx3IHQ&amp;ust=136861135531573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6175"/>
            <a:ext cx="7772400" cy="1470025"/>
          </a:xfrm>
        </p:spPr>
        <p:txBody>
          <a:bodyPr>
            <a:normAutofit/>
          </a:bodyPr>
          <a:lstStyle/>
          <a:p>
            <a:r>
              <a:rPr lang="en-US" dirty="0" smtClean="0">
                <a:solidFill>
                  <a:schemeClr val="bg1"/>
                </a:solidFill>
              </a:rPr>
              <a:t>Time management for researchers</a:t>
            </a:r>
            <a:endParaRPr lang="en-US" dirty="0">
              <a:solidFill>
                <a:schemeClr val="bg1"/>
              </a:solidFill>
            </a:endParaRPr>
          </a:p>
        </p:txBody>
      </p:sp>
      <p:sp>
        <p:nvSpPr>
          <p:cNvPr id="3" name="Subtitle 2"/>
          <p:cNvSpPr>
            <a:spLocks noGrp="1"/>
          </p:cNvSpPr>
          <p:nvPr>
            <p:ph type="subTitle" idx="1"/>
          </p:nvPr>
        </p:nvSpPr>
        <p:spPr>
          <a:xfrm>
            <a:off x="762000" y="3962400"/>
            <a:ext cx="7924800" cy="1752600"/>
          </a:xfrm>
        </p:spPr>
        <p:txBody>
          <a:bodyPr>
            <a:noAutofit/>
          </a:bodyPr>
          <a:lstStyle/>
          <a:p>
            <a:pPr>
              <a:spcBef>
                <a:spcPts val="0"/>
              </a:spcBef>
            </a:pPr>
            <a:r>
              <a:rPr lang="en-US" sz="2400" dirty="0" smtClean="0">
                <a:solidFill>
                  <a:schemeClr val="accent1">
                    <a:lumMod val="50000"/>
                  </a:schemeClr>
                </a:solidFill>
              </a:rPr>
              <a:t>Monica Gandhi</a:t>
            </a:r>
          </a:p>
          <a:p>
            <a:pPr>
              <a:spcBef>
                <a:spcPts val="0"/>
              </a:spcBef>
            </a:pPr>
            <a:r>
              <a:rPr lang="en-US" sz="2400" dirty="0" smtClean="0">
                <a:solidFill>
                  <a:schemeClr val="accent1">
                    <a:lumMod val="50000"/>
                  </a:schemeClr>
                </a:solidFill>
              </a:rPr>
              <a:t>December 18, 2015</a:t>
            </a:r>
            <a:endParaRPr lang="en-US" sz="2400" dirty="0" smtClean="0">
              <a:solidFill>
                <a:schemeClr val="accent1">
                  <a:lumMod val="50000"/>
                </a:schemeClr>
              </a:solidFill>
            </a:endParaRPr>
          </a:p>
        </p:txBody>
      </p:sp>
      <p:pic>
        <p:nvPicPr>
          <p:cNvPr id="1026" name="Picture 2" descr="The University of California San Francisco-Gladstone Institute of Virology and Immunology (GIVI) Center for AIDS Research Logo">
            <a:hlinkClick r:id="rId2"/>
          </p:cNvPr>
          <p:cNvPicPr>
            <a:picLocks noChangeAspect="1" noChangeArrowheads="1"/>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r="59139"/>
          <a:stretch/>
        </p:blipFill>
        <p:spPr bwMode="auto">
          <a:xfrm>
            <a:off x="762000" y="838200"/>
            <a:ext cx="3487271" cy="121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33"/>
                </a:solidFill>
              </a:rPr>
              <a:t>Time sink #1: Meetings</a:t>
            </a:r>
            <a:endParaRPr lang="en-US" dirty="0">
              <a:solidFill>
                <a:srgbClr val="660033"/>
              </a:solidFill>
            </a:endParaRPr>
          </a:p>
        </p:txBody>
      </p:sp>
      <p:sp>
        <p:nvSpPr>
          <p:cNvPr id="3" name="Content Placeholder 2"/>
          <p:cNvSpPr>
            <a:spLocks noGrp="1"/>
          </p:cNvSpPr>
          <p:nvPr>
            <p:ph sz="quarter" idx="1"/>
          </p:nvPr>
        </p:nvSpPr>
        <p:spPr/>
        <p:txBody>
          <a:bodyPr>
            <a:normAutofit fontScale="92500" lnSpcReduction="20000"/>
          </a:bodyPr>
          <a:lstStyle/>
          <a:p>
            <a:r>
              <a:rPr lang="en-US" dirty="0" smtClean="0">
                <a:latin typeface="Calibri" pitchFamily="34" charset="0"/>
              </a:rPr>
              <a:t>Make sure the meeting is needed, </a:t>
            </a:r>
          </a:p>
          <a:p>
            <a:r>
              <a:rPr lang="en-US" dirty="0" smtClean="0">
                <a:latin typeface="Calibri" pitchFamily="34" charset="0"/>
              </a:rPr>
              <a:t>Invite only the people who need to be there, </a:t>
            </a:r>
          </a:p>
          <a:p>
            <a:r>
              <a:rPr lang="en-US" dirty="0" smtClean="0">
                <a:latin typeface="Calibri" pitchFamily="34" charset="0"/>
              </a:rPr>
              <a:t>Circulate an agenda in advance, </a:t>
            </a:r>
          </a:p>
          <a:p>
            <a:r>
              <a:rPr lang="en-US" dirty="0" smtClean="0">
                <a:latin typeface="Calibri" pitchFamily="34" charset="0"/>
              </a:rPr>
              <a:t>Start and end on time, </a:t>
            </a:r>
          </a:p>
          <a:p>
            <a:r>
              <a:rPr lang="en-US" dirty="0" smtClean="0">
                <a:latin typeface="Calibri" pitchFamily="34" charset="0"/>
              </a:rPr>
              <a:t>Stay on topic, </a:t>
            </a:r>
          </a:p>
          <a:p>
            <a:r>
              <a:rPr lang="en-US" dirty="0" smtClean="0">
                <a:latin typeface="Calibri" pitchFamily="34" charset="0"/>
              </a:rPr>
              <a:t>Create explicit next steps at the end, </a:t>
            </a:r>
          </a:p>
          <a:p>
            <a:r>
              <a:rPr lang="en-US" dirty="0" smtClean="0">
                <a:latin typeface="Calibri" pitchFamily="34" charset="0"/>
              </a:rPr>
              <a:t>Make sure it is clear who is responsible for each step or task, and </a:t>
            </a:r>
          </a:p>
          <a:p>
            <a:r>
              <a:rPr lang="en-US" dirty="0" smtClean="0">
                <a:latin typeface="Calibri" pitchFamily="34" charset="0"/>
              </a:rPr>
              <a:t>Follow up to be sure these are done</a:t>
            </a:r>
            <a:endParaRPr lang="en-US" dirty="0">
              <a:latin typeface="Calibri" pitchFamily="34" charset="0"/>
            </a:endParaRPr>
          </a:p>
          <a:p>
            <a:r>
              <a:rPr lang="en-US" dirty="0" smtClean="0">
                <a:latin typeface="Calibri" pitchFamily="34" charset="0"/>
              </a:rPr>
              <a:t>Send outlook invitations</a:t>
            </a:r>
            <a:endParaRPr lang="en-US" dirty="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0033"/>
                </a:solidFill>
              </a:rPr>
              <a:t>Time sink #2: Getting email under control</a:t>
            </a:r>
            <a:endParaRPr lang="en-US" dirty="0">
              <a:solidFill>
                <a:srgbClr val="660033"/>
              </a:solidFill>
            </a:endParaRPr>
          </a:p>
        </p:txBody>
      </p:sp>
      <p:sp>
        <p:nvSpPr>
          <p:cNvPr id="3" name="Content Placeholder 2"/>
          <p:cNvSpPr>
            <a:spLocks noGrp="1"/>
          </p:cNvSpPr>
          <p:nvPr>
            <p:ph sz="quarter" idx="1"/>
          </p:nvPr>
        </p:nvSpPr>
        <p:spPr>
          <a:xfrm>
            <a:off x="612648" y="1600200"/>
            <a:ext cx="8153400" cy="5029200"/>
          </a:xfrm>
        </p:spPr>
        <p:txBody>
          <a:bodyPr>
            <a:normAutofit fontScale="92500" lnSpcReduction="10000"/>
          </a:bodyPr>
          <a:lstStyle/>
          <a:p>
            <a:r>
              <a:rPr lang="en-US" dirty="0" smtClean="0"/>
              <a:t>1.  </a:t>
            </a:r>
            <a:r>
              <a:rPr lang="en-US" dirty="0" smtClean="0">
                <a:solidFill>
                  <a:srgbClr val="C00000"/>
                </a:solidFill>
              </a:rPr>
              <a:t>Turn off the notification announcing each email</a:t>
            </a:r>
          </a:p>
          <a:p>
            <a:pPr lvl="1"/>
            <a:r>
              <a:rPr lang="en-US" dirty="0" smtClean="0"/>
              <a:t>Distracts from task you are performing</a:t>
            </a:r>
          </a:p>
          <a:p>
            <a:pPr lvl="1"/>
            <a:r>
              <a:rPr lang="en-US" dirty="0" smtClean="0"/>
              <a:t>Try to check email 3 times a day – beginning, middle, end.  If need to more frequently, set timer to check every hour</a:t>
            </a:r>
          </a:p>
          <a:p>
            <a:pPr lvl="1"/>
            <a:r>
              <a:rPr lang="en-US" dirty="0" smtClean="0"/>
              <a:t>Best practice from national experts, email can interrupt you 11x/15 minutes</a:t>
            </a:r>
          </a:p>
          <a:p>
            <a:r>
              <a:rPr lang="en-US" dirty="0" smtClean="0"/>
              <a:t>2</a:t>
            </a:r>
            <a:r>
              <a:rPr lang="en-US" dirty="0" smtClean="0">
                <a:solidFill>
                  <a:srgbClr val="C00000"/>
                </a:solidFill>
              </a:rPr>
              <a:t>.  Put your contact information in automatic signature</a:t>
            </a:r>
          </a:p>
          <a:p>
            <a:pPr lvl="1"/>
            <a:r>
              <a:rPr lang="en-US" dirty="0" smtClean="0"/>
              <a:t>Encourage rapid phone calls to avoid confusing email chains</a:t>
            </a:r>
          </a:p>
          <a:p>
            <a:r>
              <a:rPr lang="en-US" dirty="0" smtClean="0"/>
              <a:t>3.  </a:t>
            </a:r>
            <a:r>
              <a:rPr lang="en-US" dirty="0" smtClean="0">
                <a:solidFill>
                  <a:srgbClr val="C00000"/>
                </a:solidFill>
              </a:rPr>
              <a:t>Keep your inbox small</a:t>
            </a:r>
          </a:p>
          <a:p>
            <a:pPr lvl="1"/>
            <a:r>
              <a:rPr lang="en-US" dirty="0" smtClean="0"/>
              <a:t>Deal with and delete</a:t>
            </a:r>
          </a:p>
          <a:p>
            <a:pPr lvl="1"/>
            <a:r>
              <a:rPr lang="en-US" dirty="0" smtClean="0"/>
              <a:t>Create 3 folders:  “Waiting for” (waiting for reply), “Projects” and “Reference”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0033"/>
                </a:solidFill>
              </a:rPr>
              <a:t>Getting email under control</a:t>
            </a:r>
            <a:br>
              <a:rPr lang="en-US" dirty="0" smtClean="0">
                <a:solidFill>
                  <a:srgbClr val="660033"/>
                </a:solidFill>
              </a:rPr>
            </a:br>
            <a:r>
              <a:rPr lang="en-US" dirty="0" smtClean="0">
                <a:solidFill>
                  <a:srgbClr val="660033"/>
                </a:solidFill>
              </a:rPr>
              <a:t> - continued</a:t>
            </a:r>
            <a:endParaRPr lang="en-US" dirty="0">
              <a:solidFill>
                <a:srgbClr val="660033"/>
              </a:solidFill>
            </a:endParaRPr>
          </a:p>
        </p:txBody>
      </p:sp>
      <p:sp>
        <p:nvSpPr>
          <p:cNvPr id="3" name="Content Placeholder 2"/>
          <p:cNvSpPr>
            <a:spLocks noGrp="1"/>
          </p:cNvSpPr>
          <p:nvPr>
            <p:ph sz="quarter" idx="1"/>
          </p:nvPr>
        </p:nvSpPr>
        <p:spPr>
          <a:xfrm>
            <a:off x="612648" y="2133600"/>
            <a:ext cx="8153400" cy="4495800"/>
          </a:xfrm>
        </p:spPr>
        <p:txBody>
          <a:bodyPr>
            <a:normAutofit/>
          </a:bodyPr>
          <a:lstStyle/>
          <a:p>
            <a:r>
              <a:rPr lang="en-US" sz="2800" dirty="0" smtClean="0">
                <a:latin typeface="Calibri" pitchFamily="34" charset="0"/>
              </a:rPr>
              <a:t>Short emails, convey factual information</a:t>
            </a:r>
          </a:p>
          <a:p>
            <a:r>
              <a:rPr lang="en-US" sz="2800" dirty="0" smtClean="0">
                <a:latin typeface="Calibri" pitchFamily="34" charset="0"/>
              </a:rPr>
              <a:t>Do not convey emotion or discuss political issues (Traceable and best done by phone, person)</a:t>
            </a:r>
          </a:p>
          <a:p>
            <a:r>
              <a:rPr lang="en-US" sz="2800" dirty="0" smtClean="0">
                <a:latin typeface="Calibri" pitchFamily="34" charset="0"/>
              </a:rPr>
              <a:t>Make subject line informative (not “hi”, but “Location of journal club changed to library”, “are you available on xx date”)</a:t>
            </a:r>
          </a:p>
          <a:p>
            <a:r>
              <a:rPr lang="en-US" sz="2800" dirty="0" smtClean="0">
                <a:latin typeface="Calibri" pitchFamily="34" charset="0"/>
              </a:rPr>
              <a:t>Think carefully – do you need to “cc” that person?</a:t>
            </a:r>
            <a:endParaRPr lang="en-US" sz="2800" dirty="0">
              <a:latin typeface="Calibri" pitchFamily="34" charset="0"/>
            </a:endParaRPr>
          </a:p>
        </p:txBody>
      </p:sp>
      <p:pic>
        <p:nvPicPr>
          <p:cNvPr id="35842" name="Picture 2" descr="http://www.siena.edu/uploadedimages/home/news/email-icon.jpg">
            <a:hlinkClick r:id="rId2"/>
          </p:cNvPr>
          <p:cNvPicPr>
            <a:picLocks noChangeAspect="1" noChangeArrowheads="1"/>
          </p:cNvPicPr>
          <p:nvPr/>
        </p:nvPicPr>
        <p:blipFill>
          <a:blip r:embed="rId3" cstate="print"/>
          <a:srcRect/>
          <a:stretch>
            <a:fillRect/>
          </a:stretch>
        </p:blipFill>
        <p:spPr bwMode="auto">
          <a:xfrm>
            <a:off x="7042974" y="0"/>
            <a:ext cx="2101026" cy="21336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0033"/>
                </a:solidFill>
              </a:rPr>
              <a:t>Getting email under control</a:t>
            </a:r>
            <a:br>
              <a:rPr lang="en-US" dirty="0" smtClean="0">
                <a:solidFill>
                  <a:srgbClr val="660033"/>
                </a:solidFill>
              </a:rPr>
            </a:br>
            <a:r>
              <a:rPr lang="en-US" dirty="0" smtClean="0">
                <a:solidFill>
                  <a:srgbClr val="660033"/>
                </a:solidFill>
              </a:rPr>
              <a:t> - continued (priority management)</a:t>
            </a:r>
            <a:endParaRPr lang="en-US" dirty="0">
              <a:solidFill>
                <a:srgbClr val="660033"/>
              </a:solidFill>
            </a:endParaRPr>
          </a:p>
        </p:txBody>
      </p:sp>
      <p:sp>
        <p:nvSpPr>
          <p:cNvPr id="3" name="Content Placeholder 2"/>
          <p:cNvSpPr>
            <a:spLocks noGrp="1"/>
          </p:cNvSpPr>
          <p:nvPr>
            <p:ph sz="quarter" idx="1"/>
          </p:nvPr>
        </p:nvSpPr>
        <p:spPr>
          <a:xfrm>
            <a:off x="612648" y="2133600"/>
            <a:ext cx="8153400" cy="4495800"/>
          </a:xfrm>
        </p:spPr>
        <p:txBody>
          <a:bodyPr>
            <a:normAutofit/>
          </a:bodyPr>
          <a:lstStyle/>
          <a:p>
            <a:pPr>
              <a:buNone/>
            </a:pPr>
            <a:r>
              <a:rPr lang="en-US" sz="2800" dirty="0" smtClean="0">
                <a:latin typeface="Calibri" pitchFamily="34" charset="0"/>
              </a:rPr>
              <a:t>1. Complete at least one important task each day </a:t>
            </a:r>
            <a:r>
              <a:rPr lang="en-US" sz="2800" i="1" dirty="0" smtClean="0">
                <a:latin typeface="Calibri" pitchFamily="34" charset="0"/>
              </a:rPr>
              <a:t>before</a:t>
            </a:r>
            <a:r>
              <a:rPr lang="en-US" sz="2800" dirty="0" smtClean="0">
                <a:latin typeface="Calibri" pitchFamily="34" charset="0"/>
              </a:rPr>
              <a:t> you look at e-mail (finish the abstract) </a:t>
            </a:r>
          </a:p>
          <a:p>
            <a:pPr>
              <a:buNone/>
            </a:pPr>
            <a:r>
              <a:rPr lang="en-US" sz="2800" dirty="0" smtClean="0">
                <a:latin typeface="Calibri" pitchFamily="34" charset="0"/>
              </a:rPr>
              <a:t>2. Set a limit for the amount time you will spend on e-mail at a session – 10 minutes, 30 minutes, 2 hours.  Do not get caught up in a never-ending session</a:t>
            </a:r>
          </a:p>
          <a:p>
            <a:pPr>
              <a:buNone/>
            </a:pPr>
            <a:r>
              <a:rPr lang="en-US" sz="2800" dirty="0" smtClean="0">
                <a:latin typeface="Calibri" pitchFamily="34" charset="0"/>
              </a:rPr>
              <a:t>3. Work through your messages one at a time, starting with either the most recent or the oldest– and NO SKIPPING! </a:t>
            </a:r>
          </a:p>
        </p:txBody>
      </p:sp>
      <p:pic>
        <p:nvPicPr>
          <p:cNvPr id="35842" name="Picture 2" descr="http://www.siena.edu/uploadedimages/home/news/email-icon.jpg">
            <a:hlinkClick r:id="rId2"/>
          </p:cNvPr>
          <p:cNvPicPr>
            <a:picLocks noChangeAspect="1" noChangeArrowheads="1"/>
          </p:cNvPicPr>
          <p:nvPr/>
        </p:nvPicPr>
        <p:blipFill>
          <a:blip r:embed="rId3" cstate="print"/>
          <a:srcRect/>
          <a:stretch>
            <a:fillRect/>
          </a:stretch>
        </p:blipFill>
        <p:spPr bwMode="auto">
          <a:xfrm>
            <a:off x="7042974" y="0"/>
            <a:ext cx="2101026" cy="21336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through email</a:t>
            </a:r>
            <a:endParaRPr lang="en-US" dirty="0"/>
          </a:p>
        </p:txBody>
      </p:sp>
      <p:sp>
        <p:nvSpPr>
          <p:cNvPr id="3" name="Content Placeholder 2"/>
          <p:cNvSpPr>
            <a:spLocks noGrp="1"/>
          </p:cNvSpPr>
          <p:nvPr>
            <p:ph sz="quarter" idx="1"/>
          </p:nvPr>
        </p:nvSpPr>
        <p:spPr/>
        <p:txBody>
          <a:bodyPr/>
          <a:lstStyle/>
          <a:p>
            <a:pPr>
              <a:buNone/>
            </a:pPr>
            <a:r>
              <a:rPr lang="en-US" sz="2800" dirty="0" smtClean="0">
                <a:latin typeface="Calibri" pitchFamily="34" charset="0"/>
              </a:rPr>
              <a:t>For each message, do one of the following: </a:t>
            </a:r>
          </a:p>
          <a:p>
            <a:pPr>
              <a:buNone/>
            </a:pPr>
            <a:r>
              <a:rPr lang="en-US" sz="2800" dirty="0" smtClean="0">
                <a:latin typeface="Calibri" pitchFamily="34" charset="0"/>
              </a:rPr>
              <a:t>	1) delete</a:t>
            </a:r>
          </a:p>
          <a:p>
            <a:pPr>
              <a:buNone/>
            </a:pPr>
            <a:r>
              <a:rPr lang="en-US" sz="2800" dirty="0" smtClean="0">
                <a:latin typeface="Calibri" pitchFamily="34" charset="0"/>
              </a:rPr>
              <a:t>	2) file (reference or a project file) </a:t>
            </a:r>
          </a:p>
          <a:p>
            <a:pPr>
              <a:buNone/>
            </a:pPr>
            <a:r>
              <a:rPr lang="en-US" sz="2800" dirty="0" smtClean="0">
                <a:latin typeface="Calibri" pitchFamily="34" charset="0"/>
              </a:rPr>
              <a:t>	3) respond / do the requested task, or</a:t>
            </a:r>
          </a:p>
          <a:p>
            <a:pPr>
              <a:buNone/>
            </a:pPr>
            <a:r>
              <a:rPr lang="en-US" sz="2800" dirty="0" smtClean="0">
                <a:latin typeface="Calibri" pitchFamily="34" charset="0"/>
              </a:rPr>
              <a:t>	4) defer to a later time (</a:t>
            </a:r>
            <a:r>
              <a:rPr lang="en-US" sz="2800" dirty="0" smtClean="0">
                <a:solidFill>
                  <a:srgbClr val="FF0000"/>
                </a:solidFill>
                <a:latin typeface="Calibri" pitchFamily="34" charset="0"/>
              </a:rPr>
              <a:t>try to minimize deferred</a:t>
            </a:r>
            <a:r>
              <a:rPr lang="en-US" dirty="0" smtClean="0"/>
              <a:t>) </a:t>
            </a:r>
          </a:p>
          <a:p>
            <a:endParaRPr lang="en-US" dirty="0"/>
          </a:p>
        </p:txBody>
      </p:sp>
      <p:pic>
        <p:nvPicPr>
          <p:cNvPr id="4" name="Picture 2" descr="http://www.siena.edu/uploadedimages/home/news/email-icon.jpg">
            <a:hlinkClick r:id="rId2"/>
          </p:cNvPr>
          <p:cNvPicPr>
            <a:picLocks noChangeAspect="1" noChangeArrowheads="1"/>
          </p:cNvPicPr>
          <p:nvPr/>
        </p:nvPicPr>
        <p:blipFill>
          <a:blip r:embed="rId3" cstate="print"/>
          <a:srcRect/>
          <a:stretch>
            <a:fillRect/>
          </a:stretch>
        </p:blipFill>
        <p:spPr bwMode="auto">
          <a:xfrm>
            <a:off x="7042974" y="0"/>
            <a:ext cx="2101026" cy="2133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Priority management- don’t let your emails become your priority</a:t>
            </a:r>
            <a:endParaRPr lang="en-US" dirty="0"/>
          </a:p>
        </p:txBody>
      </p:sp>
      <p:sp>
        <p:nvSpPr>
          <p:cNvPr id="3" name="Content Placeholder 2"/>
          <p:cNvSpPr>
            <a:spLocks noGrp="1"/>
          </p:cNvSpPr>
          <p:nvPr>
            <p:ph sz="quarter" idx="1"/>
          </p:nvPr>
        </p:nvSpPr>
        <p:spPr/>
        <p:txBody>
          <a:bodyPr/>
          <a:lstStyle/>
          <a:p>
            <a:r>
              <a:rPr lang="en-US" dirty="0" smtClean="0">
                <a:solidFill>
                  <a:srgbClr val="CC0000"/>
                </a:solidFill>
              </a:rPr>
              <a:t>What’s the most important thing to do this week?</a:t>
            </a:r>
          </a:p>
          <a:p>
            <a:pPr marL="514350" indent="-514350">
              <a:buFont typeface="+mj-lt"/>
              <a:buAutoNum type="arabicPeriod"/>
            </a:pPr>
            <a:r>
              <a:rPr lang="en-US" dirty="0" smtClean="0"/>
              <a:t>For today and for this week?</a:t>
            </a:r>
          </a:p>
          <a:p>
            <a:pPr marL="514350" indent="-514350">
              <a:buFont typeface="+mj-lt"/>
              <a:buAutoNum type="arabicPeriod"/>
            </a:pPr>
            <a:r>
              <a:rPr lang="en-US" dirty="0" smtClean="0"/>
              <a:t>What time of day am I doing my best work?</a:t>
            </a:r>
          </a:p>
          <a:p>
            <a:pPr marL="514350" indent="-514350">
              <a:buFont typeface="+mj-lt"/>
              <a:buAutoNum type="arabicPeriod"/>
            </a:pPr>
            <a:r>
              <a:rPr lang="en-US" dirty="0" smtClean="0"/>
              <a:t>Calendar it in and don’t do anything else during that time</a:t>
            </a:r>
          </a:p>
          <a:p>
            <a:pPr marL="514350" indent="-514350">
              <a:buFont typeface="+mj-lt"/>
              <a:buAutoNum type="arabicPeriod"/>
            </a:pPr>
            <a:r>
              <a:rPr lang="en-US" dirty="0" smtClean="0"/>
              <a:t>Usually set this calendar for week on M or F</a:t>
            </a:r>
          </a:p>
        </p:txBody>
      </p:sp>
    </p:spTree>
    <p:extLst>
      <p:ext uri="{BB962C8B-B14F-4D97-AF65-F5344CB8AC3E}">
        <p14:creationId xmlns:p14="http://schemas.microsoft.com/office/powerpoint/2010/main" val="2010882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0" y="304800"/>
            <a:ext cx="3581400" cy="6248400"/>
          </a:xfrm>
          <a:prstGeom prst="rect">
            <a:avLst/>
          </a:prstGeom>
        </p:spPr>
        <p:txBody>
          <a:bodyPr vert="horz">
            <a:normAutofit fontScale="925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Decide!</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pitchFamily="2" charset="2"/>
              <a:buChar char="q"/>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Delete</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pitchFamily="2" charset="2"/>
              <a:buChar char="q"/>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Save needed information  </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pitchFamily="2" charset="2"/>
              <a:buChar char="q"/>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File</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pitchFamily="2" charset="2"/>
              <a:buChar char="q"/>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Move to Optional Reading folder</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pitchFamily="2" charset="2"/>
              <a:buChar char="q"/>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Do / reply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now  </a:t>
            </a:r>
            <a:r>
              <a:rPr lang="en-US" sz="2600" dirty="0" smtClean="0"/>
              <a:t>(or move to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“Waiting for”)</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pitchFamily="2" charset="2"/>
              <a:buChar char="q"/>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pitchFamily="2" charset="2"/>
              <a:buChar char="q"/>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pitchFamily="2" charset="2"/>
              <a:buChar char="q"/>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pitchFamily="2" charset="2"/>
              <a:buChar char="q"/>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Defer to later</a:t>
            </a: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Wingdings" pitchFamily="2" charset="2"/>
              <a:buChar char="q"/>
              <a:tabLst/>
              <a:defRPr/>
            </a:pPr>
            <a:r>
              <a:rPr kumimoji="0" lang="en-US" sz="2300" b="1" i="0" u="none" strike="noStrike" kern="1200" cap="none" spc="0" normalizeH="0" baseline="0" noProof="0" dirty="0" smtClean="0">
                <a:ln>
                  <a:noFill/>
                </a:ln>
                <a:solidFill>
                  <a:schemeClr val="tx1"/>
                </a:solidFill>
                <a:effectLst/>
                <a:uLnTx/>
                <a:uFillTx/>
                <a:latin typeface="+mn-lt"/>
                <a:ea typeface="+mn-ea"/>
                <a:cs typeface="+mn-cs"/>
              </a:rPr>
              <a:t> Ask “Why?”  until you come with a plan to deal with</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pitchFamily="2" charset="2"/>
              <a:buChar char="q"/>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8" name="Straight Connector 7"/>
          <p:cNvCxnSpPr/>
          <p:nvPr/>
        </p:nvCxnSpPr>
        <p:spPr>
          <a:xfrm>
            <a:off x="152400" y="4038600"/>
            <a:ext cx="34355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4"/>
          <p:cNvSpPr txBox="1">
            <a:spLocks noChangeArrowheads="1"/>
          </p:cNvSpPr>
          <p:nvPr/>
        </p:nvSpPr>
        <p:spPr bwMode="auto">
          <a:xfrm>
            <a:off x="454025" y="4048780"/>
            <a:ext cx="274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dirty="0"/>
              <a:t>~ </a:t>
            </a:r>
            <a:r>
              <a:rPr lang="en-US" sz="2000" b="1" dirty="0"/>
              <a:t>90% completed</a:t>
            </a:r>
          </a:p>
        </p:txBody>
      </p:sp>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1400" y="304800"/>
            <a:ext cx="6781800" cy="616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ounded Rectangle 12"/>
          <p:cNvSpPr/>
          <p:nvPr/>
        </p:nvSpPr>
        <p:spPr>
          <a:xfrm>
            <a:off x="3581400" y="2397125"/>
            <a:ext cx="2743200" cy="390525"/>
          </a:xfrm>
          <a:prstGeom prst="roundRect">
            <a:avLst/>
          </a:prstGeom>
          <a:solidFill>
            <a:srgbClr val="F3F901">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ounded Rectangle 13"/>
          <p:cNvSpPr/>
          <p:nvPr/>
        </p:nvSpPr>
        <p:spPr>
          <a:xfrm>
            <a:off x="3581400" y="4073525"/>
            <a:ext cx="2743200" cy="390525"/>
          </a:xfrm>
          <a:prstGeom prst="roundRect">
            <a:avLst/>
          </a:prstGeom>
          <a:solidFill>
            <a:srgbClr val="F3F901">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925663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457200" y="2514600"/>
            <a:ext cx="1828800" cy="2209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5" name="Rounded Rectangle 4"/>
          <p:cNvSpPr/>
          <p:nvPr/>
        </p:nvSpPr>
        <p:spPr>
          <a:xfrm>
            <a:off x="468313" y="4876800"/>
            <a:ext cx="1828800" cy="1600200"/>
          </a:xfrm>
          <a:prstGeom prst="roundRect">
            <a:avLst/>
          </a:prstGeom>
          <a:noFill/>
          <a:ln w="222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00B0F0"/>
              </a:solidFill>
            </a:endParaRPr>
          </a:p>
        </p:txBody>
      </p:sp>
      <p:sp>
        <p:nvSpPr>
          <p:cNvPr id="88069" name="TextBox 7"/>
          <p:cNvSpPr txBox="1">
            <a:spLocks noChangeArrowheads="1"/>
          </p:cNvSpPr>
          <p:nvPr/>
        </p:nvSpPr>
        <p:spPr bwMode="auto">
          <a:xfrm>
            <a:off x="457200" y="2678113"/>
            <a:ext cx="103505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2000" b="1" dirty="0" smtClean="0">
                <a:solidFill>
                  <a:srgbClr val="000000"/>
                </a:solidFill>
                <a:sym typeface="Wingdings" pitchFamily="2" charset="2"/>
              </a:rPr>
              <a:t> </a:t>
            </a:r>
          </a:p>
          <a:p>
            <a:pPr eaLnBrk="1" fontAlgn="base" hangingPunct="1">
              <a:spcBef>
                <a:spcPct val="0"/>
              </a:spcBef>
              <a:spcAft>
                <a:spcPct val="0"/>
              </a:spcAft>
            </a:pPr>
            <a:r>
              <a:rPr lang="en-US" b="1" dirty="0" smtClean="0">
                <a:solidFill>
                  <a:srgbClr val="000000"/>
                </a:solidFill>
              </a:rPr>
              <a:t>Calendar</a:t>
            </a:r>
          </a:p>
        </p:txBody>
      </p:sp>
      <p:sp>
        <p:nvSpPr>
          <p:cNvPr id="88070" name="TextBox 8"/>
          <p:cNvSpPr txBox="1">
            <a:spLocks noChangeArrowheads="1"/>
          </p:cNvSpPr>
          <p:nvPr/>
        </p:nvSpPr>
        <p:spPr bwMode="auto">
          <a:xfrm>
            <a:off x="533400" y="4953000"/>
            <a:ext cx="1582738"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2000" b="1" dirty="0" smtClean="0">
                <a:solidFill>
                  <a:srgbClr val="000000"/>
                </a:solidFill>
                <a:sym typeface="Wingdings" pitchFamily="2" charset="2"/>
              </a:rPr>
              <a:t></a:t>
            </a:r>
            <a:r>
              <a:rPr lang="en-US" b="1" dirty="0" smtClean="0">
                <a:solidFill>
                  <a:srgbClr val="000000"/>
                </a:solidFill>
                <a:sym typeface="Wingdings" pitchFamily="2" charset="2"/>
              </a:rPr>
              <a:t> </a:t>
            </a:r>
          </a:p>
          <a:p>
            <a:pPr eaLnBrk="1" fontAlgn="base" hangingPunct="1">
              <a:spcBef>
                <a:spcPct val="0"/>
              </a:spcBef>
              <a:spcAft>
                <a:spcPct val="0"/>
              </a:spcAft>
            </a:pPr>
            <a:r>
              <a:rPr lang="en-US" b="1" dirty="0" smtClean="0">
                <a:solidFill>
                  <a:srgbClr val="000000"/>
                </a:solidFill>
              </a:rPr>
              <a:t>Daily task plan</a:t>
            </a:r>
          </a:p>
        </p:txBody>
      </p:sp>
      <p:sp>
        <p:nvSpPr>
          <p:cNvPr id="88071" name="TextBox 9"/>
          <p:cNvSpPr txBox="1">
            <a:spLocks noChangeArrowheads="1"/>
          </p:cNvSpPr>
          <p:nvPr/>
        </p:nvSpPr>
        <p:spPr bwMode="auto">
          <a:xfrm>
            <a:off x="3200400" y="1789113"/>
            <a:ext cx="2286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dirty="0" smtClean="0">
                <a:solidFill>
                  <a:srgbClr val="000000"/>
                </a:solidFill>
              </a:rPr>
              <a:t>All work that is currently in progress, or needs to be started soon.</a:t>
            </a:r>
          </a:p>
        </p:txBody>
      </p:sp>
      <p:sp>
        <p:nvSpPr>
          <p:cNvPr id="88073" name="TextBox 11"/>
          <p:cNvSpPr txBox="1">
            <a:spLocks noChangeArrowheads="1"/>
          </p:cNvSpPr>
          <p:nvPr/>
        </p:nvSpPr>
        <p:spPr bwMode="auto">
          <a:xfrm>
            <a:off x="457200" y="1219200"/>
            <a:ext cx="25146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2000" b="1" dirty="0" smtClean="0">
                <a:solidFill>
                  <a:srgbClr val="000000"/>
                </a:solidFill>
                <a:sym typeface="Wingdings" pitchFamily="2" charset="2"/>
              </a:rPr>
              <a:t></a:t>
            </a:r>
          </a:p>
          <a:p>
            <a:pPr eaLnBrk="1" fontAlgn="base" hangingPunct="1">
              <a:spcBef>
                <a:spcPct val="0"/>
              </a:spcBef>
              <a:spcAft>
                <a:spcPct val="0"/>
              </a:spcAft>
            </a:pPr>
            <a:r>
              <a:rPr lang="en-US" sz="1600" dirty="0" smtClean="0">
                <a:solidFill>
                  <a:srgbClr val="000000"/>
                </a:solidFill>
              </a:rPr>
              <a:t>The things you habitually do without needing a written reminder</a:t>
            </a:r>
          </a:p>
        </p:txBody>
      </p:sp>
      <p:sp>
        <p:nvSpPr>
          <p:cNvPr id="88074" name="TextBox 12"/>
          <p:cNvSpPr txBox="1">
            <a:spLocks noChangeArrowheads="1"/>
          </p:cNvSpPr>
          <p:nvPr/>
        </p:nvSpPr>
        <p:spPr bwMode="auto">
          <a:xfrm>
            <a:off x="381000" y="914400"/>
            <a:ext cx="828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b="1" u="sng" smtClean="0">
                <a:solidFill>
                  <a:srgbClr val="000000"/>
                </a:solidFill>
              </a:rPr>
              <a:t>TODAY</a:t>
            </a:r>
          </a:p>
        </p:txBody>
      </p:sp>
      <p:sp>
        <p:nvSpPr>
          <p:cNvPr id="14" name="Left Arrow 13"/>
          <p:cNvSpPr/>
          <p:nvPr/>
        </p:nvSpPr>
        <p:spPr>
          <a:xfrm>
            <a:off x="2590800" y="5562600"/>
            <a:ext cx="977900" cy="484188"/>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15" name="Left-Right Arrow 14"/>
          <p:cNvSpPr/>
          <p:nvPr/>
        </p:nvSpPr>
        <p:spPr>
          <a:xfrm>
            <a:off x="5105400" y="4419600"/>
            <a:ext cx="1676400" cy="484188"/>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8077" name="TextBox 15"/>
          <p:cNvSpPr txBox="1">
            <a:spLocks noChangeArrowheads="1"/>
          </p:cNvSpPr>
          <p:nvPr/>
        </p:nvSpPr>
        <p:spPr bwMode="auto">
          <a:xfrm>
            <a:off x="6363833" y="2077948"/>
            <a:ext cx="20574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dirty="0" smtClean="0">
                <a:solidFill>
                  <a:srgbClr val="000000"/>
                </a:solidFill>
              </a:rPr>
              <a:t>Anything you are planning, or might considering doing, later – keep either on a </a:t>
            </a:r>
            <a:r>
              <a:rPr lang="en-US" b="1" dirty="0" smtClean="0">
                <a:solidFill>
                  <a:srgbClr val="000000"/>
                </a:solidFill>
              </a:rPr>
              <a:t>list</a:t>
            </a:r>
            <a:r>
              <a:rPr lang="en-US" dirty="0" smtClean="0">
                <a:solidFill>
                  <a:srgbClr val="000000"/>
                </a:solidFill>
              </a:rPr>
              <a:t>, or on the </a:t>
            </a:r>
            <a:r>
              <a:rPr lang="en-US" b="1" dirty="0" smtClean="0">
                <a:solidFill>
                  <a:srgbClr val="000000"/>
                </a:solidFill>
              </a:rPr>
              <a:t>calendar</a:t>
            </a:r>
          </a:p>
        </p:txBody>
      </p:sp>
      <p:sp>
        <p:nvSpPr>
          <p:cNvPr id="17" name="Left Arrow 16"/>
          <p:cNvSpPr/>
          <p:nvPr/>
        </p:nvSpPr>
        <p:spPr>
          <a:xfrm>
            <a:off x="2590800" y="3429000"/>
            <a:ext cx="977900" cy="484188"/>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3" name="Rounded Rectangle 2"/>
          <p:cNvSpPr/>
          <p:nvPr/>
        </p:nvSpPr>
        <p:spPr>
          <a:xfrm>
            <a:off x="3079750" y="914400"/>
            <a:ext cx="2705100" cy="5638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18" name="Snip Single Corner Rectangle 17"/>
          <p:cNvSpPr/>
          <p:nvPr/>
        </p:nvSpPr>
        <p:spPr>
          <a:xfrm>
            <a:off x="6248400" y="1098550"/>
            <a:ext cx="2590800" cy="4768850"/>
          </a:xfrm>
          <a:prstGeom prst="snip1Rect">
            <a:avLst/>
          </a:prstGeom>
          <a:noFill/>
          <a:ln cmpd="thickThi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8081" name="TextBox 18"/>
          <p:cNvSpPr txBox="1">
            <a:spLocks noChangeArrowheads="1"/>
          </p:cNvSpPr>
          <p:nvPr/>
        </p:nvSpPr>
        <p:spPr bwMode="auto">
          <a:xfrm>
            <a:off x="6276975" y="1143000"/>
            <a:ext cx="20954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b="1" dirty="0" smtClean="0">
                <a:solidFill>
                  <a:srgbClr val="000000"/>
                </a:solidFill>
              </a:rPr>
              <a:t>Ideas for later list</a:t>
            </a:r>
          </a:p>
        </p:txBody>
      </p:sp>
      <p:cxnSp>
        <p:nvCxnSpPr>
          <p:cNvPr id="26" name="Straight Connector 25"/>
          <p:cNvCxnSpPr/>
          <p:nvPr/>
        </p:nvCxnSpPr>
        <p:spPr>
          <a:xfrm flipV="1">
            <a:off x="6248400" y="1512888"/>
            <a:ext cx="2590800" cy="1111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9" name="TextBox 10"/>
          <p:cNvSpPr txBox="1">
            <a:spLocks noChangeArrowheads="1"/>
          </p:cNvSpPr>
          <p:nvPr/>
        </p:nvSpPr>
        <p:spPr bwMode="auto">
          <a:xfrm>
            <a:off x="3352800" y="1143000"/>
            <a:ext cx="19692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b="1" dirty="0" smtClean="0">
                <a:solidFill>
                  <a:srgbClr val="000000"/>
                </a:solidFill>
                <a:latin typeface="Calibri" pitchFamily="34" charset="0"/>
              </a:rPr>
              <a:t>Master Project List</a:t>
            </a:r>
          </a:p>
        </p:txBody>
      </p:sp>
      <p:cxnSp>
        <p:nvCxnSpPr>
          <p:cNvPr id="20" name="Straight Connector 19"/>
          <p:cNvCxnSpPr/>
          <p:nvPr/>
        </p:nvCxnSpPr>
        <p:spPr>
          <a:xfrm>
            <a:off x="3079750" y="1512888"/>
            <a:ext cx="27051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21" name="Picture 2" descr="C:\Users\johnsons\AppData\Local\Microsoft\Windows\Temporary Internet Files\Content.IE5\J4PJDOHV\MC90021204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1092" y="4185818"/>
            <a:ext cx="1813255" cy="1534363"/>
          </a:xfrm>
          <a:prstGeom prst="rect">
            <a:avLst/>
          </a:prstGeom>
          <a:noFill/>
          <a:extLst>
            <a:ext uri="{909E8E84-426E-40DD-AFC4-6F175D3DCCD1}">
              <a14:hiddenFill xmlns:a14="http://schemas.microsoft.com/office/drawing/2010/main">
                <a:solidFill>
                  <a:srgbClr val="FFFFFF"/>
                </a:solidFill>
              </a14:hiddenFill>
            </a:ext>
          </a:extLst>
        </p:spPr>
      </p:pic>
      <p:sp>
        <p:nvSpPr>
          <p:cNvPr id="2" name="Curved Up Arrow 1"/>
          <p:cNvSpPr/>
          <p:nvPr/>
        </p:nvSpPr>
        <p:spPr>
          <a:xfrm rot="17459400">
            <a:off x="7675051" y="1693662"/>
            <a:ext cx="509792" cy="23448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23" name="Curved Up Arrow 22"/>
          <p:cNvSpPr/>
          <p:nvPr/>
        </p:nvSpPr>
        <p:spPr>
          <a:xfrm rot="6388213">
            <a:off x="6612123" y="4128518"/>
            <a:ext cx="722047" cy="25783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22" name="Title 1"/>
          <p:cNvSpPr>
            <a:spLocks noGrp="1"/>
          </p:cNvSpPr>
          <p:nvPr>
            <p:ph type="title"/>
          </p:nvPr>
        </p:nvSpPr>
        <p:spPr>
          <a:xfrm>
            <a:off x="612648" y="-76200"/>
            <a:ext cx="8153400" cy="990600"/>
          </a:xfrm>
        </p:spPr>
        <p:txBody>
          <a:bodyPr>
            <a:normAutofit/>
          </a:bodyPr>
          <a:lstStyle/>
          <a:p>
            <a:r>
              <a:rPr lang="en-US" dirty="0" smtClean="0">
                <a:solidFill>
                  <a:srgbClr val="FF0000"/>
                </a:solidFill>
              </a:rPr>
              <a:t>Tracking work</a:t>
            </a:r>
            <a:endParaRPr lang="en-US" dirty="0">
              <a:solidFill>
                <a:srgbClr val="FF0000"/>
              </a:solidFill>
            </a:endParaRPr>
          </a:p>
        </p:txBody>
      </p:sp>
    </p:spTree>
    <p:extLst>
      <p:ext uri="{BB962C8B-B14F-4D97-AF65-F5344CB8AC3E}">
        <p14:creationId xmlns:p14="http://schemas.microsoft.com/office/powerpoint/2010/main" val="1625159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b="17241"/>
          <a:stretch>
            <a:fillRect/>
          </a:stretch>
        </p:blipFill>
        <p:spPr bwMode="auto">
          <a:xfrm>
            <a:off x="1219200" y="1066800"/>
            <a:ext cx="66294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251" name="TextBox 36"/>
          <p:cNvSpPr txBox="1">
            <a:spLocks noChangeArrowheads="1"/>
          </p:cNvSpPr>
          <p:nvPr/>
        </p:nvSpPr>
        <p:spPr bwMode="auto">
          <a:xfrm>
            <a:off x="457200" y="145702"/>
            <a:ext cx="717073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2800" b="1" dirty="0" smtClean="0">
                <a:solidFill>
                  <a:srgbClr val="FF0000"/>
                </a:solidFill>
              </a:rPr>
              <a:t>Rule 1</a:t>
            </a:r>
          </a:p>
          <a:p>
            <a:pPr eaLnBrk="1" fontAlgn="base" hangingPunct="1">
              <a:spcBef>
                <a:spcPct val="0"/>
              </a:spcBef>
              <a:spcAft>
                <a:spcPct val="0"/>
              </a:spcAft>
            </a:pPr>
            <a:r>
              <a:rPr lang="en-US" sz="2800" b="1" dirty="0" smtClean="0">
                <a:solidFill>
                  <a:srgbClr val="000000"/>
                </a:solidFill>
              </a:rPr>
              <a:t>Keep </a:t>
            </a:r>
            <a:r>
              <a:rPr lang="en-US" sz="2800" b="1" i="1" dirty="0" smtClean="0">
                <a:solidFill>
                  <a:srgbClr val="000000"/>
                </a:solidFill>
              </a:rPr>
              <a:t>one </a:t>
            </a:r>
            <a:r>
              <a:rPr lang="en-US" sz="2800" b="1" dirty="0" smtClean="0">
                <a:solidFill>
                  <a:srgbClr val="000000"/>
                </a:solidFill>
              </a:rPr>
              <a:t>calendar that includes </a:t>
            </a:r>
            <a:r>
              <a:rPr lang="en-US" sz="2800" b="1" i="1" dirty="0" smtClean="0">
                <a:solidFill>
                  <a:srgbClr val="000000"/>
                </a:solidFill>
              </a:rPr>
              <a:t>all </a:t>
            </a:r>
            <a:r>
              <a:rPr lang="en-US" sz="2800" b="1" dirty="0" smtClean="0">
                <a:solidFill>
                  <a:srgbClr val="000000"/>
                </a:solidFill>
              </a:rPr>
              <a:t>your</a:t>
            </a:r>
          </a:p>
          <a:p>
            <a:pPr eaLnBrk="1" fontAlgn="base" hangingPunct="1">
              <a:spcBef>
                <a:spcPct val="0"/>
              </a:spcBef>
              <a:spcAft>
                <a:spcPct val="0"/>
              </a:spcAft>
            </a:pPr>
            <a:r>
              <a:rPr lang="en-US" sz="2800" b="1" dirty="0" smtClean="0">
                <a:solidFill>
                  <a:srgbClr val="000000"/>
                </a:solidFill>
              </a:rPr>
              <a:t>time commitments</a:t>
            </a:r>
          </a:p>
        </p:txBody>
      </p:sp>
    </p:spTree>
    <p:extLst>
      <p:ext uri="{BB962C8B-B14F-4D97-AF65-F5344CB8AC3E}">
        <p14:creationId xmlns:p14="http://schemas.microsoft.com/office/powerpoint/2010/main" val="4073139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14400" y="598488"/>
            <a:ext cx="4114800" cy="5878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cxnSp>
        <p:nvCxnSpPr>
          <p:cNvPr id="9" name="Straight Connector 8"/>
          <p:cNvCxnSpPr/>
          <p:nvPr/>
        </p:nvCxnSpPr>
        <p:spPr>
          <a:xfrm>
            <a:off x="914400" y="2055813"/>
            <a:ext cx="4114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43000" y="2133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43000" y="2435225"/>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9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143000" y="2743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9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143000" y="3048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143000" y="3352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219200" y="5715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143000" y="3657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143000" y="3886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143000" y="4191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219200" y="5486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143000" y="4419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143000" y="4724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143000" y="4953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143000" y="51816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52244" name="TextBox 26"/>
          <p:cNvSpPr txBox="1">
            <a:spLocks noChangeArrowheads="1"/>
          </p:cNvSpPr>
          <p:nvPr/>
        </p:nvSpPr>
        <p:spPr bwMode="auto">
          <a:xfrm>
            <a:off x="920750" y="232886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600" smtClean="0">
                <a:solidFill>
                  <a:srgbClr val="000000"/>
                </a:solidFill>
              </a:rPr>
              <a:t>8</a:t>
            </a:r>
          </a:p>
        </p:txBody>
      </p:sp>
      <p:sp>
        <p:nvSpPr>
          <p:cNvPr id="52245" name="TextBox 27"/>
          <p:cNvSpPr txBox="1">
            <a:spLocks noChangeArrowheads="1"/>
          </p:cNvSpPr>
          <p:nvPr/>
        </p:nvSpPr>
        <p:spPr bwMode="auto">
          <a:xfrm>
            <a:off x="958850" y="453866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600" smtClean="0">
                <a:solidFill>
                  <a:srgbClr val="000000"/>
                </a:solidFill>
              </a:rPr>
              <a:t>5</a:t>
            </a:r>
          </a:p>
        </p:txBody>
      </p:sp>
      <p:sp>
        <p:nvSpPr>
          <p:cNvPr id="52246" name="TextBox 28"/>
          <p:cNvSpPr txBox="1">
            <a:spLocks noChangeArrowheads="1"/>
          </p:cNvSpPr>
          <p:nvPr/>
        </p:nvSpPr>
        <p:spPr bwMode="auto">
          <a:xfrm>
            <a:off x="838200" y="3505200"/>
            <a:ext cx="412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600" smtClean="0">
                <a:solidFill>
                  <a:srgbClr val="000000"/>
                </a:solidFill>
              </a:rPr>
              <a:t>12</a:t>
            </a:r>
          </a:p>
        </p:txBody>
      </p:sp>
      <p:sp>
        <p:nvSpPr>
          <p:cNvPr id="52247" name="TextBox 29"/>
          <p:cNvSpPr txBox="1">
            <a:spLocks noChangeArrowheads="1"/>
          </p:cNvSpPr>
          <p:nvPr/>
        </p:nvSpPr>
        <p:spPr bwMode="auto">
          <a:xfrm>
            <a:off x="927100" y="545306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600" smtClean="0">
                <a:solidFill>
                  <a:srgbClr val="000000"/>
                </a:solidFill>
              </a:rPr>
              <a:t>8</a:t>
            </a:r>
          </a:p>
        </p:txBody>
      </p:sp>
      <p:sp>
        <p:nvSpPr>
          <p:cNvPr id="52248" name="TextBox 36"/>
          <p:cNvSpPr txBox="1">
            <a:spLocks noChangeArrowheads="1"/>
          </p:cNvSpPr>
          <p:nvPr/>
        </p:nvSpPr>
        <p:spPr bwMode="auto">
          <a:xfrm>
            <a:off x="5554663" y="609600"/>
            <a:ext cx="3589337"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2800" b="1" dirty="0" smtClean="0">
                <a:solidFill>
                  <a:srgbClr val="FF0000"/>
                </a:solidFill>
              </a:rPr>
              <a:t>Rule 2</a:t>
            </a:r>
          </a:p>
          <a:p>
            <a:pPr eaLnBrk="1" fontAlgn="base" hangingPunct="1">
              <a:spcBef>
                <a:spcPct val="0"/>
              </a:spcBef>
              <a:spcAft>
                <a:spcPct val="0"/>
              </a:spcAft>
            </a:pPr>
            <a:r>
              <a:rPr lang="en-US" sz="2800" b="1" dirty="0" smtClean="0">
                <a:solidFill>
                  <a:srgbClr val="000000"/>
                </a:solidFill>
              </a:rPr>
              <a:t>Use a calendar </a:t>
            </a:r>
          </a:p>
          <a:p>
            <a:pPr eaLnBrk="1" fontAlgn="base" hangingPunct="1">
              <a:spcBef>
                <a:spcPct val="0"/>
              </a:spcBef>
              <a:spcAft>
                <a:spcPct val="0"/>
              </a:spcAft>
            </a:pPr>
            <a:r>
              <a:rPr lang="en-US" sz="2800" b="1" dirty="0" smtClean="0">
                <a:solidFill>
                  <a:srgbClr val="000000"/>
                </a:solidFill>
              </a:rPr>
              <a:t>with a daily view option that includes both a time grid</a:t>
            </a:r>
          </a:p>
          <a:p>
            <a:pPr eaLnBrk="1" fontAlgn="base" hangingPunct="1">
              <a:spcBef>
                <a:spcPct val="0"/>
              </a:spcBef>
              <a:spcAft>
                <a:spcPct val="0"/>
              </a:spcAft>
            </a:pPr>
            <a:r>
              <a:rPr lang="en-US" sz="2800" b="1" dirty="0" smtClean="0">
                <a:solidFill>
                  <a:srgbClr val="000000"/>
                </a:solidFill>
              </a:rPr>
              <a:t>and a “note” section</a:t>
            </a:r>
          </a:p>
        </p:txBody>
      </p:sp>
      <p:sp>
        <p:nvSpPr>
          <p:cNvPr id="52249" name="TextBox 31"/>
          <p:cNvSpPr txBox="1">
            <a:spLocks noChangeArrowheads="1"/>
          </p:cNvSpPr>
          <p:nvPr/>
        </p:nvSpPr>
        <p:spPr bwMode="auto">
          <a:xfrm>
            <a:off x="1130300" y="1295400"/>
            <a:ext cx="1219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endParaRPr lang="en-US" b="1" dirty="0" smtClean="0">
              <a:solidFill>
                <a:srgbClr val="000000"/>
              </a:solidFill>
            </a:endParaRPr>
          </a:p>
          <a:p>
            <a:pPr eaLnBrk="1" fontAlgn="base" hangingPunct="1">
              <a:spcBef>
                <a:spcPct val="0"/>
              </a:spcBef>
              <a:spcAft>
                <a:spcPct val="0"/>
              </a:spcAft>
            </a:pPr>
            <a:endParaRPr lang="en-US" b="1" dirty="0" smtClean="0">
              <a:solidFill>
                <a:srgbClr val="000000"/>
              </a:solidFill>
            </a:endParaRPr>
          </a:p>
          <a:p>
            <a:pPr eaLnBrk="1" fontAlgn="base" hangingPunct="1">
              <a:spcBef>
                <a:spcPct val="0"/>
              </a:spcBef>
              <a:spcAft>
                <a:spcPct val="0"/>
              </a:spcAft>
            </a:pPr>
            <a:endParaRPr lang="en-US" b="1" dirty="0" smtClean="0">
              <a:solidFill>
                <a:srgbClr val="000000"/>
              </a:solidFill>
            </a:endParaRPr>
          </a:p>
          <a:p>
            <a:pPr eaLnBrk="1" fontAlgn="base" hangingPunct="1">
              <a:spcBef>
                <a:spcPct val="0"/>
              </a:spcBef>
              <a:spcAft>
                <a:spcPct val="0"/>
              </a:spcAft>
            </a:pPr>
            <a:r>
              <a:rPr lang="en-US" b="1" dirty="0" smtClean="0">
                <a:solidFill>
                  <a:srgbClr val="000000"/>
                </a:solidFill>
              </a:rPr>
              <a:t>Time grid</a:t>
            </a:r>
          </a:p>
        </p:txBody>
      </p:sp>
      <p:sp>
        <p:nvSpPr>
          <p:cNvPr id="52250" name="TextBox 30"/>
          <p:cNvSpPr txBox="1">
            <a:spLocks noChangeArrowheads="1"/>
          </p:cNvSpPr>
          <p:nvPr/>
        </p:nvSpPr>
        <p:spPr bwMode="auto">
          <a:xfrm>
            <a:off x="1066800" y="620713"/>
            <a:ext cx="825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b="1" dirty="0" smtClean="0">
                <a:solidFill>
                  <a:srgbClr val="000000"/>
                </a:solidFill>
              </a:rPr>
              <a:t>Notes</a:t>
            </a:r>
          </a:p>
        </p:txBody>
      </p:sp>
    </p:spTree>
    <p:extLst>
      <p:ext uri="{BB962C8B-B14F-4D97-AF65-F5344CB8AC3E}">
        <p14:creationId xmlns:p14="http://schemas.microsoft.com/office/powerpoint/2010/main" val="923909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33"/>
                </a:solidFill>
              </a:rPr>
              <a:t>Definition of the problem</a:t>
            </a:r>
            <a:endParaRPr lang="en-US" dirty="0">
              <a:solidFill>
                <a:srgbClr val="660033"/>
              </a:solidFill>
            </a:endParaRPr>
          </a:p>
        </p:txBody>
      </p:sp>
      <p:sp>
        <p:nvSpPr>
          <p:cNvPr id="3" name="Content Placeholder 2"/>
          <p:cNvSpPr>
            <a:spLocks noGrp="1"/>
          </p:cNvSpPr>
          <p:nvPr>
            <p:ph sz="quarter" idx="1"/>
          </p:nvPr>
        </p:nvSpPr>
        <p:spPr/>
        <p:txBody>
          <a:bodyPr>
            <a:normAutofit fontScale="92500"/>
          </a:bodyPr>
          <a:lstStyle/>
          <a:p>
            <a:r>
              <a:rPr lang="en-US" dirty="0" smtClean="0"/>
              <a:t>“</a:t>
            </a:r>
            <a:r>
              <a:rPr lang="en-US" sz="2600" dirty="0" smtClean="0"/>
              <a:t>Too much to do” described as single biggest stress by </a:t>
            </a:r>
            <a:r>
              <a:rPr lang="en-US" sz="2600" dirty="0" smtClean="0">
                <a:solidFill>
                  <a:srgbClr val="C00000"/>
                </a:solidFill>
              </a:rPr>
              <a:t>early career faculty</a:t>
            </a:r>
            <a:r>
              <a:rPr lang="en-US" sz="2600" baseline="30000" dirty="0" smtClean="0">
                <a:solidFill>
                  <a:srgbClr val="C00000"/>
                </a:solidFill>
              </a:rPr>
              <a:t>1</a:t>
            </a:r>
            <a:endParaRPr lang="en-US" sz="2600" dirty="0" smtClean="0">
              <a:solidFill>
                <a:srgbClr val="C00000"/>
              </a:solidFill>
            </a:endParaRPr>
          </a:p>
          <a:p>
            <a:r>
              <a:rPr lang="en-US" sz="2600" dirty="0" smtClean="0"/>
              <a:t>Of 21 workplace "stresses“, 40% were time-related</a:t>
            </a:r>
          </a:p>
          <a:p>
            <a:pPr lvl="1"/>
            <a:r>
              <a:rPr lang="en-US" dirty="0" smtClean="0"/>
              <a:t>Nearly 80% felt stressed by both lack of work-life balance and "too many time pressure“</a:t>
            </a:r>
          </a:p>
          <a:p>
            <a:pPr lvl="1"/>
            <a:r>
              <a:rPr lang="en-US" dirty="0" smtClean="0"/>
              <a:t>Nearly 70% already concerned about burnout</a:t>
            </a:r>
          </a:p>
          <a:p>
            <a:r>
              <a:rPr lang="en-US" sz="2600" dirty="0" smtClean="0"/>
              <a:t>Specific concerns</a:t>
            </a:r>
          </a:p>
          <a:p>
            <a:pPr lvl="1"/>
            <a:r>
              <a:rPr lang="en-US" dirty="0" smtClean="0"/>
              <a:t>Too much paperwork, </a:t>
            </a:r>
          </a:p>
          <a:p>
            <a:pPr lvl="1"/>
            <a:r>
              <a:rPr lang="en-US" dirty="0" smtClean="0"/>
              <a:t>Not enough time for research and other academic pursuits</a:t>
            </a:r>
          </a:p>
          <a:p>
            <a:pPr lvl="1"/>
            <a:r>
              <a:rPr lang="en-US" dirty="0" smtClean="0"/>
              <a:t>Lack of control over how time was spent.</a:t>
            </a:r>
            <a:endParaRPr lang="en-US" dirty="0"/>
          </a:p>
        </p:txBody>
      </p:sp>
      <p:sp>
        <p:nvSpPr>
          <p:cNvPr id="4" name="TextBox 3"/>
          <p:cNvSpPr txBox="1"/>
          <p:nvPr/>
        </p:nvSpPr>
        <p:spPr>
          <a:xfrm>
            <a:off x="457200" y="6248400"/>
            <a:ext cx="8686800" cy="646331"/>
          </a:xfrm>
          <a:prstGeom prst="rect">
            <a:avLst/>
          </a:prstGeom>
          <a:noFill/>
        </p:spPr>
        <p:txBody>
          <a:bodyPr wrap="square" rtlCol="0">
            <a:spAutoFit/>
          </a:bodyPr>
          <a:lstStyle/>
          <a:p>
            <a:r>
              <a:rPr lang="en-US" dirty="0" smtClean="0">
                <a:solidFill>
                  <a:schemeClr val="accent1">
                    <a:lumMod val="50000"/>
                  </a:schemeClr>
                </a:solidFill>
              </a:rPr>
              <a:t>Bellini LM. Stresses and workplace resources for academic junior faculty: track and gender comparisons. </a:t>
            </a:r>
            <a:r>
              <a:rPr lang="en-US" dirty="0" err="1" smtClean="0">
                <a:solidFill>
                  <a:schemeClr val="accent1">
                    <a:lumMod val="50000"/>
                  </a:schemeClr>
                </a:solidFill>
              </a:rPr>
              <a:t>Acad</a:t>
            </a:r>
            <a:r>
              <a:rPr lang="en-US" dirty="0" smtClean="0">
                <a:solidFill>
                  <a:schemeClr val="accent1">
                    <a:lumMod val="50000"/>
                  </a:schemeClr>
                </a:solidFill>
              </a:rPr>
              <a:t> Med 2001</a:t>
            </a:r>
            <a:endParaRPr lang="en-US" dirty="0">
              <a:solidFill>
                <a:schemeClr val="accent1">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94350" y="3810000"/>
            <a:ext cx="3368675" cy="960438"/>
          </a:xfrm>
          <a:prstGeom prst="rect">
            <a:avLst/>
          </a:prstGeom>
          <a:solidFill>
            <a:srgbClr val="FFFF00">
              <a:alpha val="58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7" name="Rectangle 6"/>
          <p:cNvSpPr/>
          <p:nvPr/>
        </p:nvSpPr>
        <p:spPr>
          <a:xfrm>
            <a:off x="1295400" y="598488"/>
            <a:ext cx="4114800" cy="5878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a:solidFill>
                <a:srgbClr val="FFFFFF"/>
              </a:solidFill>
            </a:endParaRPr>
          </a:p>
        </p:txBody>
      </p:sp>
      <p:cxnSp>
        <p:nvCxnSpPr>
          <p:cNvPr id="9" name="Straight Connector 8"/>
          <p:cNvCxnSpPr/>
          <p:nvPr/>
        </p:nvCxnSpPr>
        <p:spPr>
          <a:xfrm>
            <a:off x="1295400" y="2055813"/>
            <a:ext cx="4114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24000" y="220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24000" y="2435225"/>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0" y="2743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0" y="3048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0" y="3352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600200" y="5715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4000" y="3657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24000" y="3886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24000" y="4191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00200" y="5486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524000" y="4419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524000" y="4724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24000" y="4953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524000" y="51816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53269" name="TextBox 26"/>
          <p:cNvSpPr txBox="1">
            <a:spLocks noChangeArrowheads="1"/>
          </p:cNvSpPr>
          <p:nvPr/>
        </p:nvSpPr>
        <p:spPr bwMode="auto">
          <a:xfrm>
            <a:off x="1301750" y="23288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8</a:t>
            </a:r>
          </a:p>
        </p:txBody>
      </p:sp>
      <p:sp>
        <p:nvSpPr>
          <p:cNvPr id="53270" name="TextBox 27"/>
          <p:cNvSpPr txBox="1">
            <a:spLocks noChangeArrowheads="1"/>
          </p:cNvSpPr>
          <p:nvPr/>
        </p:nvSpPr>
        <p:spPr bwMode="auto">
          <a:xfrm>
            <a:off x="1339850" y="45386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3</a:t>
            </a:r>
          </a:p>
        </p:txBody>
      </p:sp>
      <p:sp>
        <p:nvSpPr>
          <p:cNvPr id="53271" name="TextBox 28"/>
          <p:cNvSpPr txBox="1">
            <a:spLocks noChangeArrowheads="1"/>
          </p:cNvSpPr>
          <p:nvPr/>
        </p:nvSpPr>
        <p:spPr bwMode="auto">
          <a:xfrm>
            <a:off x="1219200" y="35052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12</a:t>
            </a:r>
          </a:p>
        </p:txBody>
      </p:sp>
      <p:sp>
        <p:nvSpPr>
          <p:cNvPr id="53272" name="TextBox 29"/>
          <p:cNvSpPr txBox="1">
            <a:spLocks noChangeArrowheads="1"/>
          </p:cNvSpPr>
          <p:nvPr/>
        </p:nvSpPr>
        <p:spPr bwMode="auto">
          <a:xfrm>
            <a:off x="1308100" y="54530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5</a:t>
            </a:r>
          </a:p>
        </p:txBody>
      </p:sp>
      <p:grpSp>
        <p:nvGrpSpPr>
          <p:cNvPr id="3" name="Group 35"/>
          <p:cNvGrpSpPr>
            <a:grpSpLocks/>
          </p:cNvGrpSpPr>
          <p:nvPr/>
        </p:nvGrpSpPr>
        <p:grpSpPr bwMode="auto">
          <a:xfrm>
            <a:off x="5594350" y="2667000"/>
            <a:ext cx="3368675" cy="5094288"/>
            <a:chOff x="5622403" y="1930172"/>
            <a:chExt cx="3368931" cy="5094418"/>
          </a:xfrm>
        </p:grpSpPr>
        <p:sp>
          <p:nvSpPr>
            <p:cNvPr id="53282" name="TextBox 31"/>
            <p:cNvSpPr txBox="1">
              <a:spLocks noChangeArrowheads="1"/>
            </p:cNvSpPr>
            <p:nvPr/>
          </p:nvSpPr>
          <p:spPr bwMode="auto">
            <a:xfrm>
              <a:off x="5622403" y="1930172"/>
              <a:ext cx="1105868" cy="1077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endParaRPr lang="en-US" sz="1600" b="1" smtClean="0">
                <a:solidFill>
                  <a:srgbClr val="000000"/>
                </a:solidFill>
              </a:endParaRPr>
            </a:p>
            <a:p>
              <a:pPr eaLnBrk="1" fontAlgn="base" hangingPunct="1">
                <a:spcBef>
                  <a:spcPct val="0"/>
                </a:spcBef>
                <a:spcAft>
                  <a:spcPct val="0"/>
                </a:spcAft>
              </a:pPr>
              <a:endParaRPr lang="en-US" sz="1600" b="1" smtClean="0">
                <a:solidFill>
                  <a:srgbClr val="000000"/>
                </a:solidFill>
              </a:endParaRPr>
            </a:p>
            <a:p>
              <a:pPr eaLnBrk="1" fontAlgn="base" hangingPunct="1">
                <a:spcBef>
                  <a:spcPct val="0"/>
                </a:spcBef>
                <a:spcAft>
                  <a:spcPct val="0"/>
                </a:spcAft>
              </a:pPr>
              <a:endParaRPr lang="en-US" sz="1600" b="1" smtClean="0">
                <a:solidFill>
                  <a:srgbClr val="000000"/>
                </a:solidFill>
              </a:endParaRPr>
            </a:p>
            <a:p>
              <a:pPr eaLnBrk="1" fontAlgn="base" hangingPunct="1">
                <a:spcBef>
                  <a:spcPct val="0"/>
                </a:spcBef>
                <a:spcAft>
                  <a:spcPct val="0"/>
                </a:spcAft>
              </a:pPr>
              <a:r>
                <a:rPr lang="en-US" sz="1600" b="1" smtClean="0">
                  <a:solidFill>
                    <a:srgbClr val="000000"/>
                  </a:solidFill>
                </a:rPr>
                <a:t>Time grid</a:t>
              </a:r>
            </a:p>
          </p:txBody>
        </p:sp>
        <p:sp>
          <p:nvSpPr>
            <p:cNvPr id="53283" name="Content Placeholder 2"/>
            <p:cNvSpPr txBox="1">
              <a:spLocks/>
            </p:cNvSpPr>
            <p:nvPr/>
          </p:nvSpPr>
          <p:spPr bwMode="auto">
            <a:xfrm>
              <a:off x="5667169" y="3073302"/>
              <a:ext cx="3324165" cy="395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lnSpc>
                  <a:spcPct val="150000"/>
                </a:lnSpc>
                <a:spcBef>
                  <a:spcPct val="20000"/>
                </a:spcBef>
                <a:spcAft>
                  <a:spcPct val="0"/>
                </a:spcAft>
                <a:buFont typeface="Wingdings" pitchFamily="2" charset="2"/>
                <a:buChar char="q"/>
              </a:pPr>
              <a:r>
                <a:rPr lang="en-US" sz="1600" b="1" dirty="0" smtClean="0">
                  <a:solidFill>
                    <a:srgbClr val="000000"/>
                  </a:solidFill>
                </a:rPr>
                <a:t>Events – everything that  you have agreed to “attend”</a:t>
              </a:r>
            </a:p>
            <a:p>
              <a:pPr eaLnBrk="1" fontAlgn="base" hangingPunct="1">
                <a:spcBef>
                  <a:spcPct val="20000"/>
                </a:spcBef>
                <a:spcAft>
                  <a:spcPct val="0"/>
                </a:spcAft>
                <a:buFontTx/>
                <a:buChar char="•"/>
              </a:pPr>
              <a:endParaRPr lang="en-US" sz="1600" dirty="0" smtClean="0">
                <a:solidFill>
                  <a:srgbClr val="000000"/>
                </a:solidFill>
              </a:endParaRPr>
            </a:p>
          </p:txBody>
        </p:sp>
      </p:grpSp>
      <p:sp>
        <p:nvSpPr>
          <p:cNvPr id="53274" name="TextBox 36"/>
          <p:cNvSpPr txBox="1">
            <a:spLocks noChangeArrowheads="1"/>
          </p:cNvSpPr>
          <p:nvPr/>
        </p:nvSpPr>
        <p:spPr bwMode="auto">
          <a:xfrm>
            <a:off x="152400" y="74613"/>
            <a:ext cx="1501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2400" b="1" smtClean="0">
                <a:solidFill>
                  <a:srgbClr val="000000"/>
                </a:solidFill>
              </a:rPr>
              <a:t>Calendar</a:t>
            </a:r>
          </a:p>
        </p:txBody>
      </p:sp>
      <p:sp>
        <p:nvSpPr>
          <p:cNvPr id="39" name="Rectangle 38"/>
          <p:cNvSpPr/>
          <p:nvPr/>
        </p:nvSpPr>
        <p:spPr>
          <a:xfrm>
            <a:off x="1752600" y="2435225"/>
            <a:ext cx="3124200" cy="61277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dirty="0">
                <a:solidFill>
                  <a:srgbClr val="000000"/>
                </a:solidFill>
              </a:rPr>
              <a:t>Conference call</a:t>
            </a:r>
          </a:p>
        </p:txBody>
      </p:sp>
      <p:sp>
        <p:nvSpPr>
          <p:cNvPr id="41" name="Rectangle 40"/>
          <p:cNvSpPr/>
          <p:nvPr/>
        </p:nvSpPr>
        <p:spPr>
          <a:xfrm>
            <a:off x="1752600" y="3352800"/>
            <a:ext cx="31242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dirty="0">
                <a:solidFill>
                  <a:srgbClr val="000000"/>
                </a:solidFill>
              </a:rPr>
              <a:t>MEETING</a:t>
            </a:r>
          </a:p>
        </p:txBody>
      </p:sp>
      <p:cxnSp>
        <p:nvCxnSpPr>
          <p:cNvPr id="43" name="Straight Connector 42"/>
          <p:cNvCxnSpPr/>
          <p:nvPr/>
        </p:nvCxnSpPr>
        <p:spPr>
          <a:xfrm>
            <a:off x="1443038" y="990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471613" y="126365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471613" y="1600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509713" y="19685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731963" y="6096000"/>
            <a:ext cx="3124200" cy="304800"/>
          </a:xfrm>
          <a:prstGeom prst="rect">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200" b="1" dirty="0">
                <a:solidFill>
                  <a:srgbClr val="000000"/>
                </a:solidFill>
              </a:rPr>
              <a:t>make dinner  /spaghetti and meatballs  </a:t>
            </a:r>
          </a:p>
        </p:txBody>
      </p:sp>
    </p:spTree>
    <p:extLst>
      <p:ext uri="{BB962C8B-B14F-4D97-AF65-F5344CB8AC3E}">
        <p14:creationId xmlns:p14="http://schemas.microsoft.com/office/powerpoint/2010/main" val="179482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5594350" y="4291013"/>
            <a:ext cx="3200400" cy="479425"/>
          </a:xfrm>
          <a:prstGeom prst="rect">
            <a:avLst/>
          </a:prstGeom>
          <a:solidFill>
            <a:srgbClr val="FFFF00">
              <a:alpha val="58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7" name="Rectangle 6"/>
          <p:cNvSpPr/>
          <p:nvPr/>
        </p:nvSpPr>
        <p:spPr>
          <a:xfrm>
            <a:off x="1295400" y="598488"/>
            <a:ext cx="4114800" cy="5878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a:solidFill>
                <a:srgbClr val="FFFFFF"/>
              </a:solidFill>
            </a:endParaRPr>
          </a:p>
        </p:txBody>
      </p:sp>
      <p:cxnSp>
        <p:nvCxnSpPr>
          <p:cNvPr id="9" name="Straight Connector 8"/>
          <p:cNvCxnSpPr/>
          <p:nvPr/>
        </p:nvCxnSpPr>
        <p:spPr>
          <a:xfrm>
            <a:off x="1295400" y="2055813"/>
            <a:ext cx="4114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24000" y="220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24000" y="2435225"/>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0" y="2743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0" y="3048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0" y="3352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600200" y="5715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4000" y="3657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24000" y="3886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24000" y="4191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00200" y="5486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524000" y="4419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524000" y="4724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24000" y="4953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524000" y="51816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54293" name="TextBox 26"/>
          <p:cNvSpPr txBox="1">
            <a:spLocks noChangeArrowheads="1"/>
          </p:cNvSpPr>
          <p:nvPr/>
        </p:nvSpPr>
        <p:spPr bwMode="auto">
          <a:xfrm>
            <a:off x="1301750" y="23288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8</a:t>
            </a:r>
          </a:p>
        </p:txBody>
      </p:sp>
      <p:sp>
        <p:nvSpPr>
          <p:cNvPr id="54294" name="TextBox 27"/>
          <p:cNvSpPr txBox="1">
            <a:spLocks noChangeArrowheads="1"/>
          </p:cNvSpPr>
          <p:nvPr/>
        </p:nvSpPr>
        <p:spPr bwMode="auto">
          <a:xfrm>
            <a:off x="1339850" y="45386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3</a:t>
            </a:r>
          </a:p>
        </p:txBody>
      </p:sp>
      <p:sp>
        <p:nvSpPr>
          <p:cNvPr id="54295" name="TextBox 28"/>
          <p:cNvSpPr txBox="1">
            <a:spLocks noChangeArrowheads="1"/>
          </p:cNvSpPr>
          <p:nvPr/>
        </p:nvSpPr>
        <p:spPr bwMode="auto">
          <a:xfrm>
            <a:off x="1219200" y="35052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12</a:t>
            </a:r>
          </a:p>
        </p:txBody>
      </p:sp>
      <p:sp>
        <p:nvSpPr>
          <p:cNvPr id="54296" name="TextBox 29"/>
          <p:cNvSpPr txBox="1">
            <a:spLocks noChangeArrowheads="1"/>
          </p:cNvSpPr>
          <p:nvPr/>
        </p:nvSpPr>
        <p:spPr bwMode="auto">
          <a:xfrm>
            <a:off x="1308100" y="54530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5</a:t>
            </a:r>
          </a:p>
        </p:txBody>
      </p:sp>
      <p:grpSp>
        <p:nvGrpSpPr>
          <p:cNvPr id="2" name="Group 35"/>
          <p:cNvGrpSpPr>
            <a:grpSpLocks/>
          </p:cNvGrpSpPr>
          <p:nvPr/>
        </p:nvGrpSpPr>
        <p:grpSpPr bwMode="auto">
          <a:xfrm>
            <a:off x="5594350" y="2667000"/>
            <a:ext cx="3368675" cy="5094288"/>
            <a:chOff x="5622403" y="1930172"/>
            <a:chExt cx="3368931" cy="5094418"/>
          </a:xfrm>
        </p:grpSpPr>
        <p:sp>
          <p:nvSpPr>
            <p:cNvPr id="54308" name="TextBox 31"/>
            <p:cNvSpPr txBox="1">
              <a:spLocks noChangeArrowheads="1"/>
            </p:cNvSpPr>
            <p:nvPr/>
          </p:nvSpPr>
          <p:spPr bwMode="auto">
            <a:xfrm>
              <a:off x="5622403" y="1930172"/>
              <a:ext cx="1105868" cy="1077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endParaRPr lang="en-US" sz="1600" b="1" smtClean="0">
                <a:solidFill>
                  <a:srgbClr val="000000"/>
                </a:solidFill>
              </a:endParaRPr>
            </a:p>
            <a:p>
              <a:pPr eaLnBrk="1" fontAlgn="base" hangingPunct="1">
                <a:spcBef>
                  <a:spcPct val="0"/>
                </a:spcBef>
                <a:spcAft>
                  <a:spcPct val="0"/>
                </a:spcAft>
              </a:pPr>
              <a:endParaRPr lang="en-US" sz="1600" b="1" smtClean="0">
                <a:solidFill>
                  <a:srgbClr val="000000"/>
                </a:solidFill>
              </a:endParaRPr>
            </a:p>
            <a:p>
              <a:pPr eaLnBrk="1" fontAlgn="base" hangingPunct="1">
                <a:spcBef>
                  <a:spcPct val="0"/>
                </a:spcBef>
                <a:spcAft>
                  <a:spcPct val="0"/>
                </a:spcAft>
              </a:pPr>
              <a:endParaRPr lang="en-US" sz="1600" b="1" smtClean="0">
                <a:solidFill>
                  <a:srgbClr val="000000"/>
                </a:solidFill>
              </a:endParaRPr>
            </a:p>
            <a:p>
              <a:pPr eaLnBrk="1" fontAlgn="base" hangingPunct="1">
                <a:spcBef>
                  <a:spcPct val="0"/>
                </a:spcBef>
                <a:spcAft>
                  <a:spcPct val="0"/>
                </a:spcAft>
              </a:pPr>
              <a:r>
                <a:rPr lang="en-US" sz="1600" b="1" smtClean="0">
                  <a:solidFill>
                    <a:srgbClr val="000000"/>
                  </a:solidFill>
                </a:rPr>
                <a:t>Time grid</a:t>
              </a:r>
            </a:p>
          </p:txBody>
        </p:sp>
        <p:sp>
          <p:nvSpPr>
            <p:cNvPr id="54309" name="Content Placeholder 2"/>
            <p:cNvSpPr txBox="1">
              <a:spLocks/>
            </p:cNvSpPr>
            <p:nvPr/>
          </p:nvSpPr>
          <p:spPr bwMode="auto">
            <a:xfrm>
              <a:off x="5667169" y="3073302"/>
              <a:ext cx="3324165" cy="395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lnSpc>
                  <a:spcPct val="150000"/>
                </a:lnSpc>
                <a:spcBef>
                  <a:spcPct val="20000"/>
                </a:spcBef>
                <a:spcAft>
                  <a:spcPct val="0"/>
                </a:spcAft>
                <a:buFont typeface="Wingdings" pitchFamily="2" charset="2"/>
                <a:buChar char="q"/>
              </a:pPr>
              <a:r>
                <a:rPr lang="en-US" sz="1600" b="1" dirty="0" smtClean="0">
                  <a:solidFill>
                    <a:srgbClr val="000000"/>
                  </a:solidFill>
                </a:rPr>
                <a:t>Events</a:t>
              </a:r>
            </a:p>
            <a:p>
              <a:pPr eaLnBrk="1" fontAlgn="base" hangingPunct="1">
                <a:lnSpc>
                  <a:spcPct val="150000"/>
                </a:lnSpc>
                <a:spcBef>
                  <a:spcPct val="20000"/>
                </a:spcBef>
                <a:spcAft>
                  <a:spcPct val="0"/>
                </a:spcAft>
                <a:buFont typeface="Wingdings" pitchFamily="2" charset="2"/>
                <a:buChar char="q"/>
              </a:pPr>
              <a:r>
                <a:rPr lang="en-US" sz="1600" b="1" dirty="0" smtClean="0">
                  <a:solidFill>
                    <a:srgbClr val="000000"/>
                  </a:solidFill>
                </a:rPr>
                <a:t>Transition time</a:t>
              </a:r>
            </a:p>
            <a:p>
              <a:pPr eaLnBrk="1" fontAlgn="base" hangingPunct="1">
                <a:spcBef>
                  <a:spcPct val="20000"/>
                </a:spcBef>
                <a:spcAft>
                  <a:spcPct val="0"/>
                </a:spcAft>
                <a:buFontTx/>
                <a:buChar char="•"/>
              </a:pPr>
              <a:endParaRPr lang="en-US" sz="1600" dirty="0" smtClean="0">
                <a:solidFill>
                  <a:srgbClr val="000000"/>
                </a:solidFill>
              </a:endParaRPr>
            </a:p>
          </p:txBody>
        </p:sp>
      </p:grpSp>
      <p:sp>
        <p:nvSpPr>
          <p:cNvPr id="54298" name="TextBox 36"/>
          <p:cNvSpPr txBox="1">
            <a:spLocks noChangeArrowheads="1"/>
          </p:cNvSpPr>
          <p:nvPr/>
        </p:nvSpPr>
        <p:spPr bwMode="auto">
          <a:xfrm>
            <a:off x="152400" y="74613"/>
            <a:ext cx="1501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2400" b="1" smtClean="0">
                <a:solidFill>
                  <a:srgbClr val="000000"/>
                </a:solidFill>
              </a:rPr>
              <a:t>Calendar</a:t>
            </a:r>
          </a:p>
        </p:txBody>
      </p:sp>
      <p:sp>
        <p:nvSpPr>
          <p:cNvPr id="39" name="Rectangle 38"/>
          <p:cNvSpPr/>
          <p:nvPr/>
        </p:nvSpPr>
        <p:spPr>
          <a:xfrm>
            <a:off x="1752600" y="2435225"/>
            <a:ext cx="3124200" cy="6127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dirty="0">
                <a:solidFill>
                  <a:srgbClr val="000000"/>
                </a:solidFill>
              </a:rPr>
              <a:t>Conference call</a:t>
            </a:r>
          </a:p>
        </p:txBody>
      </p:sp>
      <p:sp>
        <p:nvSpPr>
          <p:cNvPr id="40" name="Rectangle 39"/>
          <p:cNvSpPr/>
          <p:nvPr/>
        </p:nvSpPr>
        <p:spPr>
          <a:xfrm>
            <a:off x="1752600" y="3048000"/>
            <a:ext cx="3124200" cy="304800"/>
          </a:xfrm>
          <a:prstGeom prst="rect">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200" dirty="0">
                <a:solidFill>
                  <a:srgbClr val="000000"/>
                </a:solidFill>
              </a:rPr>
              <a:t>Travel between meetings</a:t>
            </a:r>
          </a:p>
        </p:txBody>
      </p:sp>
      <p:sp>
        <p:nvSpPr>
          <p:cNvPr id="41" name="Rectangle 40"/>
          <p:cNvSpPr/>
          <p:nvPr/>
        </p:nvSpPr>
        <p:spPr>
          <a:xfrm>
            <a:off x="1752600" y="3352800"/>
            <a:ext cx="3124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dirty="0">
                <a:solidFill>
                  <a:srgbClr val="000000"/>
                </a:solidFill>
              </a:rPr>
              <a:t>MEETING</a:t>
            </a:r>
          </a:p>
        </p:txBody>
      </p:sp>
      <p:cxnSp>
        <p:nvCxnSpPr>
          <p:cNvPr id="43" name="Straight Connector 42"/>
          <p:cNvCxnSpPr/>
          <p:nvPr/>
        </p:nvCxnSpPr>
        <p:spPr>
          <a:xfrm>
            <a:off x="1443038" y="990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471613" y="126365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471613" y="1600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509713" y="19685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731963" y="6096000"/>
            <a:ext cx="3124200" cy="304800"/>
          </a:xfrm>
          <a:prstGeom prst="rect">
            <a:avLst/>
          </a:prstGeom>
          <a:pattFill prst="dashDnDiag">
            <a:fgClr>
              <a:schemeClr val="accent3">
                <a:lumMod val="95000"/>
              </a:schemeClr>
            </a:fgClr>
            <a:bgClr>
              <a:schemeClr val="bg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200" dirty="0">
                <a:solidFill>
                  <a:srgbClr val="000000"/>
                </a:solidFill>
              </a:rPr>
              <a:t>make dinner  /spaghetti and meatballs  </a:t>
            </a:r>
          </a:p>
        </p:txBody>
      </p:sp>
    </p:spTree>
    <p:extLst>
      <p:ext uri="{BB962C8B-B14F-4D97-AF65-F5344CB8AC3E}">
        <p14:creationId xmlns:p14="http://schemas.microsoft.com/office/powerpoint/2010/main" val="42748352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5619750" y="4635500"/>
            <a:ext cx="3343275" cy="698500"/>
          </a:xfrm>
          <a:prstGeom prst="rect">
            <a:avLst/>
          </a:prstGeom>
          <a:solidFill>
            <a:srgbClr val="FFFF00">
              <a:alpha val="58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7" name="Rectangle 6"/>
          <p:cNvSpPr/>
          <p:nvPr/>
        </p:nvSpPr>
        <p:spPr>
          <a:xfrm>
            <a:off x="1295400" y="598488"/>
            <a:ext cx="4114800" cy="5878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a:solidFill>
                <a:srgbClr val="FFFFFF"/>
              </a:solidFill>
            </a:endParaRPr>
          </a:p>
        </p:txBody>
      </p:sp>
      <p:cxnSp>
        <p:nvCxnSpPr>
          <p:cNvPr id="9" name="Straight Connector 8"/>
          <p:cNvCxnSpPr/>
          <p:nvPr/>
        </p:nvCxnSpPr>
        <p:spPr>
          <a:xfrm>
            <a:off x="1295400" y="2055813"/>
            <a:ext cx="4114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24000" y="220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24000" y="2435225"/>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0" y="2743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0" y="3048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0" y="3352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600200" y="5715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4000" y="3657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24000" y="3886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24000" y="4191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00200" y="5486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524000" y="4419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524000" y="4724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24000" y="4953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524000" y="51816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55317" name="TextBox 26"/>
          <p:cNvSpPr txBox="1">
            <a:spLocks noChangeArrowheads="1"/>
          </p:cNvSpPr>
          <p:nvPr/>
        </p:nvSpPr>
        <p:spPr bwMode="auto">
          <a:xfrm>
            <a:off x="1301750" y="23288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8</a:t>
            </a:r>
          </a:p>
        </p:txBody>
      </p:sp>
      <p:sp>
        <p:nvSpPr>
          <p:cNvPr id="55318" name="TextBox 27"/>
          <p:cNvSpPr txBox="1">
            <a:spLocks noChangeArrowheads="1"/>
          </p:cNvSpPr>
          <p:nvPr/>
        </p:nvSpPr>
        <p:spPr bwMode="auto">
          <a:xfrm>
            <a:off x="1339850" y="45386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3</a:t>
            </a:r>
          </a:p>
        </p:txBody>
      </p:sp>
      <p:sp>
        <p:nvSpPr>
          <p:cNvPr id="55319" name="TextBox 28"/>
          <p:cNvSpPr txBox="1">
            <a:spLocks noChangeArrowheads="1"/>
          </p:cNvSpPr>
          <p:nvPr/>
        </p:nvSpPr>
        <p:spPr bwMode="auto">
          <a:xfrm>
            <a:off x="1219200" y="35052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12</a:t>
            </a:r>
          </a:p>
        </p:txBody>
      </p:sp>
      <p:sp>
        <p:nvSpPr>
          <p:cNvPr id="55320" name="TextBox 29"/>
          <p:cNvSpPr txBox="1">
            <a:spLocks noChangeArrowheads="1"/>
          </p:cNvSpPr>
          <p:nvPr/>
        </p:nvSpPr>
        <p:spPr bwMode="auto">
          <a:xfrm>
            <a:off x="1308100" y="54530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5</a:t>
            </a:r>
          </a:p>
        </p:txBody>
      </p:sp>
      <p:grpSp>
        <p:nvGrpSpPr>
          <p:cNvPr id="2" name="Group 35"/>
          <p:cNvGrpSpPr>
            <a:grpSpLocks/>
          </p:cNvGrpSpPr>
          <p:nvPr/>
        </p:nvGrpSpPr>
        <p:grpSpPr bwMode="auto">
          <a:xfrm>
            <a:off x="5594350" y="2667000"/>
            <a:ext cx="3368675" cy="5094288"/>
            <a:chOff x="5622403" y="1930172"/>
            <a:chExt cx="3368931" cy="5094418"/>
          </a:xfrm>
        </p:grpSpPr>
        <p:sp>
          <p:nvSpPr>
            <p:cNvPr id="55333" name="TextBox 31"/>
            <p:cNvSpPr txBox="1">
              <a:spLocks noChangeArrowheads="1"/>
            </p:cNvSpPr>
            <p:nvPr/>
          </p:nvSpPr>
          <p:spPr bwMode="auto">
            <a:xfrm>
              <a:off x="5622403" y="1930172"/>
              <a:ext cx="1105868" cy="1077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endParaRPr lang="en-US" sz="1600" b="1" smtClean="0">
                <a:solidFill>
                  <a:srgbClr val="000000"/>
                </a:solidFill>
              </a:endParaRPr>
            </a:p>
            <a:p>
              <a:pPr eaLnBrk="1" fontAlgn="base" hangingPunct="1">
                <a:spcBef>
                  <a:spcPct val="0"/>
                </a:spcBef>
                <a:spcAft>
                  <a:spcPct val="0"/>
                </a:spcAft>
              </a:pPr>
              <a:endParaRPr lang="en-US" sz="1600" b="1" smtClean="0">
                <a:solidFill>
                  <a:srgbClr val="000000"/>
                </a:solidFill>
              </a:endParaRPr>
            </a:p>
            <a:p>
              <a:pPr eaLnBrk="1" fontAlgn="base" hangingPunct="1">
                <a:spcBef>
                  <a:spcPct val="0"/>
                </a:spcBef>
                <a:spcAft>
                  <a:spcPct val="0"/>
                </a:spcAft>
              </a:pPr>
              <a:endParaRPr lang="en-US" sz="1600" b="1" smtClean="0">
                <a:solidFill>
                  <a:srgbClr val="000000"/>
                </a:solidFill>
              </a:endParaRPr>
            </a:p>
            <a:p>
              <a:pPr eaLnBrk="1" fontAlgn="base" hangingPunct="1">
                <a:spcBef>
                  <a:spcPct val="0"/>
                </a:spcBef>
                <a:spcAft>
                  <a:spcPct val="0"/>
                </a:spcAft>
              </a:pPr>
              <a:r>
                <a:rPr lang="en-US" sz="1600" b="1" smtClean="0">
                  <a:solidFill>
                    <a:srgbClr val="000000"/>
                  </a:solidFill>
                </a:rPr>
                <a:t>Time grid</a:t>
              </a:r>
            </a:p>
          </p:txBody>
        </p:sp>
        <p:sp>
          <p:nvSpPr>
            <p:cNvPr id="55334" name="Content Placeholder 2"/>
            <p:cNvSpPr txBox="1">
              <a:spLocks/>
            </p:cNvSpPr>
            <p:nvPr/>
          </p:nvSpPr>
          <p:spPr bwMode="auto">
            <a:xfrm>
              <a:off x="5667169" y="3073302"/>
              <a:ext cx="3324165" cy="395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lnSpc>
                  <a:spcPct val="150000"/>
                </a:lnSpc>
                <a:spcBef>
                  <a:spcPct val="20000"/>
                </a:spcBef>
                <a:spcAft>
                  <a:spcPct val="0"/>
                </a:spcAft>
                <a:buFont typeface="Wingdings" pitchFamily="2" charset="2"/>
                <a:buChar char="q"/>
              </a:pPr>
              <a:r>
                <a:rPr lang="en-US" sz="1600" b="1" dirty="0" smtClean="0">
                  <a:solidFill>
                    <a:srgbClr val="000000"/>
                  </a:solidFill>
                </a:rPr>
                <a:t>Events</a:t>
              </a:r>
            </a:p>
            <a:p>
              <a:pPr eaLnBrk="1" fontAlgn="base" hangingPunct="1">
                <a:lnSpc>
                  <a:spcPct val="150000"/>
                </a:lnSpc>
                <a:spcBef>
                  <a:spcPct val="20000"/>
                </a:spcBef>
                <a:spcAft>
                  <a:spcPct val="0"/>
                </a:spcAft>
                <a:buFont typeface="Wingdings" pitchFamily="2" charset="2"/>
                <a:buChar char="q"/>
              </a:pPr>
              <a:r>
                <a:rPr lang="en-US" sz="1600" b="1" dirty="0">
                  <a:solidFill>
                    <a:srgbClr val="000000"/>
                  </a:solidFill>
                </a:rPr>
                <a:t>Transition time</a:t>
              </a:r>
            </a:p>
            <a:p>
              <a:pPr eaLnBrk="1" fontAlgn="base" hangingPunct="1">
                <a:spcBef>
                  <a:spcPct val="20000"/>
                </a:spcBef>
                <a:spcAft>
                  <a:spcPct val="0"/>
                </a:spcAft>
                <a:buFont typeface="Wingdings" pitchFamily="2" charset="2"/>
                <a:buChar char="q"/>
              </a:pPr>
              <a:r>
                <a:rPr lang="en-US" sz="1600" b="1" dirty="0" smtClean="0">
                  <a:solidFill>
                    <a:srgbClr val="000000"/>
                  </a:solidFill>
                </a:rPr>
                <a:t>Tasks that must be done at a  specific time</a:t>
              </a:r>
            </a:p>
            <a:p>
              <a:pPr eaLnBrk="1" fontAlgn="base" hangingPunct="1">
                <a:spcBef>
                  <a:spcPct val="20000"/>
                </a:spcBef>
                <a:spcAft>
                  <a:spcPct val="0"/>
                </a:spcAft>
                <a:buFontTx/>
                <a:buChar char="•"/>
              </a:pPr>
              <a:endParaRPr lang="en-US" sz="1600" dirty="0" smtClean="0">
                <a:solidFill>
                  <a:srgbClr val="000000"/>
                </a:solidFill>
              </a:endParaRPr>
            </a:p>
          </p:txBody>
        </p:sp>
      </p:grpSp>
      <p:sp>
        <p:nvSpPr>
          <p:cNvPr id="55322" name="TextBox 36"/>
          <p:cNvSpPr txBox="1">
            <a:spLocks noChangeArrowheads="1"/>
          </p:cNvSpPr>
          <p:nvPr/>
        </p:nvSpPr>
        <p:spPr bwMode="auto">
          <a:xfrm>
            <a:off x="152400" y="74613"/>
            <a:ext cx="1501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2400" b="1" smtClean="0">
                <a:solidFill>
                  <a:srgbClr val="000000"/>
                </a:solidFill>
              </a:rPr>
              <a:t>Calendar</a:t>
            </a:r>
          </a:p>
        </p:txBody>
      </p:sp>
      <p:sp>
        <p:nvSpPr>
          <p:cNvPr id="39" name="Rectangle 38"/>
          <p:cNvSpPr/>
          <p:nvPr/>
        </p:nvSpPr>
        <p:spPr>
          <a:xfrm>
            <a:off x="1752600" y="2435225"/>
            <a:ext cx="3124200" cy="6127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dirty="0">
                <a:solidFill>
                  <a:srgbClr val="000000"/>
                </a:solidFill>
              </a:rPr>
              <a:t>Conference call</a:t>
            </a:r>
          </a:p>
        </p:txBody>
      </p:sp>
      <p:sp>
        <p:nvSpPr>
          <p:cNvPr id="40" name="Rectangle 39"/>
          <p:cNvSpPr/>
          <p:nvPr/>
        </p:nvSpPr>
        <p:spPr>
          <a:xfrm>
            <a:off x="1752600" y="3048000"/>
            <a:ext cx="3124200" cy="304800"/>
          </a:xfrm>
          <a:prstGeom prst="rect">
            <a:avLst/>
          </a:prstGeom>
          <a:pattFill prst="dashDnDiag">
            <a:fgClr>
              <a:schemeClr val="accent3">
                <a:lumMod val="95000"/>
              </a:schemeClr>
            </a:fgClr>
            <a:bgClr>
              <a:schemeClr val="bg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200" dirty="0">
                <a:solidFill>
                  <a:srgbClr val="000000"/>
                </a:solidFill>
              </a:rPr>
              <a:t>Travel between meetings</a:t>
            </a:r>
          </a:p>
        </p:txBody>
      </p:sp>
      <p:sp>
        <p:nvSpPr>
          <p:cNvPr id="41" name="Rectangle 40"/>
          <p:cNvSpPr/>
          <p:nvPr/>
        </p:nvSpPr>
        <p:spPr>
          <a:xfrm>
            <a:off x="1752600" y="3352800"/>
            <a:ext cx="3124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dirty="0">
                <a:solidFill>
                  <a:srgbClr val="000000"/>
                </a:solidFill>
              </a:rPr>
              <a:t>MEETING</a:t>
            </a:r>
          </a:p>
        </p:txBody>
      </p:sp>
      <p:sp>
        <p:nvSpPr>
          <p:cNvPr id="55326" name="TextBox 1"/>
          <p:cNvSpPr txBox="1">
            <a:spLocks noChangeArrowheads="1"/>
          </p:cNvSpPr>
          <p:nvPr/>
        </p:nvSpPr>
        <p:spPr bwMode="auto">
          <a:xfrm>
            <a:off x="1806575" y="4135438"/>
            <a:ext cx="3097213" cy="3079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b="1" smtClean="0">
                <a:solidFill>
                  <a:srgbClr val="FF0000"/>
                </a:solidFill>
              </a:rPr>
              <a:t>= call john re: tomorrow’s meeting</a:t>
            </a:r>
          </a:p>
        </p:txBody>
      </p:sp>
      <p:cxnSp>
        <p:nvCxnSpPr>
          <p:cNvPr id="43" name="Straight Connector 42"/>
          <p:cNvCxnSpPr/>
          <p:nvPr/>
        </p:nvCxnSpPr>
        <p:spPr>
          <a:xfrm>
            <a:off x="1443038" y="990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471613" y="126365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471613" y="1600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509713" y="19685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752600" y="6048375"/>
            <a:ext cx="3124200" cy="304800"/>
          </a:xfrm>
          <a:prstGeom prst="rect">
            <a:avLst/>
          </a:prstGeom>
          <a:pattFill prst="dashDnDiag">
            <a:fgClr>
              <a:schemeClr val="accent3">
                <a:lumMod val="95000"/>
              </a:schemeClr>
            </a:fgClr>
            <a:bgClr>
              <a:schemeClr val="bg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200" dirty="0">
                <a:solidFill>
                  <a:srgbClr val="000000"/>
                </a:solidFill>
              </a:rPr>
              <a:t>make dinner  /spaghetti and meatballs  </a:t>
            </a:r>
          </a:p>
        </p:txBody>
      </p:sp>
      <p:sp>
        <p:nvSpPr>
          <p:cNvPr id="49" name="TextBox 1"/>
          <p:cNvSpPr txBox="1">
            <a:spLocks noChangeArrowheads="1"/>
          </p:cNvSpPr>
          <p:nvPr/>
        </p:nvSpPr>
        <p:spPr bwMode="auto">
          <a:xfrm>
            <a:off x="1828800" y="5486400"/>
            <a:ext cx="2505814" cy="30777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b="1" dirty="0" smtClean="0">
                <a:solidFill>
                  <a:srgbClr val="FF0000"/>
                </a:solidFill>
              </a:rPr>
              <a:t>= take meeting folder home</a:t>
            </a:r>
          </a:p>
        </p:txBody>
      </p:sp>
    </p:spTree>
    <p:extLst>
      <p:ext uri="{BB962C8B-B14F-4D97-AF65-F5344CB8AC3E}">
        <p14:creationId xmlns:p14="http://schemas.microsoft.com/office/powerpoint/2010/main" val="42886398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5594350" y="5233988"/>
            <a:ext cx="3549650" cy="561975"/>
          </a:xfrm>
          <a:prstGeom prst="rect">
            <a:avLst/>
          </a:prstGeom>
          <a:solidFill>
            <a:srgbClr val="FFFF00">
              <a:alpha val="58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7" name="Rectangle 6"/>
          <p:cNvSpPr/>
          <p:nvPr/>
        </p:nvSpPr>
        <p:spPr>
          <a:xfrm>
            <a:off x="1295400" y="598488"/>
            <a:ext cx="4114800" cy="5878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a:solidFill>
                <a:srgbClr val="FFFFFF"/>
              </a:solidFill>
            </a:endParaRPr>
          </a:p>
        </p:txBody>
      </p:sp>
      <p:cxnSp>
        <p:nvCxnSpPr>
          <p:cNvPr id="9" name="Straight Connector 8"/>
          <p:cNvCxnSpPr/>
          <p:nvPr/>
        </p:nvCxnSpPr>
        <p:spPr>
          <a:xfrm>
            <a:off x="1295400" y="2055813"/>
            <a:ext cx="4114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24000" y="220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24000" y="2435225"/>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0" y="2743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0" y="3048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0" y="3352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600200" y="5715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4000" y="3657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24000" y="3886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24000" y="4191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00200" y="5486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524000" y="4419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524000" y="4724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24000" y="4953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524000" y="51816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56341" name="TextBox 26"/>
          <p:cNvSpPr txBox="1">
            <a:spLocks noChangeArrowheads="1"/>
          </p:cNvSpPr>
          <p:nvPr/>
        </p:nvSpPr>
        <p:spPr bwMode="auto">
          <a:xfrm>
            <a:off x="1301750" y="23288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8</a:t>
            </a:r>
          </a:p>
        </p:txBody>
      </p:sp>
      <p:sp>
        <p:nvSpPr>
          <p:cNvPr id="56342" name="TextBox 27"/>
          <p:cNvSpPr txBox="1">
            <a:spLocks noChangeArrowheads="1"/>
          </p:cNvSpPr>
          <p:nvPr/>
        </p:nvSpPr>
        <p:spPr bwMode="auto">
          <a:xfrm>
            <a:off x="1339850" y="45386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3</a:t>
            </a:r>
          </a:p>
        </p:txBody>
      </p:sp>
      <p:sp>
        <p:nvSpPr>
          <p:cNvPr id="56343" name="TextBox 28"/>
          <p:cNvSpPr txBox="1">
            <a:spLocks noChangeArrowheads="1"/>
          </p:cNvSpPr>
          <p:nvPr/>
        </p:nvSpPr>
        <p:spPr bwMode="auto">
          <a:xfrm>
            <a:off x="1219200" y="35052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12</a:t>
            </a:r>
          </a:p>
        </p:txBody>
      </p:sp>
      <p:sp>
        <p:nvSpPr>
          <p:cNvPr id="56344" name="TextBox 29"/>
          <p:cNvSpPr txBox="1">
            <a:spLocks noChangeArrowheads="1"/>
          </p:cNvSpPr>
          <p:nvPr/>
        </p:nvSpPr>
        <p:spPr bwMode="auto">
          <a:xfrm>
            <a:off x="1308100" y="54530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5</a:t>
            </a:r>
          </a:p>
        </p:txBody>
      </p:sp>
      <p:grpSp>
        <p:nvGrpSpPr>
          <p:cNvPr id="2" name="Group 35"/>
          <p:cNvGrpSpPr>
            <a:grpSpLocks/>
          </p:cNvGrpSpPr>
          <p:nvPr/>
        </p:nvGrpSpPr>
        <p:grpSpPr bwMode="auto">
          <a:xfrm>
            <a:off x="5594350" y="2667000"/>
            <a:ext cx="3473450" cy="5094288"/>
            <a:chOff x="5622403" y="1930172"/>
            <a:chExt cx="3473713" cy="5094418"/>
          </a:xfrm>
        </p:grpSpPr>
        <p:sp>
          <p:nvSpPr>
            <p:cNvPr id="56358" name="TextBox 31"/>
            <p:cNvSpPr txBox="1">
              <a:spLocks noChangeArrowheads="1"/>
            </p:cNvSpPr>
            <p:nvPr/>
          </p:nvSpPr>
          <p:spPr bwMode="auto">
            <a:xfrm>
              <a:off x="5622403" y="1930172"/>
              <a:ext cx="1105868" cy="1077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endParaRPr lang="en-US" sz="1600" b="1" smtClean="0">
                <a:solidFill>
                  <a:srgbClr val="000000"/>
                </a:solidFill>
              </a:endParaRPr>
            </a:p>
            <a:p>
              <a:pPr eaLnBrk="1" fontAlgn="base" hangingPunct="1">
                <a:spcBef>
                  <a:spcPct val="0"/>
                </a:spcBef>
                <a:spcAft>
                  <a:spcPct val="0"/>
                </a:spcAft>
              </a:pPr>
              <a:endParaRPr lang="en-US" sz="1600" b="1" smtClean="0">
                <a:solidFill>
                  <a:srgbClr val="000000"/>
                </a:solidFill>
              </a:endParaRPr>
            </a:p>
            <a:p>
              <a:pPr eaLnBrk="1" fontAlgn="base" hangingPunct="1">
                <a:spcBef>
                  <a:spcPct val="0"/>
                </a:spcBef>
                <a:spcAft>
                  <a:spcPct val="0"/>
                </a:spcAft>
              </a:pPr>
              <a:endParaRPr lang="en-US" sz="1600" b="1" smtClean="0">
                <a:solidFill>
                  <a:srgbClr val="000000"/>
                </a:solidFill>
              </a:endParaRPr>
            </a:p>
            <a:p>
              <a:pPr eaLnBrk="1" fontAlgn="base" hangingPunct="1">
                <a:spcBef>
                  <a:spcPct val="0"/>
                </a:spcBef>
                <a:spcAft>
                  <a:spcPct val="0"/>
                </a:spcAft>
              </a:pPr>
              <a:r>
                <a:rPr lang="en-US" sz="1600" b="1" smtClean="0">
                  <a:solidFill>
                    <a:srgbClr val="000000"/>
                  </a:solidFill>
                </a:rPr>
                <a:t>Time grid</a:t>
              </a:r>
            </a:p>
          </p:txBody>
        </p:sp>
        <p:sp>
          <p:nvSpPr>
            <p:cNvPr id="56359" name="Content Placeholder 2"/>
            <p:cNvSpPr txBox="1">
              <a:spLocks/>
            </p:cNvSpPr>
            <p:nvPr/>
          </p:nvSpPr>
          <p:spPr bwMode="auto">
            <a:xfrm>
              <a:off x="5667168" y="3073302"/>
              <a:ext cx="3428948" cy="395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20000"/>
                </a:spcBef>
                <a:spcAft>
                  <a:spcPct val="0"/>
                </a:spcAft>
                <a:buFont typeface="Wingdings" pitchFamily="2" charset="2"/>
                <a:buChar char="q"/>
              </a:pPr>
              <a:r>
                <a:rPr lang="en-US" sz="1600" b="1" dirty="0" smtClean="0">
                  <a:solidFill>
                    <a:srgbClr val="000000"/>
                  </a:solidFill>
                </a:rPr>
                <a:t>Tasks that must be done at a  specific time</a:t>
              </a:r>
            </a:p>
            <a:p>
              <a:pPr eaLnBrk="1" fontAlgn="base" hangingPunct="1">
                <a:lnSpc>
                  <a:spcPct val="150000"/>
                </a:lnSpc>
                <a:spcBef>
                  <a:spcPct val="20000"/>
                </a:spcBef>
                <a:spcAft>
                  <a:spcPct val="0"/>
                </a:spcAft>
                <a:buFont typeface="Wingdings" pitchFamily="2" charset="2"/>
                <a:buChar char="q"/>
              </a:pPr>
              <a:r>
                <a:rPr lang="en-US" sz="1600" b="1" dirty="0" smtClean="0">
                  <a:solidFill>
                    <a:srgbClr val="000000"/>
                  </a:solidFill>
                </a:rPr>
                <a:t>Events</a:t>
              </a:r>
            </a:p>
            <a:p>
              <a:pPr eaLnBrk="1" fontAlgn="base" hangingPunct="1">
                <a:lnSpc>
                  <a:spcPct val="150000"/>
                </a:lnSpc>
                <a:spcBef>
                  <a:spcPct val="20000"/>
                </a:spcBef>
                <a:spcAft>
                  <a:spcPct val="0"/>
                </a:spcAft>
                <a:buFont typeface="Wingdings" pitchFamily="2" charset="2"/>
                <a:buChar char="q"/>
              </a:pPr>
              <a:r>
                <a:rPr lang="en-US" sz="1600" b="1" dirty="0">
                  <a:solidFill>
                    <a:srgbClr val="000000"/>
                  </a:solidFill>
                </a:rPr>
                <a:t>Transition time</a:t>
              </a:r>
            </a:p>
            <a:p>
              <a:pPr eaLnBrk="1" fontAlgn="base" hangingPunct="1">
                <a:lnSpc>
                  <a:spcPct val="150000"/>
                </a:lnSpc>
                <a:spcBef>
                  <a:spcPct val="20000"/>
                </a:spcBef>
                <a:spcAft>
                  <a:spcPct val="0"/>
                </a:spcAft>
                <a:buFont typeface="Wingdings" pitchFamily="2" charset="2"/>
                <a:buChar char="q"/>
              </a:pPr>
              <a:r>
                <a:rPr lang="en-US" sz="1600" b="1" dirty="0" smtClean="0">
                  <a:solidFill>
                    <a:srgbClr val="000000"/>
                  </a:solidFill>
                </a:rPr>
                <a:t>“Appointments with yourself”</a:t>
              </a:r>
            </a:p>
            <a:p>
              <a:pPr eaLnBrk="1" fontAlgn="base" hangingPunct="1">
                <a:spcBef>
                  <a:spcPct val="20000"/>
                </a:spcBef>
                <a:spcAft>
                  <a:spcPct val="0"/>
                </a:spcAft>
                <a:buFontTx/>
                <a:buChar char="•"/>
              </a:pPr>
              <a:endParaRPr lang="en-US" sz="1600" dirty="0" smtClean="0">
                <a:solidFill>
                  <a:srgbClr val="000000"/>
                </a:solidFill>
              </a:endParaRPr>
            </a:p>
          </p:txBody>
        </p:sp>
      </p:grpSp>
      <p:sp>
        <p:nvSpPr>
          <p:cNvPr id="56346" name="TextBox 36"/>
          <p:cNvSpPr txBox="1">
            <a:spLocks noChangeArrowheads="1"/>
          </p:cNvSpPr>
          <p:nvPr/>
        </p:nvSpPr>
        <p:spPr bwMode="auto">
          <a:xfrm>
            <a:off x="152400" y="74613"/>
            <a:ext cx="1501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2400" b="1" smtClean="0">
                <a:solidFill>
                  <a:srgbClr val="000000"/>
                </a:solidFill>
              </a:rPr>
              <a:t>Calendar</a:t>
            </a:r>
          </a:p>
        </p:txBody>
      </p:sp>
      <p:sp>
        <p:nvSpPr>
          <p:cNvPr id="39" name="Rectangle 38"/>
          <p:cNvSpPr/>
          <p:nvPr/>
        </p:nvSpPr>
        <p:spPr>
          <a:xfrm>
            <a:off x="1752600" y="2435225"/>
            <a:ext cx="3124200" cy="6127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dirty="0">
                <a:solidFill>
                  <a:srgbClr val="000000"/>
                </a:solidFill>
              </a:rPr>
              <a:t>Conference call</a:t>
            </a:r>
          </a:p>
        </p:txBody>
      </p:sp>
      <p:sp>
        <p:nvSpPr>
          <p:cNvPr id="40" name="Rectangle 39"/>
          <p:cNvSpPr/>
          <p:nvPr/>
        </p:nvSpPr>
        <p:spPr>
          <a:xfrm>
            <a:off x="1752600" y="3048000"/>
            <a:ext cx="3124200" cy="304800"/>
          </a:xfrm>
          <a:prstGeom prst="rect">
            <a:avLst/>
          </a:prstGeom>
          <a:pattFill prst="dashDnDiag">
            <a:fgClr>
              <a:schemeClr val="accent3">
                <a:lumMod val="95000"/>
              </a:schemeClr>
            </a:fgClr>
            <a:bgClr>
              <a:schemeClr val="bg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200" dirty="0">
                <a:solidFill>
                  <a:srgbClr val="000000"/>
                </a:solidFill>
              </a:rPr>
              <a:t>Travel between meetings</a:t>
            </a:r>
          </a:p>
        </p:txBody>
      </p:sp>
      <p:sp>
        <p:nvSpPr>
          <p:cNvPr id="41" name="Rectangle 40"/>
          <p:cNvSpPr/>
          <p:nvPr/>
        </p:nvSpPr>
        <p:spPr>
          <a:xfrm>
            <a:off x="1752600" y="3352800"/>
            <a:ext cx="3124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dirty="0">
                <a:solidFill>
                  <a:srgbClr val="000000"/>
                </a:solidFill>
              </a:rPr>
              <a:t>MEETING</a:t>
            </a:r>
          </a:p>
        </p:txBody>
      </p:sp>
      <p:sp>
        <p:nvSpPr>
          <p:cNvPr id="42" name="Rounded Rectangle 41"/>
          <p:cNvSpPr/>
          <p:nvPr/>
        </p:nvSpPr>
        <p:spPr>
          <a:xfrm>
            <a:off x="1876425" y="4724400"/>
            <a:ext cx="2847975" cy="744538"/>
          </a:xfrm>
          <a:prstGeom prst="roundRect">
            <a:avLst/>
          </a:prstGeom>
          <a:solidFill>
            <a:srgbClr val="FFFF00"/>
          </a:solidFill>
          <a:ln cmpd="db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dirty="0">
                <a:solidFill>
                  <a:srgbClr val="000000"/>
                </a:solidFill>
              </a:rPr>
              <a:t>Work on first draft division budget</a:t>
            </a:r>
          </a:p>
        </p:txBody>
      </p:sp>
      <p:sp>
        <p:nvSpPr>
          <p:cNvPr id="56351" name="TextBox 1"/>
          <p:cNvSpPr txBox="1">
            <a:spLocks noChangeArrowheads="1"/>
          </p:cNvSpPr>
          <p:nvPr/>
        </p:nvSpPr>
        <p:spPr bwMode="auto">
          <a:xfrm>
            <a:off x="1573213" y="4114800"/>
            <a:ext cx="30972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b="1" smtClean="0">
                <a:solidFill>
                  <a:srgbClr val="FF0000"/>
                </a:solidFill>
              </a:rPr>
              <a:t>= call john re: tomorrow’s meeting</a:t>
            </a:r>
          </a:p>
        </p:txBody>
      </p:sp>
      <p:cxnSp>
        <p:nvCxnSpPr>
          <p:cNvPr id="43" name="Straight Connector 42"/>
          <p:cNvCxnSpPr/>
          <p:nvPr/>
        </p:nvCxnSpPr>
        <p:spPr>
          <a:xfrm>
            <a:off x="1443038" y="990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471613" y="126365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471613" y="1600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509713" y="19685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731963" y="6096000"/>
            <a:ext cx="3124200" cy="304800"/>
          </a:xfrm>
          <a:prstGeom prst="rect">
            <a:avLst/>
          </a:prstGeom>
          <a:pattFill prst="dashDnDiag">
            <a:fgClr>
              <a:schemeClr val="accent3">
                <a:lumMod val="95000"/>
              </a:schemeClr>
            </a:fgClr>
            <a:bgClr>
              <a:schemeClr val="bg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200" dirty="0">
                <a:solidFill>
                  <a:srgbClr val="000000"/>
                </a:solidFill>
              </a:rPr>
              <a:t>make dinner  /spaghetti and meatballs  </a:t>
            </a:r>
          </a:p>
        </p:txBody>
      </p:sp>
      <p:sp>
        <p:nvSpPr>
          <p:cNvPr id="49" name="Rectangle 48"/>
          <p:cNvSpPr/>
          <p:nvPr/>
        </p:nvSpPr>
        <p:spPr>
          <a:xfrm>
            <a:off x="1794161" y="5613739"/>
            <a:ext cx="2542171" cy="307777"/>
          </a:xfrm>
          <a:prstGeom prst="rect">
            <a:avLst/>
          </a:prstGeom>
        </p:spPr>
        <p:txBody>
          <a:bodyPr wrap="none">
            <a:spAutoFit/>
          </a:bodyPr>
          <a:lstStyle/>
          <a:p>
            <a:pPr algn="ctr" fontAlgn="base">
              <a:spcBef>
                <a:spcPct val="0"/>
              </a:spcBef>
              <a:spcAft>
                <a:spcPct val="0"/>
              </a:spcAft>
              <a:defRPr/>
            </a:pPr>
            <a:r>
              <a:rPr lang="en-US" sz="1400" b="1" dirty="0" smtClean="0">
                <a:solidFill>
                  <a:srgbClr val="FF0000"/>
                </a:solidFill>
              </a:rPr>
              <a:t>= Take meeting folder </a:t>
            </a:r>
            <a:r>
              <a:rPr lang="en-US" sz="1400" b="1" dirty="0">
                <a:solidFill>
                  <a:srgbClr val="FF0000"/>
                </a:solidFill>
              </a:rPr>
              <a:t>home</a:t>
            </a:r>
          </a:p>
        </p:txBody>
      </p:sp>
    </p:spTree>
    <p:extLst>
      <p:ext uri="{BB962C8B-B14F-4D97-AF65-F5344CB8AC3E}">
        <p14:creationId xmlns:p14="http://schemas.microsoft.com/office/powerpoint/2010/main" val="12420485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95400" y="598488"/>
            <a:ext cx="4114800" cy="5878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a:solidFill>
                <a:srgbClr val="FFFFFF"/>
              </a:solidFill>
            </a:endParaRPr>
          </a:p>
        </p:txBody>
      </p:sp>
      <p:cxnSp>
        <p:nvCxnSpPr>
          <p:cNvPr id="9" name="Straight Connector 8"/>
          <p:cNvCxnSpPr/>
          <p:nvPr/>
        </p:nvCxnSpPr>
        <p:spPr>
          <a:xfrm>
            <a:off x="1295400" y="2055813"/>
            <a:ext cx="4114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24000" y="220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24000" y="2435225"/>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0" y="2743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0" y="3048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0" y="3352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600200" y="5715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4000" y="3657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24000" y="3886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24000" y="4191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00200" y="5486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524000" y="4419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524000" y="4724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24000" y="4953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524000" y="51816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90132" name="TextBox 26"/>
          <p:cNvSpPr txBox="1">
            <a:spLocks noChangeArrowheads="1"/>
          </p:cNvSpPr>
          <p:nvPr/>
        </p:nvSpPr>
        <p:spPr bwMode="auto">
          <a:xfrm>
            <a:off x="1301750" y="23288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8</a:t>
            </a:r>
          </a:p>
        </p:txBody>
      </p:sp>
      <p:sp>
        <p:nvSpPr>
          <p:cNvPr id="90133" name="TextBox 27"/>
          <p:cNvSpPr txBox="1">
            <a:spLocks noChangeArrowheads="1"/>
          </p:cNvSpPr>
          <p:nvPr/>
        </p:nvSpPr>
        <p:spPr bwMode="auto">
          <a:xfrm>
            <a:off x="1339850" y="45386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3</a:t>
            </a:r>
          </a:p>
        </p:txBody>
      </p:sp>
      <p:sp>
        <p:nvSpPr>
          <p:cNvPr id="90134" name="TextBox 28"/>
          <p:cNvSpPr txBox="1">
            <a:spLocks noChangeArrowheads="1"/>
          </p:cNvSpPr>
          <p:nvPr/>
        </p:nvSpPr>
        <p:spPr bwMode="auto">
          <a:xfrm>
            <a:off x="1219200" y="35052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12</a:t>
            </a:r>
          </a:p>
        </p:txBody>
      </p:sp>
      <p:sp>
        <p:nvSpPr>
          <p:cNvPr id="90135" name="TextBox 29"/>
          <p:cNvSpPr txBox="1">
            <a:spLocks noChangeArrowheads="1"/>
          </p:cNvSpPr>
          <p:nvPr/>
        </p:nvSpPr>
        <p:spPr bwMode="auto">
          <a:xfrm>
            <a:off x="1308100" y="54530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5</a:t>
            </a:r>
          </a:p>
        </p:txBody>
      </p:sp>
      <p:sp>
        <p:nvSpPr>
          <p:cNvPr id="90137" name="TextBox 36"/>
          <p:cNvSpPr txBox="1">
            <a:spLocks noChangeArrowheads="1"/>
          </p:cNvSpPr>
          <p:nvPr/>
        </p:nvSpPr>
        <p:spPr bwMode="auto">
          <a:xfrm>
            <a:off x="152400" y="74613"/>
            <a:ext cx="1501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2400" b="1" smtClean="0">
                <a:solidFill>
                  <a:srgbClr val="000000"/>
                </a:solidFill>
                <a:cs typeface="Arial" charset="0"/>
              </a:rPr>
              <a:t>Calendar</a:t>
            </a:r>
          </a:p>
        </p:txBody>
      </p:sp>
      <p:grpSp>
        <p:nvGrpSpPr>
          <p:cNvPr id="3" name="Group 34"/>
          <p:cNvGrpSpPr>
            <a:grpSpLocks/>
          </p:cNvGrpSpPr>
          <p:nvPr/>
        </p:nvGrpSpPr>
        <p:grpSpPr bwMode="auto">
          <a:xfrm>
            <a:off x="5486400" y="336550"/>
            <a:ext cx="3657600" cy="1199298"/>
            <a:chOff x="5562600" y="457200"/>
            <a:chExt cx="3657592" cy="1200231"/>
          </a:xfrm>
        </p:grpSpPr>
        <p:sp>
          <p:nvSpPr>
            <p:cNvPr id="90151" name="TextBox 30"/>
            <p:cNvSpPr txBox="1">
              <a:spLocks noChangeArrowheads="1"/>
            </p:cNvSpPr>
            <p:nvPr/>
          </p:nvSpPr>
          <p:spPr bwMode="auto">
            <a:xfrm>
              <a:off x="5562600" y="457200"/>
              <a:ext cx="753730" cy="33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600" b="1" smtClean="0">
                  <a:solidFill>
                    <a:srgbClr val="000000"/>
                  </a:solidFill>
                  <a:cs typeface="Arial" charset="0"/>
                </a:rPr>
                <a:t>Notes</a:t>
              </a:r>
            </a:p>
          </p:txBody>
        </p:sp>
        <p:sp>
          <p:nvSpPr>
            <p:cNvPr id="36" name="Rectangle 33"/>
            <p:cNvSpPr>
              <a:spLocks noChangeArrowheads="1"/>
            </p:cNvSpPr>
            <p:nvPr/>
          </p:nvSpPr>
          <p:spPr bwMode="auto">
            <a:xfrm>
              <a:off x="5715000" y="825787"/>
              <a:ext cx="3505192" cy="831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fontAlgn="base">
                <a:spcBef>
                  <a:spcPct val="0"/>
                </a:spcBef>
                <a:spcAft>
                  <a:spcPct val="0"/>
                </a:spcAft>
                <a:buFont typeface="Wingdings" pitchFamily="2" charset="2"/>
                <a:buChar char="q"/>
                <a:defRPr/>
              </a:pPr>
              <a:r>
                <a:rPr lang="en-US" sz="1600" b="1" dirty="0">
                  <a:solidFill>
                    <a:srgbClr val="000000"/>
                  </a:solidFill>
                </a:rPr>
                <a:t>Tasks </a:t>
              </a:r>
              <a:r>
                <a:rPr lang="en-US" sz="1600" dirty="0">
                  <a:solidFill>
                    <a:srgbClr val="000000"/>
                  </a:solidFill>
                </a:rPr>
                <a:t>that </a:t>
              </a:r>
              <a:r>
                <a:rPr lang="en-US" sz="1600" b="1" dirty="0">
                  <a:solidFill>
                    <a:srgbClr val="000000"/>
                  </a:solidFill>
                </a:rPr>
                <a:t>must</a:t>
              </a:r>
              <a:r>
                <a:rPr lang="en-US" sz="1600" dirty="0">
                  <a:solidFill>
                    <a:srgbClr val="000000"/>
                  </a:solidFill>
                </a:rPr>
                <a:t> be done sometime today</a:t>
              </a:r>
            </a:p>
            <a:p>
              <a:pPr marL="285750" indent="-285750" fontAlgn="base">
                <a:spcBef>
                  <a:spcPct val="0"/>
                </a:spcBef>
                <a:spcAft>
                  <a:spcPct val="0"/>
                </a:spcAft>
                <a:buFont typeface="Wingdings" pitchFamily="2" charset="2"/>
                <a:buChar char="q"/>
                <a:defRPr/>
              </a:pPr>
              <a:endParaRPr lang="en-US" sz="1600" dirty="0">
                <a:solidFill>
                  <a:srgbClr val="FF0000"/>
                </a:solidFill>
              </a:endParaRPr>
            </a:p>
          </p:txBody>
        </p:sp>
      </p:grpSp>
      <p:sp>
        <p:nvSpPr>
          <p:cNvPr id="38" name="TextBox 37"/>
          <p:cNvSpPr txBox="1">
            <a:spLocks noChangeArrowheads="1"/>
          </p:cNvSpPr>
          <p:nvPr/>
        </p:nvSpPr>
        <p:spPr bwMode="auto">
          <a:xfrm>
            <a:off x="1638300" y="596900"/>
            <a:ext cx="1929824" cy="375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lnSpc>
                <a:spcPct val="150000"/>
              </a:lnSpc>
              <a:spcBef>
                <a:spcPct val="0"/>
              </a:spcBef>
              <a:spcAft>
                <a:spcPct val="0"/>
              </a:spcAft>
              <a:defRPr/>
            </a:pPr>
            <a:r>
              <a:rPr lang="en-US" sz="1400" b="1" dirty="0" smtClean="0">
                <a:solidFill>
                  <a:srgbClr val="FF0000"/>
                </a:solidFill>
              </a:rPr>
              <a:t>Today: Pay visa bill  </a:t>
            </a:r>
          </a:p>
        </p:txBody>
      </p:sp>
      <p:cxnSp>
        <p:nvCxnSpPr>
          <p:cNvPr id="43" name="Straight Connector 42"/>
          <p:cNvCxnSpPr/>
          <p:nvPr/>
        </p:nvCxnSpPr>
        <p:spPr>
          <a:xfrm>
            <a:off x="1443038" y="990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471613" y="126365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471613" y="16002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638800" y="704850"/>
            <a:ext cx="3505200" cy="666750"/>
          </a:xfrm>
          <a:prstGeom prst="rect">
            <a:avLst/>
          </a:prstGeom>
          <a:solidFill>
            <a:srgbClr val="FFFF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46" name="Straight Connector 45"/>
          <p:cNvCxnSpPr/>
          <p:nvPr/>
        </p:nvCxnSpPr>
        <p:spPr>
          <a:xfrm>
            <a:off x="1509713" y="1968500"/>
            <a:ext cx="3657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57834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5638800" y="1371600"/>
            <a:ext cx="3276600" cy="666750"/>
          </a:xfrm>
          <a:prstGeom prst="rect">
            <a:avLst/>
          </a:prstGeom>
          <a:solidFill>
            <a:srgbClr val="FFFF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Rectangle 6"/>
          <p:cNvSpPr/>
          <p:nvPr/>
        </p:nvSpPr>
        <p:spPr>
          <a:xfrm>
            <a:off x="1295400" y="598488"/>
            <a:ext cx="4114800" cy="5878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a:solidFill>
                <a:srgbClr val="FFFFFF"/>
              </a:solidFill>
            </a:endParaRPr>
          </a:p>
        </p:txBody>
      </p:sp>
      <p:cxnSp>
        <p:nvCxnSpPr>
          <p:cNvPr id="9" name="Straight Connector 8"/>
          <p:cNvCxnSpPr/>
          <p:nvPr/>
        </p:nvCxnSpPr>
        <p:spPr>
          <a:xfrm>
            <a:off x="1295400" y="2055813"/>
            <a:ext cx="4114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24000" y="220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24000" y="2435225"/>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0" y="2743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0" y="3048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0" y="3352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600200" y="5715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4000" y="3657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24000" y="3886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24000" y="4191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00200" y="5486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524000" y="4419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524000" y="4724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24000" y="4953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524000" y="51816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90132" name="TextBox 26"/>
          <p:cNvSpPr txBox="1">
            <a:spLocks noChangeArrowheads="1"/>
          </p:cNvSpPr>
          <p:nvPr/>
        </p:nvSpPr>
        <p:spPr bwMode="auto">
          <a:xfrm>
            <a:off x="1301750" y="23288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8</a:t>
            </a:r>
          </a:p>
        </p:txBody>
      </p:sp>
      <p:sp>
        <p:nvSpPr>
          <p:cNvPr id="90133" name="TextBox 27"/>
          <p:cNvSpPr txBox="1">
            <a:spLocks noChangeArrowheads="1"/>
          </p:cNvSpPr>
          <p:nvPr/>
        </p:nvSpPr>
        <p:spPr bwMode="auto">
          <a:xfrm>
            <a:off x="1339850" y="45386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3</a:t>
            </a:r>
          </a:p>
        </p:txBody>
      </p:sp>
      <p:sp>
        <p:nvSpPr>
          <p:cNvPr id="90134" name="TextBox 28"/>
          <p:cNvSpPr txBox="1">
            <a:spLocks noChangeArrowheads="1"/>
          </p:cNvSpPr>
          <p:nvPr/>
        </p:nvSpPr>
        <p:spPr bwMode="auto">
          <a:xfrm>
            <a:off x="1219200" y="35052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12</a:t>
            </a:r>
          </a:p>
        </p:txBody>
      </p:sp>
      <p:sp>
        <p:nvSpPr>
          <p:cNvPr id="90135" name="TextBox 29"/>
          <p:cNvSpPr txBox="1">
            <a:spLocks noChangeArrowheads="1"/>
          </p:cNvSpPr>
          <p:nvPr/>
        </p:nvSpPr>
        <p:spPr bwMode="auto">
          <a:xfrm>
            <a:off x="1308100" y="54530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5</a:t>
            </a:r>
          </a:p>
        </p:txBody>
      </p:sp>
      <p:sp>
        <p:nvSpPr>
          <p:cNvPr id="90137" name="TextBox 36"/>
          <p:cNvSpPr txBox="1">
            <a:spLocks noChangeArrowheads="1"/>
          </p:cNvSpPr>
          <p:nvPr/>
        </p:nvSpPr>
        <p:spPr bwMode="auto">
          <a:xfrm>
            <a:off x="152400" y="74613"/>
            <a:ext cx="1501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2400" b="1" smtClean="0">
                <a:solidFill>
                  <a:srgbClr val="000000"/>
                </a:solidFill>
                <a:cs typeface="Arial" charset="0"/>
              </a:rPr>
              <a:t>Calendar</a:t>
            </a:r>
          </a:p>
        </p:txBody>
      </p:sp>
      <p:grpSp>
        <p:nvGrpSpPr>
          <p:cNvPr id="2" name="Group 34"/>
          <p:cNvGrpSpPr>
            <a:grpSpLocks/>
          </p:cNvGrpSpPr>
          <p:nvPr/>
        </p:nvGrpSpPr>
        <p:grpSpPr bwMode="auto">
          <a:xfrm>
            <a:off x="5486400" y="336550"/>
            <a:ext cx="3657600" cy="2061071"/>
            <a:chOff x="5562600" y="457200"/>
            <a:chExt cx="3657592" cy="2062675"/>
          </a:xfrm>
        </p:grpSpPr>
        <p:sp>
          <p:nvSpPr>
            <p:cNvPr id="90151" name="TextBox 30"/>
            <p:cNvSpPr txBox="1">
              <a:spLocks noChangeArrowheads="1"/>
            </p:cNvSpPr>
            <p:nvPr/>
          </p:nvSpPr>
          <p:spPr bwMode="auto">
            <a:xfrm>
              <a:off x="5562600" y="457200"/>
              <a:ext cx="753730" cy="33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600" b="1" smtClean="0">
                  <a:solidFill>
                    <a:srgbClr val="000000"/>
                  </a:solidFill>
                  <a:cs typeface="Arial" charset="0"/>
                </a:rPr>
                <a:t>Notes</a:t>
              </a:r>
            </a:p>
          </p:txBody>
        </p:sp>
        <p:sp>
          <p:nvSpPr>
            <p:cNvPr id="36" name="Rectangle 33"/>
            <p:cNvSpPr>
              <a:spLocks noChangeArrowheads="1"/>
            </p:cNvSpPr>
            <p:nvPr/>
          </p:nvSpPr>
          <p:spPr bwMode="auto">
            <a:xfrm>
              <a:off x="5715000" y="825787"/>
              <a:ext cx="3505192" cy="169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fontAlgn="base">
                <a:spcBef>
                  <a:spcPct val="0"/>
                </a:spcBef>
                <a:spcAft>
                  <a:spcPct val="0"/>
                </a:spcAft>
                <a:buFont typeface="Wingdings" pitchFamily="2" charset="2"/>
                <a:buChar char="q"/>
                <a:defRPr/>
              </a:pPr>
              <a:r>
                <a:rPr lang="en-US" sz="1600" b="1" dirty="0">
                  <a:solidFill>
                    <a:srgbClr val="000000"/>
                  </a:solidFill>
                </a:rPr>
                <a:t>Tasks </a:t>
              </a:r>
              <a:r>
                <a:rPr lang="en-US" sz="1600" dirty="0">
                  <a:solidFill>
                    <a:srgbClr val="000000"/>
                  </a:solidFill>
                </a:rPr>
                <a:t>that </a:t>
              </a:r>
              <a:r>
                <a:rPr lang="en-US" sz="1600" b="1" dirty="0">
                  <a:solidFill>
                    <a:srgbClr val="000000"/>
                  </a:solidFill>
                </a:rPr>
                <a:t>must</a:t>
              </a:r>
              <a:r>
                <a:rPr lang="en-US" sz="1600" dirty="0">
                  <a:solidFill>
                    <a:srgbClr val="000000"/>
                  </a:solidFill>
                </a:rPr>
                <a:t> be done sometime today</a:t>
              </a:r>
            </a:p>
            <a:p>
              <a:pPr marL="285750" indent="-285750" fontAlgn="base">
                <a:spcBef>
                  <a:spcPct val="0"/>
                </a:spcBef>
                <a:spcAft>
                  <a:spcPct val="0"/>
                </a:spcAft>
                <a:buFont typeface="Wingdings" pitchFamily="2" charset="2"/>
                <a:buChar char="q"/>
                <a:defRPr/>
              </a:pPr>
              <a:endParaRPr lang="en-US" sz="1600" dirty="0">
                <a:solidFill>
                  <a:srgbClr val="FF0000"/>
                </a:solidFill>
              </a:endParaRPr>
            </a:p>
            <a:p>
              <a:pPr marL="283464" indent="-457200" fontAlgn="base">
                <a:spcBef>
                  <a:spcPct val="0"/>
                </a:spcBef>
                <a:spcAft>
                  <a:spcPct val="0"/>
                </a:spcAft>
                <a:defRPr/>
              </a:pPr>
              <a:r>
                <a:rPr lang="en-US" sz="1600" b="1" dirty="0">
                  <a:solidFill>
                    <a:srgbClr val="000000"/>
                  </a:solidFill>
                  <a:sym typeface="Wingdings"/>
                </a:rPr>
                <a:t>  </a:t>
              </a:r>
              <a:r>
                <a:rPr lang="en-US" sz="1600" b="1" dirty="0">
                  <a:solidFill>
                    <a:srgbClr val="000000"/>
                  </a:solidFill>
                </a:rPr>
                <a:t>WF</a:t>
              </a:r>
              <a:r>
                <a:rPr lang="en-US" sz="1600" dirty="0">
                  <a:solidFill>
                    <a:srgbClr val="000000"/>
                  </a:solidFill>
                </a:rPr>
                <a:t>  </a:t>
              </a:r>
              <a:r>
                <a:rPr lang="en-US" sz="1600" dirty="0" smtClean="0">
                  <a:solidFill>
                    <a:srgbClr val="000000"/>
                  </a:solidFill>
                </a:rPr>
                <a:t>people you </a:t>
              </a:r>
              <a:r>
                <a:rPr lang="en-US" sz="1600" dirty="0">
                  <a:solidFill>
                    <a:srgbClr val="000000"/>
                  </a:solidFill>
                </a:rPr>
                <a:t>are </a:t>
              </a:r>
              <a:r>
                <a:rPr lang="en-US" sz="1600" i="1" dirty="0">
                  <a:solidFill>
                    <a:srgbClr val="000000"/>
                  </a:solidFill>
                </a:rPr>
                <a:t>waiting</a:t>
              </a:r>
              <a:r>
                <a:rPr lang="en-US" sz="1600" dirty="0">
                  <a:solidFill>
                    <a:srgbClr val="000000"/>
                  </a:solidFill>
                </a:rPr>
                <a:t> </a:t>
              </a:r>
              <a:r>
                <a:rPr lang="en-US" sz="1600" i="1" dirty="0">
                  <a:solidFill>
                    <a:srgbClr val="000000"/>
                  </a:solidFill>
                </a:rPr>
                <a:t>for</a:t>
              </a:r>
              <a:r>
                <a:rPr lang="en-US" sz="1600" dirty="0">
                  <a:solidFill>
                    <a:srgbClr val="000000"/>
                  </a:solidFill>
                </a:rPr>
                <a:t> </a:t>
              </a:r>
              <a:r>
                <a:rPr lang="en-US" sz="1600" dirty="0" smtClean="0">
                  <a:solidFill>
                    <a:srgbClr val="000000"/>
                  </a:solidFill>
                </a:rPr>
                <a:t>responses from today</a:t>
              </a:r>
              <a:endParaRPr lang="en-US" sz="1600" dirty="0">
                <a:solidFill>
                  <a:srgbClr val="000000"/>
                </a:solidFill>
              </a:endParaRPr>
            </a:p>
            <a:p>
              <a:pPr fontAlgn="base">
                <a:lnSpc>
                  <a:spcPct val="150000"/>
                </a:lnSpc>
                <a:spcBef>
                  <a:spcPct val="0"/>
                </a:spcBef>
                <a:spcAft>
                  <a:spcPct val="0"/>
                </a:spcAft>
                <a:defRPr/>
              </a:pPr>
              <a:r>
                <a:rPr lang="en-US" sz="1600" dirty="0" smtClean="0">
                  <a:solidFill>
                    <a:srgbClr val="000000"/>
                  </a:solidFill>
                </a:rPr>
                <a:t>  </a:t>
              </a:r>
              <a:endParaRPr lang="en-US" sz="1600" dirty="0">
                <a:solidFill>
                  <a:srgbClr val="000000"/>
                </a:solidFill>
              </a:endParaRPr>
            </a:p>
          </p:txBody>
        </p:sp>
      </p:grpSp>
      <p:sp>
        <p:nvSpPr>
          <p:cNvPr id="38" name="TextBox 37"/>
          <p:cNvSpPr txBox="1">
            <a:spLocks noChangeArrowheads="1"/>
          </p:cNvSpPr>
          <p:nvPr/>
        </p:nvSpPr>
        <p:spPr bwMode="auto">
          <a:xfrm>
            <a:off x="1638300" y="596900"/>
            <a:ext cx="20056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lnSpc>
                <a:spcPct val="150000"/>
              </a:lnSpc>
              <a:spcBef>
                <a:spcPct val="0"/>
              </a:spcBef>
              <a:spcAft>
                <a:spcPct val="0"/>
              </a:spcAft>
              <a:defRPr/>
            </a:pPr>
            <a:r>
              <a:rPr lang="en-US" sz="1400" b="1" dirty="0" smtClean="0">
                <a:solidFill>
                  <a:srgbClr val="FF0000"/>
                </a:solidFill>
              </a:rPr>
              <a:t>Pay visa bill  </a:t>
            </a:r>
          </a:p>
          <a:p>
            <a:pPr eaLnBrk="1" fontAlgn="base" hangingPunct="1">
              <a:lnSpc>
                <a:spcPct val="150000"/>
              </a:lnSpc>
              <a:spcBef>
                <a:spcPct val="0"/>
              </a:spcBef>
              <a:spcAft>
                <a:spcPct val="0"/>
              </a:spcAft>
              <a:defRPr/>
            </a:pPr>
            <a:r>
              <a:rPr lang="en-US" sz="1400" b="1" dirty="0" smtClean="0">
                <a:solidFill>
                  <a:srgbClr val="000000"/>
                </a:solidFill>
              </a:rPr>
              <a:t>WF </a:t>
            </a:r>
            <a:r>
              <a:rPr lang="en-US" sz="1400" dirty="0">
                <a:solidFill>
                  <a:srgbClr val="000000"/>
                </a:solidFill>
              </a:rPr>
              <a:t>Jane to email </a:t>
            </a:r>
            <a:r>
              <a:rPr lang="en-US" sz="1400" dirty="0" smtClean="0">
                <a:solidFill>
                  <a:srgbClr val="000000"/>
                </a:solidFill>
              </a:rPr>
              <a:t>back</a:t>
            </a:r>
            <a:endParaRPr lang="en-US" sz="1400" dirty="0">
              <a:solidFill>
                <a:srgbClr val="000000"/>
              </a:solidFill>
            </a:endParaRPr>
          </a:p>
        </p:txBody>
      </p:sp>
      <p:cxnSp>
        <p:nvCxnSpPr>
          <p:cNvPr id="43" name="Straight Connector 42"/>
          <p:cNvCxnSpPr/>
          <p:nvPr/>
        </p:nvCxnSpPr>
        <p:spPr>
          <a:xfrm>
            <a:off x="1443038" y="990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471613" y="126365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471613" y="1600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509713" y="1968500"/>
            <a:ext cx="3657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16320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5638800" y="1981895"/>
            <a:ext cx="2819400" cy="500955"/>
          </a:xfrm>
          <a:prstGeom prst="rect">
            <a:avLst/>
          </a:prstGeom>
          <a:solidFill>
            <a:srgbClr val="FFFF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Rectangle 6"/>
          <p:cNvSpPr/>
          <p:nvPr/>
        </p:nvSpPr>
        <p:spPr>
          <a:xfrm>
            <a:off x="1295400" y="598488"/>
            <a:ext cx="4114800" cy="5878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a:solidFill>
                <a:srgbClr val="FFFFFF"/>
              </a:solidFill>
            </a:endParaRPr>
          </a:p>
        </p:txBody>
      </p:sp>
      <p:cxnSp>
        <p:nvCxnSpPr>
          <p:cNvPr id="9" name="Straight Connector 8"/>
          <p:cNvCxnSpPr/>
          <p:nvPr/>
        </p:nvCxnSpPr>
        <p:spPr>
          <a:xfrm>
            <a:off x="1295400" y="2055813"/>
            <a:ext cx="4114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24000" y="220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24000" y="2435225"/>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0" y="2743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0" y="3048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0" y="3352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600200" y="5715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4000" y="3657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24000" y="3886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24000" y="4191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00200" y="5486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524000" y="4419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524000" y="4724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24000" y="4953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524000" y="51816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90132" name="TextBox 26"/>
          <p:cNvSpPr txBox="1">
            <a:spLocks noChangeArrowheads="1"/>
          </p:cNvSpPr>
          <p:nvPr/>
        </p:nvSpPr>
        <p:spPr bwMode="auto">
          <a:xfrm>
            <a:off x="1301750" y="23288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8</a:t>
            </a:r>
          </a:p>
        </p:txBody>
      </p:sp>
      <p:sp>
        <p:nvSpPr>
          <p:cNvPr id="90133" name="TextBox 27"/>
          <p:cNvSpPr txBox="1">
            <a:spLocks noChangeArrowheads="1"/>
          </p:cNvSpPr>
          <p:nvPr/>
        </p:nvSpPr>
        <p:spPr bwMode="auto">
          <a:xfrm>
            <a:off x="1339850" y="45386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3</a:t>
            </a:r>
          </a:p>
        </p:txBody>
      </p:sp>
      <p:sp>
        <p:nvSpPr>
          <p:cNvPr id="90134" name="TextBox 28"/>
          <p:cNvSpPr txBox="1">
            <a:spLocks noChangeArrowheads="1"/>
          </p:cNvSpPr>
          <p:nvPr/>
        </p:nvSpPr>
        <p:spPr bwMode="auto">
          <a:xfrm>
            <a:off x="1219200" y="35052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12</a:t>
            </a:r>
          </a:p>
        </p:txBody>
      </p:sp>
      <p:sp>
        <p:nvSpPr>
          <p:cNvPr id="90135" name="TextBox 29"/>
          <p:cNvSpPr txBox="1">
            <a:spLocks noChangeArrowheads="1"/>
          </p:cNvSpPr>
          <p:nvPr/>
        </p:nvSpPr>
        <p:spPr bwMode="auto">
          <a:xfrm>
            <a:off x="1308100" y="54530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5</a:t>
            </a:r>
          </a:p>
        </p:txBody>
      </p:sp>
      <p:sp>
        <p:nvSpPr>
          <p:cNvPr id="90137" name="TextBox 36"/>
          <p:cNvSpPr txBox="1">
            <a:spLocks noChangeArrowheads="1"/>
          </p:cNvSpPr>
          <p:nvPr/>
        </p:nvSpPr>
        <p:spPr bwMode="auto">
          <a:xfrm>
            <a:off x="152400" y="74613"/>
            <a:ext cx="1501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2400" b="1" smtClean="0">
                <a:solidFill>
                  <a:srgbClr val="000000"/>
                </a:solidFill>
                <a:cs typeface="Arial" charset="0"/>
              </a:rPr>
              <a:t>Calendar</a:t>
            </a:r>
          </a:p>
        </p:txBody>
      </p:sp>
      <p:grpSp>
        <p:nvGrpSpPr>
          <p:cNvPr id="2" name="Group 34"/>
          <p:cNvGrpSpPr>
            <a:grpSpLocks/>
          </p:cNvGrpSpPr>
          <p:nvPr/>
        </p:nvGrpSpPr>
        <p:grpSpPr bwMode="auto">
          <a:xfrm>
            <a:off x="5486400" y="336550"/>
            <a:ext cx="3657600" cy="2430403"/>
            <a:chOff x="5562600" y="457200"/>
            <a:chExt cx="3657592" cy="2432294"/>
          </a:xfrm>
        </p:grpSpPr>
        <p:sp>
          <p:nvSpPr>
            <p:cNvPr id="90151" name="TextBox 30"/>
            <p:cNvSpPr txBox="1">
              <a:spLocks noChangeArrowheads="1"/>
            </p:cNvSpPr>
            <p:nvPr/>
          </p:nvSpPr>
          <p:spPr bwMode="auto">
            <a:xfrm>
              <a:off x="5562600" y="457200"/>
              <a:ext cx="753730" cy="33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600" b="1" smtClean="0">
                  <a:solidFill>
                    <a:srgbClr val="000000"/>
                  </a:solidFill>
                  <a:cs typeface="Arial" charset="0"/>
                </a:rPr>
                <a:t>Notes</a:t>
              </a:r>
            </a:p>
          </p:txBody>
        </p:sp>
        <p:sp>
          <p:nvSpPr>
            <p:cNvPr id="36" name="Rectangle 33"/>
            <p:cNvSpPr>
              <a:spLocks noChangeArrowheads="1"/>
            </p:cNvSpPr>
            <p:nvPr/>
          </p:nvSpPr>
          <p:spPr bwMode="auto">
            <a:xfrm>
              <a:off x="5715000" y="825787"/>
              <a:ext cx="3505192" cy="2063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fontAlgn="base">
                <a:spcBef>
                  <a:spcPct val="0"/>
                </a:spcBef>
                <a:spcAft>
                  <a:spcPct val="0"/>
                </a:spcAft>
                <a:buFont typeface="Wingdings" pitchFamily="2" charset="2"/>
                <a:buChar char="q"/>
                <a:defRPr/>
              </a:pPr>
              <a:r>
                <a:rPr lang="en-US" sz="1600" b="1" dirty="0">
                  <a:solidFill>
                    <a:srgbClr val="000000"/>
                  </a:solidFill>
                </a:rPr>
                <a:t>Tasks</a:t>
              </a:r>
              <a:r>
                <a:rPr lang="en-US" sz="1600" b="1" dirty="0">
                  <a:solidFill>
                    <a:srgbClr val="FF0000"/>
                  </a:solidFill>
                </a:rPr>
                <a:t> </a:t>
              </a:r>
              <a:r>
                <a:rPr lang="en-US" sz="1600" dirty="0">
                  <a:solidFill>
                    <a:srgbClr val="000000"/>
                  </a:solidFill>
                </a:rPr>
                <a:t>that </a:t>
              </a:r>
              <a:r>
                <a:rPr lang="en-US" sz="1600" b="1" dirty="0">
                  <a:solidFill>
                    <a:srgbClr val="000000"/>
                  </a:solidFill>
                </a:rPr>
                <a:t>must</a:t>
              </a:r>
              <a:r>
                <a:rPr lang="en-US" sz="1600" dirty="0">
                  <a:solidFill>
                    <a:srgbClr val="000000"/>
                  </a:solidFill>
                </a:rPr>
                <a:t> be done sometime today</a:t>
              </a:r>
            </a:p>
            <a:p>
              <a:pPr marL="285750" indent="-285750" fontAlgn="base">
                <a:spcBef>
                  <a:spcPct val="0"/>
                </a:spcBef>
                <a:spcAft>
                  <a:spcPct val="0"/>
                </a:spcAft>
                <a:buFont typeface="Wingdings" pitchFamily="2" charset="2"/>
                <a:buChar char="q"/>
                <a:defRPr/>
              </a:pPr>
              <a:endParaRPr lang="en-US" sz="1600" dirty="0">
                <a:solidFill>
                  <a:srgbClr val="FF0000"/>
                </a:solidFill>
              </a:endParaRPr>
            </a:p>
            <a:p>
              <a:pPr marL="283464" indent="-457200" fontAlgn="base">
                <a:spcBef>
                  <a:spcPct val="0"/>
                </a:spcBef>
                <a:spcAft>
                  <a:spcPct val="0"/>
                </a:spcAft>
                <a:defRPr/>
              </a:pPr>
              <a:r>
                <a:rPr lang="en-US" sz="1600" b="1" dirty="0">
                  <a:solidFill>
                    <a:srgbClr val="000000"/>
                  </a:solidFill>
                  <a:sym typeface="Wingdings"/>
                </a:rPr>
                <a:t>  </a:t>
              </a:r>
              <a:r>
                <a:rPr lang="en-US" sz="1600" b="1" dirty="0">
                  <a:solidFill>
                    <a:srgbClr val="000000"/>
                  </a:solidFill>
                </a:rPr>
                <a:t>WF</a:t>
              </a:r>
              <a:r>
                <a:rPr lang="en-US" sz="1600" dirty="0">
                  <a:solidFill>
                    <a:srgbClr val="000000"/>
                  </a:solidFill>
                </a:rPr>
                <a:t>  responses you are </a:t>
              </a:r>
              <a:r>
                <a:rPr lang="en-US" sz="1600" i="1" dirty="0">
                  <a:solidFill>
                    <a:srgbClr val="000000"/>
                  </a:solidFill>
                </a:rPr>
                <a:t>waiting</a:t>
              </a:r>
              <a:r>
                <a:rPr lang="en-US" sz="1600" dirty="0">
                  <a:solidFill>
                    <a:srgbClr val="000000"/>
                  </a:solidFill>
                </a:rPr>
                <a:t> </a:t>
              </a:r>
              <a:r>
                <a:rPr lang="en-US" sz="1600" i="1" dirty="0">
                  <a:solidFill>
                    <a:srgbClr val="000000"/>
                  </a:solidFill>
                </a:rPr>
                <a:t>for</a:t>
              </a:r>
              <a:r>
                <a:rPr lang="en-US" sz="1600" dirty="0">
                  <a:solidFill>
                    <a:srgbClr val="000000"/>
                  </a:solidFill>
                </a:rPr>
                <a:t> today</a:t>
              </a:r>
            </a:p>
            <a:p>
              <a:pPr marL="285750" indent="-285750" fontAlgn="base">
                <a:lnSpc>
                  <a:spcPct val="150000"/>
                </a:lnSpc>
                <a:spcBef>
                  <a:spcPct val="0"/>
                </a:spcBef>
                <a:spcAft>
                  <a:spcPct val="0"/>
                </a:spcAft>
                <a:buFont typeface="Wingdings" pitchFamily="2" charset="2"/>
                <a:buChar char="q"/>
                <a:defRPr/>
              </a:pPr>
              <a:r>
                <a:rPr lang="en-US" sz="1600" b="1" dirty="0">
                  <a:solidFill>
                    <a:srgbClr val="000000"/>
                  </a:solidFill>
                </a:rPr>
                <a:t>Deadlines</a:t>
              </a:r>
            </a:p>
            <a:p>
              <a:pPr fontAlgn="base">
                <a:lnSpc>
                  <a:spcPct val="150000"/>
                </a:lnSpc>
                <a:spcBef>
                  <a:spcPct val="0"/>
                </a:spcBef>
                <a:spcAft>
                  <a:spcPct val="0"/>
                </a:spcAft>
                <a:defRPr/>
              </a:pPr>
              <a:r>
                <a:rPr lang="en-US" sz="1600" dirty="0" smtClean="0">
                  <a:solidFill>
                    <a:srgbClr val="000000"/>
                  </a:solidFill>
                </a:rPr>
                <a:t>  </a:t>
              </a:r>
              <a:endParaRPr lang="en-US" sz="1600" dirty="0">
                <a:solidFill>
                  <a:srgbClr val="000000"/>
                </a:solidFill>
              </a:endParaRPr>
            </a:p>
          </p:txBody>
        </p:sp>
      </p:grpSp>
      <p:sp>
        <p:nvSpPr>
          <p:cNvPr id="38" name="TextBox 37"/>
          <p:cNvSpPr txBox="1">
            <a:spLocks noChangeArrowheads="1"/>
          </p:cNvSpPr>
          <p:nvPr/>
        </p:nvSpPr>
        <p:spPr bwMode="auto">
          <a:xfrm>
            <a:off x="1638300" y="596900"/>
            <a:ext cx="290335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lnSpc>
                <a:spcPct val="150000"/>
              </a:lnSpc>
              <a:spcBef>
                <a:spcPct val="0"/>
              </a:spcBef>
              <a:spcAft>
                <a:spcPct val="0"/>
              </a:spcAft>
              <a:defRPr/>
            </a:pPr>
            <a:r>
              <a:rPr lang="en-US" sz="1400" b="1" dirty="0" smtClean="0">
                <a:solidFill>
                  <a:srgbClr val="FF0000"/>
                </a:solidFill>
              </a:rPr>
              <a:t>Pay visa bill  </a:t>
            </a:r>
          </a:p>
          <a:p>
            <a:pPr eaLnBrk="1" fontAlgn="base" hangingPunct="1">
              <a:lnSpc>
                <a:spcPct val="150000"/>
              </a:lnSpc>
              <a:spcBef>
                <a:spcPct val="0"/>
              </a:spcBef>
              <a:spcAft>
                <a:spcPct val="0"/>
              </a:spcAft>
              <a:defRPr/>
            </a:pPr>
            <a:r>
              <a:rPr lang="en-US" sz="1400" b="1" dirty="0" smtClean="0">
                <a:solidFill>
                  <a:srgbClr val="000000"/>
                </a:solidFill>
              </a:rPr>
              <a:t>WF </a:t>
            </a:r>
            <a:r>
              <a:rPr lang="en-US" sz="1400" dirty="0">
                <a:solidFill>
                  <a:srgbClr val="000000"/>
                </a:solidFill>
              </a:rPr>
              <a:t>Jane to email back</a:t>
            </a:r>
          </a:p>
          <a:p>
            <a:pPr eaLnBrk="1" fontAlgn="base" hangingPunct="1">
              <a:lnSpc>
                <a:spcPct val="150000"/>
              </a:lnSpc>
              <a:spcBef>
                <a:spcPct val="0"/>
              </a:spcBef>
              <a:spcAft>
                <a:spcPct val="0"/>
              </a:spcAft>
              <a:defRPr/>
            </a:pPr>
            <a:r>
              <a:rPr lang="en-US" sz="1400" b="1" dirty="0" smtClean="0">
                <a:solidFill>
                  <a:srgbClr val="000000"/>
                </a:solidFill>
              </a:rPr>
              <a:t>DEADLINE</a:t>
            </a:r>
            <a:r>
              <a:rPr lang="en-US" sz="1400" dirty="0" smtClean="0">
                <a:solidFill>
                  <a:srgbClr val="000000"/>
                </a:solidFill>
              </a:rPr>
              <a:t> paper submission due</a:t>
            </a:r>
            <a:endParaRPr lang="en-US" sz="1400" i="1" dirty="0" smtClean="0">
              <a:solidFill>
                <a:srgbClr val="000000"/>
              </a:solidFill>
            </a:endParaRPr>
          </a:p>
          <a:p>
            <a:pPr eaLnBrk="1" fontAlgn="base" hangingPunct="1">
              <a:lnSpc>
                <a:spcPct val="150000"/>
              </a:lnSpc>
              <a:spcBef>
                <a:spcPct val="0"/>
              </a:spcBef>
              <a:spcAft>
                <a:spcPct val="0"/>
              </a:spcAft>
              <a:defRPr/>
            </a:pPr>
            <a:r>
              <a:rPr lang="en-US" sz="1400" b="1" dirty="0" smtClean="0">
                <a:solidFill>
                  <a:srgbClr val="000000">
                    <a:lumMod val="65000"/>
                    <a:lumOff val="35000"/>
                  </a:srgbClr>
                </a:solidFill>
              </a:rPr>
              <a:t> </a:t>
            </a:r>
            <a:endParaRPr lang="en-US" sz="1400" i="1" dirty="0" smtClean="0">
              <a:solidFill>
                <a:srgbClr val="000000"/>
              </a:solidFill>
            </a:endParaRPr>
          </a:p>
        </p:txBody>
      </p:sp>
      <p:cxnSp>
        <p:nvCxnSpPr>
          <p:cNvPr id="43" name="Straight Connector 42"/>
          <p:cNvCxnSpPr/>
          <p:nvPr/>
        </p:nvCxnSpPr>
        <p:spPr>
          <a:xfrm>
            <a:off x="1443038" y="990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471613" y="126365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471613" y="1600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509713" y="1968500"/>
            <a:ext cx="3657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92371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5638800" y="2356572"/>
            <a:ext cx="3276600" cy="666750"/>
          </a:xfrm>
          <a:prstGeom prst="rect">
            <a:avLst/>
          </a:prstGeom>
          <a:solidFill>
            <a:srgbClr val="FFFF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Rectangle 6"/>
          <p:cNvSpPr/>
          <p:nvPr/>
        </p:nvSpPr>
        <p:spPr>
          <a:xfrm>
            <a:off x="1295400" y="598488"/>
            <a:ext cx="4114800" cy="5878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a:solidFill>
                <a:srgbClr val="FFFFFF"/>
              </a:solidFill>
            </a:endParaRPr>
          </a:p>
        </p:txBody>
      </p:sp>
      <p:cxnSp>
        <p:nvCxnSpPr>
          <p:cNvPr id="9" name="Straight Connector 8"/>
          <p:cNvCxnSpPr/>
          <p:nvPr/>
        </p:nvCxnSpPr>
        <p:spPr>
          <a:xfrm>
            <a:off x="1295400" y="2055813"/>
            <a:ext cx="4114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24000" y="220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24000" y="2435225"/>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0" y="2743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0" y="3048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0" y="3352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600200" y="5715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4000" y="3657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24000" y="3886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24000" y="4191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00200" y="5486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524000" y="4419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524000" y="4724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24000" y="4953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524000" y="51816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60436" name="TextBox 26"/>
          <p:cNvSpPr txBox="1">
            <a:spLocks noChangeArrowheads="1"/>
          </p:cNvSpPr>
          <p:nvPr/>
        </p:nvSpPr>
        <p:spPr bwMode="auto">
          <a:xfrm>
            <a:off x="1301750" y="23288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8</a:t>
            </a:r>
          </a:p>
        </p:txBody>
      </p:sp>
      <p:sp>
        <p:nvSpPr>
          <p:cNvPr id="60437" name="TextBox 27"/>
          <p:cNvSpPr txBox="1">
            <a:spLocks noChangeArrowheads="1"/>
          </p:cNvSpPr>
          <p:nvPr/>
        </p:nvSpPr>
        <p:spPr bwMode="auto">
          <a:xfrm>
            <a:off x="1339850" y="45386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3</a:t>
            </a:r>
          </a:p>
        </p:txBody>
      </p:sp>
      <p:sp>
        <p:nvSpPr>
          <p:cNvPr id="60438" name="TextBox 28"/>
          <p:cNvSpPr txBox="1">
            <a:spLocks noChangeArrowheads="1"/>
          </p:cNvSpPr>
          <p:nvPr/>
        </p:nvSpPr>
        <p:spPr bwMode="auto">
          <a:xfrm>
            <a:off x="1219200" y="35052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12</a:t>
            </a:r>
          </a:p>
        </p:txBody>
      </p:sp>
      <p:sp>
        <p:nvSpPr>
          <p:cNvPr id="60439" name="TextBox 29"/>
          <p:cNvSpPr txBox="1">
            <a:spLocks noChangeArrowheads="1"/>
          </p:cNvSpPr>
          <p:nvPr/>
        </p:nvSpPr>
        <p:spPr bwMode="auto">
          <a:xfrm>
            <a:off x="1308100" y="54530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400" smtClean="0">
                <a:solidFill>
                  <a:srgbClr val="000000"/>
                </a:solidFill>
              </a:rPr>
              <a:t>5</a:t>
            </a:r>
          </a:p>
        </p:txBody>
      </p:sp>
      <p:sp>
        <p:nvSpPr>
          <p:cNvPr id="60440" name="TextBox 36"/>
          <p:cNvSpPr txBox="1">
            <a:spLocks noChangeArrowheads="1"/>
          </p:cNvSpPr>
          <p:nvPr/>
        </p:nvSpPr>
        <p:spPr bwMode="auto">
          <a:xfrm>
            <a:off x="152400" y="74613"/>
            <a:ext cx="1501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2400" b="1" smtClean="0">
                <a:solidFill>
                  <a:srgbClr val="000000"/>
                </a:solidFill>
              </a:rPr>
              <a:t>Calendar</a:t>
            </a:r>
          </a:p>
        </p:txBody>
      </p:sp>
      <p:grpSp>
        <p:nvGrpSpPr>
          <p:cNvPr id="2" name="Group 34"/>
          <p:cNvGrpSpPr>
            <a:grpSpLocks/>
          </p:cNvGrpSpPr>
          <p:nvPr/>
        </p:nvGrpSpPr>
        <p:grpSpPr bwMode="auto">
          <a:xfrm>
            <a:off x="5486400" y="336550"/>
            <a:ext cx="3657600" cy="2984500"/>
            <a:chOff x="5562600" y="457200"/>
            <a:chExt cx="3657592" cy="2986822"/>
          </a:xfrm>
        </p:grpSpPr>
        <p:sp>
          <p:nvSpPr>
            <p:cNvPr id="60447" name="TextBox 30"/>
            <p:cNvSpPr txBox="1">
              <a:spLocks noChangeArrowheads="1"/>
            </p:cNvSpPr>
            <p:nvPr/>
          </p:nvSpPr>
          <p:spPr bwMode="auto">
            <a:xfrm>
              <a:off x="5562600" y="457200"/>
              <a:ext cx="753730" cy="33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sz="1600" b="1" smtClean="0">
                  <a:solidFill>
                    <a:srgbClr val="000000"/>
                  </a:solidFill>
                </a:rPr>
                <a:t>Notes</a:t>
              </a:r>
            </a:p>
          </p:txBody>
        </p:sp>
        <p:sp>
          <p:nvSpPr>
            <p:cNvPr id="36" name="Rectangle 33"/>
            <p:cNvSpPr>
              <a:spLocks noChangeArrowheads="1"/>
            </p:cNvSpPr>
            <p:nvPr/>
          </p:nvSpPr>
          <p:spPr bwMode="auto">
            <a:xfrm>
              <a:off x="5715000" y="825787"/>
              <a:ext cx="3505192" cy="2618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fontAlgn="base">
                <a:spcBef>
                  <a:spcPct val="0"/>
                </a:spcBef>
                <a:spcAft>
                  <a:spcPct val="0"/>
                </a:spcAft>
                <a:buFont typeface="Wingdings" pitchFamily="2" charset="2"/>
                <a:buChar char="q"/>
                <a:defRPr/>
              </a:pPr>
              <a:r>
                <a:rPr lang="en-US" sz="1600" b="1" dirty="0">
                  <a:solidFill>
                    <a:srgbClr val="000000"/>
                  </a:solidFill>
                  <a:cs typeface="Arial" charset="0"/>
                </a:rPr>
                <a:t>Tasks </a:t>
              </a:r>
              <a:r>
                <a:rPr lang="en-US" sz="1600" dirty="0">
                  <a:solidFill>
                    <a:srgbClr val="000000"/>
                  </a:solidFill>
                  <a:cs typeface="Arial" charset="0"/>
                </a:rPr>
                <a:t>that </a:t>
              </a:r>
              <a:r>
                <a:rPr lang="en-US" sz="1600" b="1" dirty="0">
                  <a:solidFill>
                    <a:srgbClr val="000000"/>
                  </a:solidFill>
                  <a:cs typeface="Arial" charset="0"/>
                </a:rPr>
                <a:t>must</a:t>
              </a:r>
              <a:r>
                <a:rPr lang="en-US" sz="1600" dirty="0">
                  <a:solidFill>
                    <a:srgbClr val="000000"/>
                  </a:solidFill>
                  <a:cs typeface="Arial" charset="0"/>
                </a:rPr>
                <a:t> be done sometime today</a:t>
              </a:r>
            </a:p>
            <a:p>
              <a:pPr marL="285750" indent="-285750" fontAlgn="base">
                <a:spcBef>
                  <a:spcPct val="0"/>
                </a:spcBef>
                <a:spcAft>
                  <a:spcPct val="0"/>
                </a:spcAft>
                <a:buFont typeface="Wingdings" pitchFamily="2" charset="2"/>
                <a:buChar char="q"/>
                <a:defRPr/>
              </a:pPr>
              <a:endParaRPr lang="en-US" sz="1600" dirty="0">
                <a:solidFill>
                  <a:srgbClr val="FF0000"/>
                </a:solidFill>
                <a:cs typeface="Arial" charset="0"/>
              </a:endParaRPr>
            </a:p>
            <a:p>
              <a:pPr marL="283464" indent="-457200" fontAlgn="base">
                <a:spcBef>
                  <a:spcPct val="0"/>
                </a:spcBef>
                <a:spcAft>
                  <a:spcPct val="0"/>
                </a:spcAft>
                <a:defRPr/>
              </a:pPr>
              <a:r>
                <a:rPr lang="en-US" sz="1600" b="1" dirty="0">
                  <a:solidFill>
                    <a:srgbClr val="000000"/>
                  </a:solidFill>
                  <a:cs typeface="Arial" charset="0"/>
                  <a:sym typeface="Wingdings"/>
                </a:rPr>
                <a:t>  </a:t>
              </a:r>
              <a:r>
                <a:rPr lang="en-US" sz="1600" b="1" dirty="0">
                  <a:solidFill>
                    <a:srgbClr val="000000"/>
                  </a:solidFill>
                  <a:cs typeface="Arial" charset="0"/>
                </a:rPr>
                <a:t>WF</a:t>
              </a:r>
              <a:r>
                <a:rPr lang="en-US" sz="1600" dirty="0">
                  <a:solidFill>
                    <a:srgbClr val="000000"/>
                  </a:solidFill>
                  <a:cs typeface="Arial" charset="0"/>
                </a:rPr>
                <a:t>  responses you are </a:t>
              </a:r>
              <a:r>
                <a:rPr lang="en-US" sz="1600" i="1" dirty="0">
                  <a:solidFill>
                    <a:srgbClr val="000000"/>
                  </a:solidFill>
                  <a:cs typeface="Arial" charset="0"/>
                </a:rPr>
                <a:t>waiting</a:t>
              </a:r>
              <a:r>
                <a:rPr lang="en-US" sz="1600" dirty="0">
                  <a:solidFill>
                    <a:srgbClr val="000000"/>
                  </a:solidFill>
                  <a:cs typeface="Arial" charset="0"/>
                </a:rPr>
                <a:t> </a:t>
              </a:r>
              <a:r>
                <a:rPr lang="en-US" sz="1600" i="1" dirty="0">
                  <a:solidFill>
                    <a:srgbClr val="000000"/>
                  </a:solidFill>
                  <a:cs typeface="Arial" charset="0"/>
                </a:rPr>
                <a:t>for</a:t>
              </a:r>
              <a:r>
                <a:rPr lang="en-US" sz="1600" dirty="0">
                  <a:solidFill>
                    <a:srgbClr val="000000"/>
                  </a:solidFill>
                  <a:cs typeface="Arial" charset="0"/>
                </a:rPr>
                <a:t> today</a:t>
              </a:r>
            </a:p>
            <a:p>
              <a:pPr marL="285750" indent="-285750" fontAlgn="base">
                <a:lnSpc>
                  <a:spcPct val="150000"/>
                </a:lnSpc>
                <a:spcBef>
                  <a:spcPct val="0"/>
                </a:spcBef>
                <a:spcAft>
                  <a:spcPct val="0"/>
                </a:spcAft>
                <a:buFont typeface="Wingdings" pitchFamily="2" charset="2"/>
                <a:buChar char="q"/>
                <a:defRPr/>
              </a:pPr>
              <a:r>
                <a:rPr lang="en-US" sz="1600" b="1" dirty="0">
                  <a:solidFill>
                    <a:srgbClr val="000000"/>
                  </a:solidFill>
                  <a:cs typeface="Arial" charset="0"/>
                </a:rPr>
                <a:t>Deadlines</a:t>
              </a:r>
            </a:p>
            <a:p>
              <a:pPr fontAlgn="base">
                <a:lnSpc>
                  <a:spcPct val="150000"/>
                </a:lnSpc>
                <a:spcBef>
                  <a:spcPct val="0"/>
                </a:spcBef>
                <a:spcAft>
                  <a:spcPct val="0"/>
                </a:spcAft>
                <a:defRPr/>
              </a:pPr>
              <a:r>
                <a:rPr lang="en-US" sz="1600" b="1" dirty="0">
                  <a:solidFill>
                    <a:srgbClr val="000000"/>
                  </a:solidFill>
                  <a:cs typeface="Arial" charset="0"/>
                  <a:sym typeface="Wingdings"/>
                </a:rPr>
                <a:t>  </a:t>
              </a:r>
              <a:r>
                <a:rPr lang="en-US" sz="1600" b="1" dirty="0">
                  <a:solidFill>
                    <a:srgbClr val="000000"/>
                  </a:solidFill>
                  <a:cs typeface="Arial" charset="0"/>
                </a:rPr>
                <a:t>Reminders</a:t>
              </a:r>
              <a:r>
                <a:rPr lang="en-US" sz="1600" dirty="0">
                  <a:solidFill>
                    <a:srgbClr val="000000"/>
                  </a:solidFill>
                  <a:cs typeface="Arial" charset="0"/>
                </a:rPr>
                <a:t>  </a:t>
              </a:r>
            </a:p>
            <a:p>
              <a:pPr fontAlgn="base">
                <a:spcBef>
                  <a:spcPct val="0"/>
                </a:spcBef>
                <a:spcAft>
                  <a:spcPct val="0"/>
                </a:spcAft>
                <a:defRPr/>
              </a:pPr>
              <a:r>
                <a:rPr lang="en-US" sz="1200" i="1" dirty="0">
                  <a:solidFill>
                    <a:srgbClr val="000000"/>
                  </a:solidFill>
                  <a:cs typeface="Arial" charset="0"/>
                </a:rPr>
                <a:t>(e.g. daily, weekly, monthly, annual, irregular)</a:t>
              </a:r>
            </a:p>
            <a:p>
              <a:pPr fontAlgn="base">
                <a:lnSpc>
                  <a:spcPct val="150000"/>
                </a:lnSpc>
                <a:spcBef>
                  <a:spcPct val="0"/>
                </a:spcBef>
                <a:spcAft>
                  <a:spcPct val="0"/>
                </a:spcAft>
                <a:defRPr/>
              </a:pPr>
              <a:r>
                <a:rPr lang="en-US" sz="1600" dirty="0">
                  <a:solidFill>
                    <a:srgbClr val="000000"/>
                  </a:solidFill>
                  <a:cs typeface="Arial" charset="0"/>
                </a:rPr>
                <a:t>  </a:t>
              </a:r>
            </a:p>
          </p:txBody>
        </p:sp>
      </p:grpSp>
      <p:sp>
        <p:nvSpPr>
          <p:cNvPr id="60442" name="TextBox 37"/>
          <p:cNvSpPr txBox="1">
            <a:spLocks noChangeArrowheads="1"/>
          </p:cNvSpPr>
          <p:nvPr/>
        </p:nvSpPr>
        <p:spPr bwMode="auto">
          <a:xfrm>
            <a:off x="1638300" y="596900"/>
            <a:ext cx="35496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lnSpc>
                <a:spcPct val="150000"/>
              </a:lnSpc>
              <a:spcBef>
                <a:spcPct val="0"/>
              </a:spcBef>
              <a:spcAft>
                <a:spcPct val="0"/>
              </a:spcAft>
            </a:pPr>
            <a:r>
              <a:rPr lang="en-US" sz="1400" b="1" dirty="0" smtClean="0">
                <a:solidFill>
                  <a:srgbClr val="FF0000"/>
                </a:solidFill>
              </a:rPr>
              <a:t>Pay visa bill  </a:t>
            </a:r>
          </a:p>
          <a:p>
            <a:pPr eaLnBrk="1" fontAlgn="base" hangingPunct="1">
              <a:lnSpc>
                <a:spcPct val="150000"/>
              </a:lnSpc>
              <a:spcBef>
                <a:spcPct val="0"/>
              </a:spcBef>
              <a:spcAft>
                <a:spcPct val="0"/>
              </a:spcAft>
            </a:pPr>
            <a:r>
              <a:rPr lang="en-US" sz="1400" b="1" dirty="0" smtClean="0">
                <a:solidFill>
                  <a:srgbClr val="000000"/>
                </a:solidFill>
              </a:rPr>
              <a:t>WF </a:t>
            </a:r>
            <a:r>
              <a:rPr lang="en-US" sz="1400" dirty="0" smtClean="0">
                <a:solidFill>
                  <a:srgbClr val="000000"/>
                </a:solidFill>
              </a:rPr>
              <a:t>Jane to email back</a:t>
            </a:r>
          </a:p>
          <a:p>
            <a:pPr eaLnBrk="1" fontAlgn="base" hangingPunct="1">
              <a:lnSpc>
                <a:spcPct val="150000"/>
              </a:lnSpc>
              <a:spcBef>
                <a:spcPct val="0"/>
              </a:spcBef>
              <a:spcAft>
                <a:spcPct val="0"/>
              </a:spcAft>
            </a:pPr>
            <a:r>
              <a:rPr lang="en-US" sz="1400" b="1" dirty="0" smtClean="0">
                <a:solidFill>
                  <a:srgbClr val="000000"/>
                </a:solidFill>
              </a:rPr>
              <a:t>DEADLINE</a:t>
            </a:r>
            <a:r>
              <a:rPr lang="en-US" sz="1400" dirty="0" smtClean="0">
                <a:solidFill>
                  <a:srgbClr val="000000"/>
                </a:solidFill>
              </a:rPr>
              <a:t> paper submission</a:t>
            </a:r>
            <a:endParaRPr lang="en-US" sz="1400" i="1" dirty="0" smtClean="0">
              <a:solidFill>
                <a:srgbClr val="000000"/>
              </a:solidFill>
            </a:endParaRPr>
          </a:p>
          <a:p>
            <a:pPr eaLnBrk="1" fontAlgn="base" hangingPunct="1">
              <a:lnSpc>
                <a:spcPct val="150000"/>
              </a:lnSpc>
              <a:spcBef>
                <a:spcPct val="0"/>
              </a:spcBef>
              <a:spcAft>
                <a:spcPct val="0"/>
              </a:spcAft>
            </a:pPr>
            <a:r>
              <a:rPr lang="en-US" sz="1400" b="1" dirty="0" smtClean="0">
                <a:solidFill>
                  <a:srgbClr val="595959"/>
                </a:solidFill>
              </a:rPr>
              <a:t>Reminder</a:t>
            </a:r>
            <a:r>
              <a:rPr lang="en-US" sz="1400" dirty="0" smtClean="0">
                <a:solidFill>
                  <a:srgbClr val="595959"/>
                </a:solidFill>
              </a:rPr>
              <a:t>    Submit time sheets   </a:t>
            </a:r>
            <a:r>
              <a:rPr lang="en-US" sz="1400" i="1" dirty="0" smtClean="0">
                <a:solidFill>
                  <a:srgbClr val="595959"/>
                </a:solidFill>
              </a:rPr>
              <a:t>(weekly</a:t>
            </a:r>
            <a:r>
              <a:rPr lang="en-US" sz="1400" i="1" dirty="0" smtClean="0">
                <a:solidFill>
                  <a:srgbClr val="000000"/>
                </a:solidFill>
              </a:rPr>
              <a:t>)</a:t>
            </a:r>
          </a:p>
        </p:txBody>
      </p:sp>
      <p:cxnSp>
        <p:nvCxnSpPr>
          <p:cNvPr id="43" name="Straight Connector 42"/>
          <p:cNvCxnSpPr/>
          <p:nvPr/>
        </p:nvCxnSpPr>
        <p:spPr>
          <a:xfrm>
            <a:off x="1443038" y="990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471613" y="126365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471613" y="1600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509713" y="1968500"/>
            <a:ext cx="3657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1164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95400" y="598488"/>
            <a:ext cx="4114800" cy="5878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a:solidFill>
                <a:srgbClr val="FFFFFF"/>
              </a:solidFill>
            </a:endParaRPr>
          </a:p>
        </p:txBody>
      </p:sp>
      <p:cxnSp>
        <p:nvCxnSpPr>
          <p:cNvPr id="9" name="Straight Connector 8"/>
          <p:cNvCxnSpPr/>
          <p:nvPr/>
        </p:nvCxnSpPr>
        <p:spPr>
          <a:xfrm>
            <a:off x="1295400" y="2055813"/>
            <a:ext cx="4114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24000" y="220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24000" y="2435225"/>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0" y="2743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00200" y="6019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0" y="3048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0" y="3352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600200" y="5715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4000" y="3657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24000" y="3886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24000" y="4191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00200" y="5486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524000" y="4419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524000" y="47244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24000" y="4953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524000" y="51816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90132" name="TextBox 26"/>
          <p:cNvSpPr txBox="1">
            <a:spLocks noChangeArrowheads="1"/>
          </p:cNvSpPr>
          <p:nvPr/>
        </p:nvSpPr>
        <p:spPr bwMode="auto">
          <a:xfrm>
            <a:off x="1301750" y="23288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8</a:t>
            </a:r>
          </a:p>
        </p:txBody>
      </p:sp>
      <p:sp>
        <p:nvSpPr>
          <p:cNvPr id="90133" name="TextBox 27"/>
          <p:cNvSpPr txBox="1">
            <a:spLocks noChangeArrowheads="1"/>
          </p:cNvSpPr>
          <p:nvPr/>
        </p:nvSpPr>
        <p:spPr bwMode="auto">
          <a:xfrm>
            <a:off x="1339850" y="45386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3</a:t>
            </a:r>
          </a:p>
        </p:txBody>
      </p:sp>
      <p:sp>
        <p:nvSpPr>
          <p:cNvPr id="90134" name="TextBox 28"/>
          <p:cNvSpPr txBox="1">
            <a:spLocks noChangeArrowheads="1"/>
          </p:cNvSpPr>
          <p:nvPr/>
        </p:nvSpPr>
        <p:spPr bwMode="auto">
          <a:xfrm>
            <a:off x="1219200" y="35052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12</a:t>
            </a:r>
          </a:p>
        </p:txBody>
      </p:sp>
      <p:sp>
        <p:nvSpPr>
          <p:cNvPr id="90135" name="TextBox 29"/>
          <p:cNvSpPr txBox="1">
            <a:spLocks noChangeArrowheads="1"/>
          </p:cNvSpPr>
          <p:nvPr/>
        </p:nvSpPr>
        <p:spPr bwMode="auto">
          <a:xfrm>
            <a:off x="1308100" y="5453063"/>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smtClean="0">
                <a:solidFill>
                  <a:srgbClr val="000000"/>
                </a:solidFill>
                <a:cs typeface="Arial" charset="0"/>
              </a:rPr>
              <a:t>5</a:t>
            </a:r>
          </a:p>
        </p:txBody>
      </p:sp>
      <p:sp>
        <p:nvSpPr>
          <p:cNvPr id="90137" name="TextBox 36"/>
          <p:cNvSpPr txBox="1">
            <a:spLocks noChangeArrowheads="1"/>
          </p:cNvSpPr>
          <p:nvPr/>
        </p:nvSpPr>
        <p:spPr bwMode="auto">
          <a:xfrm>
            <a:off x="152400" y="74613"/>
            <a:ext cx="1501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2400" b="1" smtClean="0">
                <a:solidFill>
                  <a:srgbClr val="000000"/>
                </a:solidFill>
                <a:cs typeface="Arial" charset="0"/>
              </a:rPr>
              <a:t>Calendar</a:t>
            </a:r>
          </a:p>
        </p:txBody>
      </p:sp>
      <p:sp>
        <p:nvSpPr>
          <p:cNvPr id="39" name="Rectangle 38"/>
          <p:cNvSpPr/>
          <p:nvPr/>
        </p:nvSpPr>
        <p:spPr>
          <a:xfrm>
            <a:off x="1752600" y="2435225"/>
            <a:ext cx="3124200" cy="6127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dirty="0">
                <a:solidFill>
                  <a:srgbClr val="000000"/>
                </a:solidFill>
              </a:rPr>
              <a:t>Conference call</a:t>
            </a:r>
          </a:p>
        </p:txBody>
      </p:sp>
      <p:sp>
        <p:nvSpPr>
          <p:cNvPr id="40" name="Rectangle 39"/>
          <p:cNvSpPr/>
          <p:nvPr/>
        </p:nvSpPr>
        <p:spPr>
          <a:xfrm>
            <a:off x="1752600" y="3048000"/>
            <a:ext cx="3124200" cy="304800"/>
          </a:xfrm>
          <a:prstGeom prst="rect">
            <a:avLst/>
          </a:prstGeom>
          <a:pattFill prst="dashDnDiag">
            <a:fgClr>
              <a:schemeClr val="accent3">
                <a:lumMod val="95000"/>
              </a:schemeClr>
            </a:fgClr>
            <a:bgClr>
              <a:schemeClr val="bg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200" dirty="0">
                <a:solidFill>
                  <a:srgbClr val="000000"/>
                </a:solidFill>
              </a:rPr>
              <a:t>Travel between meetings</a:t>
            </a:r>
          </a:p>
        </p:txBody>
      </p:sp>
      <p:sp>
        <p:nvSpPr>
          <p:cNvPr id="41" name="Rectangle 40"/>
          <p:cNvSpPr/>
          <p:nvPr/>
        </p:nvSpPr>
        <p:spPr>
          <a:xfrm>
            <a:off x="1752600" y="3352800"/>
            <a:ext cx="3124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dirty="0">
                <a:solidFill>
                  <a:srgbClr val="000000"/>
                </a:solidFill>
              </a:rPr>
              <a:t>MEETING</a:t>
            </a:r>
          </a:p>
        </p:txBody>
      </p:sp>
      <p:sp>
        <p:nvSpPr>
          <p:cNvPr id="42" name="Rounded Rectangle 41"/>
          <p:cNvSpPr/>
          <p:nvPr/>
        </p:nvSpPr>
        <p:spPr>
          <a:xfrm>
            <a:off x="1876425" y="4724400"/>
            <a:ext cx="2847975" cy="744538"/>
          </a:xfrm>
          <a:prstGeom prst="roundRect">
            <a:avLst/>
          </a:prstGeom>
          <a:solidFill>
            <a:schemeClr val="bg1"/>
          </a:solidFill>
          <a:ln cmpd="db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dirty="0">
                <a:solidFill>
                  <a:srgbClr val="000000"/>
                </a:solidFill>
              </a:rPr>
              <a:t>Work on first draft of </a:t>
            </a:r>
            <a:r>
              <a:rPr lang="en-US" sz="1600" dirty="0" smtClean="0">
                <a:solidFill>
                  <a:srgbClr val="000000"/>
                </a:solidFill>
              </a:rPr>
              <a:t>division budget</a:t>
            </a:r>
            <a:endParaRPr lang="en-US" sz="1600" dirty="0">
              <a:solidFill>
                <a:srgbClr val="000000"/>
              </a:solidFill>
            </a:endParaRPr>
          </a:p>
        </p:txBody>
      </p:sp>
      <p:sp>
        <p:nvSpPr>
          <p:cNvPr id="90142" name="TextBox 1"/>
          <p:cNvSpPr txBox="1">
            <a:spLocks noChangeArrowheads="1"/>
          </p:cNvSpPr>
          <p:nvPr/>
        </p:nvSpPr>
        <p:spPr bwMode="auto">
          <a:xfrm>
            <a:off x="1573213" y="4114800"/>
            <a:ext cx="30972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400" b="1" smtClean="0">
                <a:solidFill>
                  <a:srgbClr val="FF0000"/>
                </a:solidFill>
                <a:cs typeface="Arial" charset="0"/>
              </a:rPr>
              <a:t>= call john re: tomorrow’s meeting</a:t>
            </a:r>
          </a:p>
        </p:txBody>
      </p:sp>
      <p:sp>
        <p:nvSpPr>
          <p:cNvPr id="38" name="TextBox 37"/>
          <p:cNvSpPr txBox="1">
            <a:spLocks noChangeArrowheads="1"/>
          </p:cNvSpPr>
          <p:nvPr/>
        </p:nvSpPr>
        <p:spPr bwMode="auto">
          <a:xfrm>
            <a:off x="1638300" y="596900"/>
            <a:ext cx="360868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lnSpc>
                <a:spcPct val="150000"/>
              </a:lnSpc>
              <a:spcBef>
                <a:spcPct val="0"/>
              </a:spcBef>
              <a:spcAft>
                <a:spcPct val="0"/>
              </a:spcAft>
              <a:defRPr/>
            </a:pPr>
            <a:r>
              <a:rPr lang="en-US" sz="1400" b="1" dirty="0" smtClean="0">
                <a:solidFill>
                  <a:srgbClr val="FF0000"/>
                </a:solidFill>
              </a:rPr>
              <a:t>Pay visa bill  </a:t>
            </a:r>
          </a:p>
          <a:p>
            <a:pPr eaLnBrk="1" fontAlgn="base" hangingPunct="1">
              <a:lnSpc>
                <a:spcPct val="150000"/>
              </a:lnSpc>
              <a:spcBef>
                <a:spcPct val="0"/>
              </a:spcBef>
              <a:spcAft>
                <a:spcPct val="0"/>
              </a:spcAft>
              <a:defRPr/>
            </a:pPr>
            <a:r>
              <a:rPr lang="en-US" sz="1400" b="1" dirty="0" smtClean="0">
                <a:solidFill>
                  <a:srgbClr val="000000"/>
                </a:solidFill>
              </a:rPr>
              <a:t>WF </a:t>
            </a:r>
            <a:r>
              <a:rPr lang="en-US" sz="1400" dirty="0">
                <a:solidFill>
                  <a:srgbClr val="000000"/>
                </a:solidFill>
              </a:rPr>
              <a:t>Jane to email back</a:t>
            </a:r>
          </a:p>
          <a:p>
            <a:pPr eaLnBrk="1" fontAlgn="base" hangingPunct="1">
              <a:lnSpc>
                <a:spcPct val="150000"/>
              </a:lnSpc>
              <a:spcBef>
                <a:spcPct val="0"/>
              </a:spcBef>
              <a:spcAft>
                <a:spcPct val="0"/>
              </a:spcAft>
              <a:defRPr/>
            </a:pPr>
            <a:r>
              <a:rPr lang="en-US" sz="1400" b="1" dirty="0" smtClean="0">
                <a:solidFill>
                  <a:srgbClr val="000000"/>
                </a:solidFill>
              </a:rPr>
              <a:t>DEADLINE</a:t>
            </a:r>
            <a:r>
              <a:rPr lang="en-US" sz="1400" dirty="0" smtClean="0">
                <a:solidFill>
                  <a:srgbClr val="000000"/>
                </a:solidFill>
              </a:rPr>
              <a:t> paper submission</a:t>
            </a:r>
            <a:endParaRPr lang="en-US" sz="1400" i="1" dirty="0" smtClean="0">
              <a:solidFill>
                <a:srgbClr val="000000"/>
              </a:solidFill>
            </a:endParaRPr>
          </a:p>
          <a:p>
            <a:pPr eaLnBrk="1" fontAlgn="base" hangingPunct="1">
              <a:lnSpc>
                <a:spcPct val="150000"/>
              </a:lnSpc>
              <a:spcBef>
                <a:spcPct val="0"/>
              </a:spcBef>
              <a:spcAft>
                <a:spcPct val="0"/>
              </a:spcAft>
              <a:defRPr/>
            </a:pPr>
            <a:r>
              <a:rPr lang="en-US" sz="1400" b="1" dirty="0">
                <a:solidFill>
                  <a:srgbClr val="595959"/>
                </a:solidFill>
              </a:rPr>
              <a:t>Reminder</a:t>
            </a:r>
            <a:r>
              <a:rPr lang="en-US" sz="1400" dirty="0">
                <a:solidFill>
                  <a:srgbClr val="595959"/>
                </a:solidFill>
              </a:rPr>
              <a:t>    Submit time sheets   </a:t>
            </a:r>
            <a:r>
              <a:rPr lang="en-US" sz="1400" i="1" dirty="0">
                <a:solidFill>
                  <a:srgbClr val="595959"/>
                </a:solidFill>
              </a:rPr>
              <a:t>(weekly</a:t>
            </a:r>
            <a:r>
              <a:rPr lang="en-US" sz="1400" i="1" dirty="0" smtClean="0">
                <a:solidFill>
                  <a:srgbClr val="000000"/>
                </a:solidFill>
              </a:rPr>
              <a:t>)</a:t>
            </a:r>
          </a:p>
        </p:txBody>
      </p:sp>
      <p:cxnSp>
        <p:nvCxnSpPr>
          <p:cNvPr id="43" name="Straight Connector 42"/>
          <p:cNvCxnSpPr/>
          <p:nvPr/>
        </p:nvCxnSpPr>
        <p:spPr>
          <a:xfrm>
            <a:off x="1443038" y="9906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471613" y="126365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471613" y="1600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509713" y="1968500"/>
            <a:ext cx="365760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747430" y="6172200"/>
            <a:ext cx="3093267" cy="304800"/>
          </a:xfrm>
          <a:prstGeom prst="rect">
            <a:avLst/>
          </a:prstGeom>
          <a:pattFill prst="dashDnDiag">
            <a:fgClr>
              <a:schemeClr val="accent3">
                <a:lumMod val="95000"/>
              </a:schemeClr>
            </a:fgClr>
            <a:bgClr>
              <a:schemeClr val="bg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200" dirty="0">
                <a:solidFill>
                  <a:srgbClr val="000000"/>
                </a:solidFill>
              </a:rPr>
              <a:t>make dinner  /spaghetti and meatballs  </a:t>
            </a:r>
          </a:p>
        </p:txBody>
      </p:sp>
      <p:sp>
        <p:nvSpPr>
          <p:cNvPr id="2" name="Rectangle 1"/>
          <p:cNvSpPr/>
          <p:nvPr/>
        </p:nvSpPr>
        <p:spPr>
          <a:xfrm>
            <a:off x="1794161" y="5613739"/>
            <a:ext cx="2542171" cy="307777"/>
          </a:xfrm>
          <a:prstGeom prst="rect">
            <a:avLst/>
          </a:prstGeom>
        </p:spPr>
        <p:txBody>
          <a:bodyPr wrap="none">
            <a:spAutoFit/>
          </a:bodyPr>
          <a:lstStyle/>
          <a:p>
            <a:pPr algn="ctr" fontAlgn="base">
              <a:spcBef>
                <a:spcPct val="0"/>
              </a:spcBef>
              <a:spcAft>
                <a:spcPct val="0"/>
              </a:spcAft>
              <a:defRPr/>
            </a:pPr>
            <a:r>
              <a:rPr lang="en-US" sz="1400" b="1" dirty="0" smtClean="0">
                <a:solidFill>
                  <a:srgbClr val="FF0000"/>
                </a:solidFill>
              </a:rPr>
              <a:t>= Take meeting folder </a:t>
            </a:r>
            <a:r>
              <a:rPr lang="en-US" sz="1400" b="1" dirty="0">
                <a:solidFill>
                  <a:srgbClr val="FF0000"/>
                </a:solidFill>
              </a:rPr>
              <a:t>home</a:t>
            </a:r>
          </a:p>
        </p:txBody>
      </p:sp>
      <p:sp>
        <p:nvSpPr>
          <p:cNvPr id="48" name="TextBox 36"/>
          <p:cNvSpPr txBox="1">
            <a:spLocks noChangeArrowheads="1"/>
          </p:cNvSpPr>
          <p:nvPr/>
        </p:nvSpPr>
        <p:spPr bwMode="auto">
          <a:xfrm>
            <a:off x="5638800" y="1928813"/>
            <a:ext cx="3429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2000" b="1" dirty="0" smtClean="0">
                <a:solidFill>
                  <a:srgbClr val="000000"/>
                </a:solidFill>
              </a:rPr>
              <a:t>The hard landscape:</a:t>
            </a:r>
          </a:p>
          <a:p>
            <a:pPr eaLnBrk="1" fontAlgn="base" hangingPunct="1">
              <a:spcBef>
                <a:spcPct val="0"/>
              </a:spcBef>
              <a:spcAft>
                <a:spcPct val="0"/>
              </a:spcAft>
            </a:pPr>
            <a:endParaRPr lang="en-US" sz="2000" b="1" dirty="0">
              <a:solidFill>
                <a:srgbClr val="000000"/>
              </a:solidFill>
            </a:endParaRPr>
          </a:p>
          <a:p>
            <a:pPr eaLnBrk="1" fontAlgn="base" hangingPunct="1">
              <a:spcBef>
                <a:spcPct val="0"/>
              </a:spcBef>
              <a:spcAft>
                <a:spcPct val="0"/>
              </a:spcAft>
            </a:pPr>
            <a:r>
              <a:rPr lang="en-US" sz="2000" b="1" dirty="0" smtClean="0">
                <a:solidFill>
                  <a:srgbClr val="000000"/>
                </a:solidFill>
              </a:rPr>
              <a:t>When appointments and tasks are done, </a:t>
            </a:r>
            <a:r>
              <a:rPr lang="en-US" sz="2000" b="1" i="1" dirty="0" smtClean="0">
                <a:solidFill>
                  <a:srgbClr val="000000"/>
                </a:solidFill>
              </a:rPr>
              <a:t>you can go home!</a:t>
            </a:r>
            <a:endParaRPr lang="en-US" sz="2000" b="1" dirty="0" smtClean="0">
              <a:solidFill>
                <a:srgbClr val="000000"/>
              </a:solidFill>
            </a:endParaRPr>
          </a:p>
          <a:p>
            <a:pPr eaLnBrk="1" fontAlgn="base" hangingPunct="1">
              <a:spcBef>
                <a:spcPct val="0"/>
              </a:spcBef>
              <a:spcAft>
                <a:spcPct val="0"/>
              </a:spcAft>
            </a:pPr>
            <a:endParaRPr lang="en-US" sz="2000" b="1" dirty="0" smtClean="0">
              <a:solidFill>
                <a:srgbClr val="000000"/>
              </a:solidFill>
            </a:endParaRPr>
          </a:p>
        </p:txBody>
      </p:sp>
    </p:spTree>
    <p:extLst>
      <p:ext uri="{BB962C8B-B14F-4D97-AF65-F5344CB8AC3E}">
        <p14:creationId xmlns:p14="http://schemas.microsoft.com/office/powerpoint/2010/main" val="11533554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8" name="TextBox 9"/>
          <p:cNvSpPr txBox="1">
            <a:spLocks noChangeArrowheads="1"/>
          </p:cNvSpPr>
          <p:nvPr/>
        </p:nvSpPr>
        <p:spPr bwMode="auto">
          <a:xfrm>
            <a:off x="457200" y="838200"/>
            <a:ext cx="4953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u="sng" dirty="0" smtClean="0">
                <a:solidFill>
                  <a:srgbClr val="000000"/>
                </a:solidFill>
              </a:rPr>
              <a:t>Personal</a:t>
            </a:r>
          </a:p>
          <a:p>
            <a:pPr eaLnBrk="1" fontAlgn="base" hangingPunct="1">
              <a:spcBef>
                <a:spcPct val="0"/>
              </a:spcBef>
              <a:spcAft>
                <a:spcPct val="0"/>
              </a:spcAft>
            </a:pPr>
            <a:endParaRPr lang="en-US" dirty="0" smtClean="0">
              <a:solidFill>
                <a:srgbClr val="000000"/>
              </a:solidFill>
            </a:endParaRPr>
          </a:p>
          <a:p>
            <a:pPr eaLnBrk="1" fontAlgn="base" hangingPunct="1">
              <a:spcBef>
                <a:spcPct val="0"/>
              </a:spcBef>
              <a:spcAft>
                <a:spcPct val="0"/>
              </a:spcAft>
            </a:pPr>
            <a:r>
              <a:rPr lang="en-US" dirty="0" smtClean="0">
                <a:solidFill>
                  <a:srgbClr val="000000"/>
                </a:solidFill>
              </a:rPr>
              <a:t>Research new bicycle choices for Harry, an narrow to two choices for his review </a:t>
            </a:r>
          </a:p>
          <a:p>
            <a:pPr eaLnBrk="1" fontAlgn="base" hangingPunct="1">
              <a:spcBef>
                <a:spcPct val="0"/>
              </a:spcBef>
              <a:spcAft>
                <a:spcPct val="0"/>
              </a:spcAft>
            </a:pPr>
            <a:endParaRPr lang="en-US" dirty="0" smtClean="0">
              <a:solidFill>
                <a:srgbClr val="000000"/>
              </a:solidFill>
            </a:endParaRPr>
          </a:p>
          <a:p>
            <a:pPr eaLnBrk="1" fontAlgn="base" hangingPunct="1">
              <a:spcBef>
                <a:spcPct val="0"/>
              </a:spcBef>
              <a:spcAft>
                <a:spcPct val="0"/>
              </a:spcAft>
            </a:pPr>
            <a:r>
              <a:rPr lang="en-US" strike="sngStrike" dirty="0" smtClean="0">
                <a:solidFill>
                  <a:srgbClr val="000000"/>
                </a:solidFill>
              </a:rPr>
              <a:t>Send invitations to my family for</a:t>
            </a:r>
          </a:p>
          <a:p>
            <a:pPr eaLnBrk="1" fontAlgn="base" hangingPunct="1">
              <a:spcBef>
                <a:spcPct val="0"/>
              </a:spcBef>
              <a:spcAft>
                <a:spcPct val="0"/>
              </a:spcAft>
            </a:pPr>
            <a:r>
              <a:rPr lang="en-US" strike="sngStrike" dirty="0" smtClean="0">
                <a:solidFill>
                  <a:srgbClr val="000000"/>
                </a:solidFill>
              </a:rPr>
              <a:t>Labor Day party, </a:t>
            </a:r>
            <a:r>
              <a:rPr lang="en-US" i="1" strike="sngStrike" dirty="0" smtClean="0">
                <a:solidFill>
                  <a:srgbClr val="000000"/>
                </a:solidFill>
              </a:rPr>
              <a:t>by mid-July</a:t>
            </a:r>
          </a:p>
          <a:p>
            <a:pPr eaLnBrk="1" fontAlgn="base" hangingPunct="1">
              <a:spcBef>
                <a:spcPct val="0"/>
              </a:spcBef>
              <a:spcAft>
                <a:spcPct val="0"/>
              </a:spcAft>
            </a:pPr>
            <a:endParaRPr lang="en-US" dirty="0" smtClean="0">
              <a:solidFill>
                <a:srgbClr val="000000"/>
              </a:solidFill>
            </a:endParaRPr>
          </a:p>
          <a:p>
            <a:pPr eaLnBrk="1" fontAlgn="base" hangingPunct="1">
              <a:spcBef>
                <a:spcPct val="0"/>
              </a:spcBef>
              <a:spcAft>
                <a:spcPct val="0"/>
              </a:spcAft>
            </a:pPr>
            <a:r>
              <a:rPr lang="en-US" b="1" dirty="0" smtClean="0">
                <a:solidFill>
                  <a:srgbClr val="000000"/>
                </a:solidFill>
              </a:rPr>
              <a:t>… and so on</a:t>
            </a:r>
          </a:p>
          <a:p>
            <a:pPr eaLnBrk="1" fontAlgn="base" hangingPunct="1">
              <a:spcBef>
                <a:spcPct val="0"/>
              </a:spcBef>
              <a:spcAft>
                <a:spcPct val="0"/>
              </a:spcAft>
            </a:pPr>
            <a:endParaRPr lang="en-US" dirty="0" smtClean="0">
              <a:solidFill>
                <a:srgbClr val="000000"/>
              </a:solidFill>
            </a:endParaRPr>
          </a:p>
          <a:p>
            <a:pPr eaLnBrk="1" fontAlgn="base" hangingPunct="1">
              <a:spcBef>
                <a:spcPct val="0"/>
              </a:spcBef>
              <a:spcAft>
                <a:spcPct val="0"/>
              </a:spcAft>
            </a:pPr>
            <a:endParaRPr lang="en-US" dirty="0" smtClean="0">
              <a:solidFill>
                <a:srgbClr val="000000"/>
              </a:solidFill>
            </a:endParaRPr>
          </a:p>
          <a:p>
            <a:pPr eaLnBrk="1" fontAlgn="base" hangingPunct="1">
              <a:spcBef>
                <a:spcPct val="0"/>
              </a:spcBef>
              <a:spcAft>
                <a:spcPct val="0"/>
              </a:spcAft>
            </a:pPr>
            <a:r>
              <a:rPr lang="en-US" u="sng" dirty="0" smtClean="0">
                <a:solidFill>
                  <a:srgbClr val="000000"/>
                </a:solidFill>
              </a:rPr>
              <a:t>Work</a:t>
            </a:r>
            <a:endParaRPr lang="en-US" dirty="0" smtClean="0">
              <a:solidFill>
                <a:srgbClr val="000000"/>
              </a:solidFill>
            </a:endParaRPr>
          </a:p>
          <a:p>
            <a:pPr eaLnBrk="1" fontAlgn="base" hangingPunct="1">
              <a:spcBef>
                <a:spcPct val="0"/>
              </a:spcBef>
              <a:spcAft>
                <a:spcPct val="0"/>
              </a:spcAft>
            </a:pPr>
            <a:endParaRPr lang="en-US" dirty="0" smtClean="0">
              <a:solidFill>
                <a:srgbClr val="000000"/>
              </a:solidFill>
            </a:endParaRPr>
          </a:p>
          <a:p>
            <a:pPr eaLnBrk="1" fontAlgn="base" hangingPunct="1">
              <a:spcBef>
                <a:spcPct val="0"/>
              </a:spcBef>
              <a:spcAft>
                <a:spcPct val="0"/>
              </a:spcAft>
            </a:pPr>
            <a:r>
              <a:rPr lang="en-US" dirty="0" smtClean="0">
                <a:solidFill>
                  <a:srgbClr val="000000"/>
                </a:solidFill>
              </a:rPr>
              <a:t>Create draft of new evaluation system for team to </a:t>
            </a:r>
            <a:r>
              <a:rPr lang="en-US" dirty="0" err="1" smtClean="0">
                <a:solidFill>
                  <a:srgbClr val="000000"/>
                </a:solidFill>
              </a:rPr>
              <a:t>reveiw</a:t>
            </a:r>
            <a:endParaRPr lang="en-US" dirty="0" smtClean="0">
              <a:solidFill>
                <a:srgbClr val="000000"/>
              </a:solidFill>
            </a:endParaRPr>
          </a:p>
          <a:p>
            <a:pPr eaLnBrk="1" fontAlgn="base" hangingPunct="1">
              <a:spcBef>
                <a:spcPct val="0"/>
              </a:spcBef>
              <a:spcAft>
                <a:spcPct val="0"/>
              </a:spcAft>
            </a:pPr>
            <a:endParaRPr lang="en-US" dirty="0" smtClean="0">
              <a:solidFill>
                <a:srgbClr val="000000"/>
              </a:solidFill>
            </a:endParaRPr>
          </a:p>
          <a:p>
            <a:pPr eaLnBrk="1" fontAlgn="base" hangingPunct="1">
              <a:spcBef>
                <a:spcPct val="0"/>
              </a:spcBef>
              <a:spcAft>
                <a:spcPct val="0"/>
              </a:spcAft>
            </a:pPr>
            <a:r>
              <a:rPr lang="en-US" dirty="0" smtClean="0">
                <a:solidFill>
                  <a:srgbClr val="000000"/>
                </a:solidFill>
              </a:rPr>
              <a:t>Hire new secretary II</a:t>
            </a:r>
          </a:p>
          <a:p>
            <a:pPr eaLnBrk="1" fontAlgn="base" hangingPunct="1">
              <a:spcBef>
                <a:spcPct val="0"/>
              </a:spcBef>
              <a:spcAft>
                <a:spcPct val="0"/>
              </a:spcAft>
            </a:pPr>
            <a:endParaRPr lang="en-US" dirty="0" smtClean="0">
              <a:solidFill>
                <a:srgbClr val="000000"/>
              </a:solidFill>
            </a:endParaRPr>
          </a:p>
          <a:p>
            <a:pPr eaLnBrk="1" fontAlgn="base" hangingPunct="1">
              <a:spcBef>
                <a:spcPct val="0"/>
              </a:spcBef>
              <a:spcAft>
                <a:spcPct val="0"/>
              </a:spcAft>
            </a:pPr>
            <a:r>
              <a:rPr lang="en-US" dirty="0" smtClean="0">
                <a:solidFill>
                  <a:srgbClr val="000000"/>
                </a:solidFill>
              </a:rPr>
              <a:t>Finalize budget for fall speaker program</a:t>
            </a:r>
            <a:endParaRPr lang="en-US" i="1" dirty="0" smtClean="0">
              <a:solidFill>
                <a:srgbClr val="000000"/>
              </a:solidFill>
            </a:endParaRPr>
          </a:p>
          <a:p>
            <a:pPr eaLnBrk="1" fontAlgn="base" hangingPunct="1">
              <a:spcBef>
                <a:spcPct val="0"/>
              </a:spcBef>
              <a:spcAft>
                <a:spcPct val="0"/>
              </a:spcAft>
            </a:pPr>
            <a:endParaRPr lang="en-US" dirty="0" smtClean="0">
              <a:solidFill>
                <a:srgbClr val="000000"/>
              </a:solidFill>
            </a:endParaRPr>
          </a:p>
          <a:p>
            <a:pPr eaLnBrk="1" fontAlgn="base" hangingPunct="1">
              <a:spcBef>
                <a:spcPct val="0"/>
              </a:spcBef>
              <a:spcAft>
                <a:spcPct val="0"/>
              </a:spcAft>
            </a:pPr>
            <a:r>
              <a:rPr lang="en-US" b="1" dirty="0" smtClean="0">
                <a:solidFill>
                  <a:srgbClr val="000000"/>
                </a:solidFill>
              </a:rPr>
              <a:t>… and so on</a:t>
            </a:r>
          </a:p>
        </p:txBody>
      </p:sp>
      <p:sp>
        <p:nvSpPr>
          <p:cNvPr id="3" name="Rounded Rectangle 2"/>
          <p:cNvSpPr/>
          <p:nvPr/>
        </p:nvSpPr>
        <p:spPr>
          <a:xfrm>
            <a:off x="228600" y="152400"/>
            <a:ext cx="502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25" name="Straight Connector 24"/>
          <p:cNvCxnSpPr/>
          <p:nvPr/>
        </p:nvCxnSpPr>
        <p:spPr>
          <a:xfrm>
            <a:off x="304800" y="674696"/>
            <a:ext cx="4876800" cy="1428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410200" y="1524000"/>
            <a:ext cx="3755195" cy="2308324"/>
          </a:xfrm>
          <a:prstGeom prst="rect">
            <a:avLst/>
          </a:prstGeom>
          <a:noFill/>
        </p:spPr>
        <p:txBody>
          <a:bodyPr wrap="none" rtlCol="0">
            <a:spAutoFit/>
          </a:bodyPr>
          <a:lstStyle/>
          <a:p>
            <a:r>
              <a:rPr lang="en-US" sz="2400" dirty="0" smtClean="0">
                <a:solidFill>
                  <a:prstClr val="black"/>
                </a:solidFill>
              </a:rPr>
              <a:t>Features:</a:t>
            </a:r>
          </a:p>
          <a:p>
            <a:endParaRPr lang="en-US" sz="2400" dirty="0">
              <a:solidFill>
                <a:prstClr val="black"/>
              </a:solidFill>
            </a:endParaRPr>
          </a:p>
          <a:p>
            <a:pPr marL="342900" indent="-342900">
              <a:buFont typeface="Wingdings" pitchFamily="2" charset="2"/>
              <a:buChar char="§"/>
            </a:pPr>
            <a:r>
              <a:rPr lang="en-US" sz="2400" dirty="0">
                <a:solidFill>
                  <a:prstClr val="black"/>
                </a:solidFill>
              </a:rPr>
              <a:t>All planned work</a:t>
            </a:r>
            <a:r>
              <a:rPr lang="en-US" sz="2400" b="1" dirty="0">
                <a:solidFill>
                  <a:srgbClr val="FF0000"/>
                </a:solidFill>
              </a:rPr>
              <a:t>*</a:t>
            </a:r>
          </a:p>
          <a:p>
            <a:pPr marL="342900" indent="-342900">
              <a:buFont typeface="Wingdings" pitchFamily="2" charset="2"/>
              <a:buChar char="§"/>
            </a:pPr>
            <a:r>
              <a:rPr lang="en-US" sz="2400" dirty="0" smtClean="0">
                <a:solidFill>
                  <a:prstClr val="black"/>
                </a:solidFill>
              </a:rPr>
              <a:t>Both work and home</a:t>
            </a:r>
          </a:p>
          <a:p>
            <a:pPr marL="342900" indent="-342900">
              <a:buFont typeface="Wingdings" pitchFamily="2" charset="2"/>
              <a:buChar char="§"/>
            </a:pPr>
            <a:r>
              <a:rPr lang="en-US" sz="2400" dirty="0" smtClean="0">
                <a:solidFill>
                  <a:prstClr val="black"/>
                </a:solidFill>
              </a:rPr>
              <a:t>Items described as results</a:t>
            </a:r>
          </a:p>
          <a:p>
            <a:pPr marL="342900" indent="-342900">
              <a:buFont typeface="Wingdings" pitchFamily="2" charset="2"/>
              <a:buChar char="§"/>
            </a:pPr>
            <a:r>
              <a:rPr lang="en-US" sz="2400" dirty="0" smtClean="0">
                <a:solidFill>
                  <a:prstClr val="black"/>
                </a:solidFill>
              </a:rPr>
              <a:t>“Running” format</a:t>
            </a:r>
          </a:p>
        </p:txBody>
      </p:sp>
      <p:sp>
        <p:nvSpPr>
          <p:cNvPr id="4" name="TextBox 3"/>
          <p:cNvSpPr txBox="1"/>
          <p:nvPr/>
        </p:nvSpPr>
        <p:spPr>
          <a:xfrm>
            <a:off x="5867400" y="4572000"/>
            <a:ext cx="3276600" cy="646331"/>
          </a:xfrm>
          <a:prstGeom prst="rect">
            <a:avLst/>
          </a:prstGeom>
          <a:noFill/>
        </p:spPr>
        <p:txBody>
          <a:bodyPr wrap="square" rtlCol="0">
            <a:spAutoFit/>
          </a:bodyPr>
          <a:lstStyle/>
          <a:p>
            <a:r>
              <a:rPr lang="en-US" b="1" dirty="0">
                <a:solidFill>
                  <a:srgbClr val="FF0000"/>
                </a:solidFill>
              </a:rPr>
              <a:t>*</a:t>
            </a:r>
            <a:r>
              <a:rPr lang="en-US" dirty="0" smtClean="0">
                <a:solidFill>
                  <a:prstClr val="black"/>
                </a:solidFill>
              </a:rPr>
              <a:t> </a:t>
            </a:r>
            <a:r>
              <a:rPr lang="en-US" i="1" dirty="0" smtClean="0">
                <a:solidFill>
                  <a:prstClr val="black"/>
                </a:solidFill>
              </a:rPr>
              <a:t>Except</a:t>
            </a:r>
            <a:r>
              <a:rPr lang="en-US" dirty="0" smtClean="0">
                <a:solidFill>
                  <a:prstClr val="black"/>
                </a:solidFill>
              </a:rPr>
              <a:t> calendared events and daily routine tasks</a:t>
            </a:r>
            <a:endParaRPr lang="en-US" dirty="0">
              <a:solidFill>
                <a:prstClr val="black"/>
              </a:solidFill>
            </a:endParaRPr>
          </a:p>
        </p:txBody>
      </p:sp>
      <p:sp>
        <p:nvSpPr>
          <p:cNvPr id="8" name="Title 1"/>
          <p:cNvSpPr>
            <a:spLocks noGrp="1"/>
          </p:cNvSpPr>
          <p:nvPr>
            <p:ph type="title"/>
          </p:nvPr>
        </p:nvSpPr>
        <p:spPr>
          <a:xfrm>
            <a:off x="612648" y="-76200"/>
            <a:ext cx="8153400" cy="990600"/>
          </a:xfrm>
        </p:spPr>
        <p:txBody>
          <a:bodyPr>
            <a:normAutofit/>
          </a:bodyPr>
          <a:lstStyle/>
          <a:p>
            <a:r>
              <a:rPr lang="en-US" dirty="0" smtClean="0">
                <a:solidFill>
                  <a:srgbClr val="FF0000"/>
                </a:solidFill>
              </a:rPr>
              <a:t>Master list</a:t>
            </a:r>
            <a:endParaRPr lang="en-US" dirty="0">
              <a:solidFill>
                <a:srgbClr val="FF0000"/>
              </a:solidFill>
            </a:endParaRPr>
          </a:p>
        </p:txBody>
      </p:sp>
    </p:spTree>
    <p:extLst>
      <p:ext uri="{BB962C8B-B14F-4D97-AF65-F5344CB8AC3E}">
        <p14:creationId xmlns:p14="http://schemas.microsoft.com/office/powerpoint/2010/main" val="3503182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0033"/>
                </a:solidFill>
              </a:rPr>
              <a:t>Principles of the time management problem in early career faculty</a:t>
            </a:r>
            <a:endParaRPr lang="en-US" dirty="0">
              <a:solidFill>
                <a:srgbClr val="660033"/>
              </a:solidFill>
            </a:endParaRPr>
          </a:p>
        </p:txBody>
      </p:sp>
      <p:sp>
        <p:nvSpPr>
          <p:cNvPr id="3" name="Content Placeholder 2"/>
          <p:cNvSpPr>
            <a:spLocks noGrp="1"/>
          </p:cNvSpPr>
          <p:nvPr>
            <p:ph sz="quarter" idx="1"/>
          </p:nvPr>
        </p:nvSpPr>
        <p:spPr/>
        <p:txBody>
          <a:bodyPr>
            <a:normAutofit/>
          </a:bodyPr>
          <a:lstStyle/>
          <a:p>
            <a:r>
              <a:rPr lang="en-US" dirty="0" smtClean="0">
                <a:solidFill>
                  <a:srgbClr val="C00000"/>
                </a:solidFill>
              </a:rPr>
              <a:t>New problem</a:t>
            </a:r>
            <a:r>
              <a:rPr lang="en-US" dirty="0" smtClean="0"/>
              <a:t>:  Medical training (for example) very structured and faculty position may be 1</a:t>
            </a:r>
            <a:r>
              <a:rPr lang="en-US" baseline="30000" dirty="0" smtClean="0"/>
              <a:t>st</a:t>
            </a:r>
            <a:r>
              <a:rPr lang="en-US" dirty="0" smtClean="0"/>
              <a:t> time mentee managing their own time</a:t>
            </a:r>
          </a:p>
          <a:p>
            <a:r>
              <a:rPr lang="en-US" dirty="0" smtClean="0">
                <a:solidFill>
                  <a:srgbClr val="C00000"/>
                </a:solidFill>
              </a:rPr>
              <a:t>Takes time to gain time</a:t>
            </a:r>
            <a:r>
              <a:rPr lang="en-US" dirty="0" smtClean="0"/>
              <a:t>:  Learning time management skills from workshop, book may help but takes time and mentor should not expect rapid change</a:t>
            </a:r>
          </a:p>
          <a:p>
            <a:r>
              <a:rPr lang="en-US" dirty="0" smtClean="0">
                <a:solidFill>
                  <a:srgbClr val="C00000"/>
                </a:solidFill>
              </a:rPr>
              <a:t>Some people don’t want to change</a:t>
            </a:r>
            <a:r>
              <a:rPr lang="en-US" dirty="0" smtClean="0"/>
              <a:t>: Chaos may be way of life for some, and they can’t change</a:t>
            </a:r>
            <a:endParaRPr lang="en-US" dirty="0"/>
          </a:p>
        </p:txBody>
      </p:sp>
      <p:sp>
        <p:nvSpPr>
          <p:cNvPr id="4" name="TextBox 3"/>
          <p:cNvSpPr txBox="1"/>
          <p:nvPr/>
        </p:nvSpPr>
        <p:spPr>
          <a:xfrm>
            <a:off x="914400" y="6019800"/>
            <a:ext cx="7620000" cy="707886"/>
          </a:xfrm>
          <a:prstGeom prst="rect">
            <a:avLst/>
          </a:prstGeom>
          <a:solidFill>
            <a:srgbClr val="FFFFCC"/>
          </a:solidFill>
          <a:ln>
            <a:solidFill>
              <a:schemeClr val="tx1"/>
            </a:solidFill>
          </a:ln>
        </p:spPr>
        <p:txBody>
          <a:bodyPr wrap="square" rtlCol="0">
            <a:spAutoFit/>
          </a:bodyPr>
          <a:lstStyle/>
          <a:p>
            <a:r>
              <a:rPr lang="en-US" sz="2000" i="1" dirty="0" smtClean="0"/>
              <a:t>Simply telling someone to be more efficient does not work </a:t>
            </a:r>
            <a:r>
              <a:rPr lang="en-US" sz="2000" dirty="0" smtClean="0"/>
              <a:t>– </a:t>
            </a:r>
          </a:p>
          <a:p>
            <a:r>
              <a:rPr lang="en-US" sz="2000" dirty="0" smtClean="0"/>
              <a:t>Susan Johnson MD, U. of Iowa.</a:t>
            </a:r>
            <a:endParaRPr lang="en-U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676400"/>
            <a:ext cx="2335255" cy="369332"/>
          </a:xfrm>
          <a:prstGeom prst="rect">
            <a:avLst/>
          </a:prstGeom>
          <a:noFill/>
        </p:spPr>
        <p:txBody>
          <a:bodyPr wrap="none" rtlCol="0">
            <a:spAutoFit/>
          </a:bodyPr>
          <a:lstStyle/>
          <a:p>
            <a:r>
              <a:rPr lang="en-US" dirty="0" smtClean="0"/>
              <a:t>Show Gandhi </a:t>
            </a:r>
            <a:r>
              <a:rPr lang="en-US" dirty="0" err="1" smtClean="0"/>
              <a:t>masterlist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1"/>
          <p:cNvSpPr>
            <a:spLocks noGrp="1"/>
          </p:cNvSpPr>
          <p:nvPr>
            <p:ph type="title"/>
          </p:nvPr>
        </p:nvSpPr>
        <p:spPr/>
        <p:txBody>
          <a:bodyPr>
            <a:normAutofit/>
          </a:bodyPr>
          <a:lstStyle/>
          <a:p>
            <a:pPr algn="l"/>
            <a:r>
              <a:rPr lang="en-US" sz="4000" dirty="0" smtClean="0"/>
              <a:t>Getting started with a master list</a:t>
            </a:r>
          </a:p>
        </p:txBody>
      </p:sp>
      <p:sp>
        <p:nvSpPr>
          <p:cNvPr id="146435" name="Content Placeholder 2"/>
          <p:cNvSpPr>
            <a:spLocks noGrp="1"/>
          </p:cNvSpPr>
          <p:nvPr>
            <p:ph idx="1"/>
          </p:nvPr>
        </p:nvSpPr>
        <p:spPr>
          <a:xfrm>
            <a:off x="381000" y="1752600"/>
            <a:ext cx="8229600" cy="4525963"/>
          </a:xfrm>
        </p:spPr>
        <p:txBody>
          <a:bodyPr>
            <a:normAutofit fontScale="92500" lnSpcReduction="20000"/>
          </a:bodyPr>
          <a:lstStyle/>
          <a:p>
            <a:r>
              <a:rPr lang="en-US" sz="2600" dirty="0" smtClean="0">
                <a:solidFill>
                  <a:srgbClr val="FF0000"/>
                </a:solidFill>
                <a:latin typeface="Calibri" pitchFamily="34" charset="0"/>
              </a:rPr>
              <a:t>Record what is on your mind</a:t>
            </a:r>
            <a:r>
              <a:rPr lang="en-US" sz="2600" dirty="0" smtClean="0">
                <a:latin typeface="Calibri" pitchFamily="34" charset="0"/>
              </a:rPr>
              <a:t>:</a:t>
            </a:r>
          </a:p>
          <a:p>
            <a:pPr lvl="1"/>
            <a:r>
              <a:rPr lang="en-US" sz="2400" dirty="0" smtClean="0">
                <a:latin typeface="Calibri" pitchFamily="34" charset="0"/>
              </a:rPr>
              <a:t>What do I need to finish this week?</a:t>
            </a:r>
          </a:p>
          <a:p>
            <a:pPr lvl="1"/>
            <a:r>
              <a:rPr lang="en-US" sz="2400" dirty="0" smtClean="0">
                <a:latin typeface="Calibri" pitchFamily="34" charset="0"/>
              </a:rPr>
              <a:t>What do I need to finish in the next month or so?</a:t>
            </a:r>
          </a:p>
          <a:p>
            <a:pPr lvl="1"/>
            <a:r>
              <a:rPr lang="en-US" sz="2400" dirty="0" smtClean="0">
                <a:latin typeface="Calibri" pitchFamily="34" charset="0"/>
              </a:rPr>
              <a:t>What do I need to finish by 3 to 6 months from now?</a:t>
            </a:r>
          </a:p>
          <a:p>
            <a:pPr lvl="1"/>
            <a:endParaRPr lang="en-US" sz="2400" dirty="0" smtClean="0">
              <a:latin typeface="Calibri" pitchFamily="34" charset="0"/>
            </a:endParaRPr>
          </a:p>
          <a:p>
            <a:pPr marL="342900" lvl="1" indent="-342900">
              <a:buFont typeface="Arial" pitchFamily="34" charset="0"/>
              <a:buChar char="•"/>
            </a:pPr>
            <a:r>
              <a:rPr lang="en-US" sz="2600" dirty="0" smtClean="0">
                <a:solidFill>
                  <a:srgbClr val="FF0000"/>
                </a:solidFill>
                <a:latin typeface="Calibri" pitchFamily="34" charset="0"/>
              </a:rPr>
              <a:t>Add what is already in your system:</a:t>
            </a:r>
            <a:endParaRPr lang="en-US" sz="2600" dirty="0">
              <a:solidFill>
                <a:srgbClr val="FF0000"/>
              </a:solidFill>
              <a:latin typeface="Calibri" pitchFamily="34" charset="0"/>
            </a:endParaRPr>
          </a:p>
          <a:p>
            <a:pPr lvl="1"/>
            <a:r>
              <a:rPr lang="en-US" sz="2400" dirty="0" smtClean="0">
                <a:latin typeface="Calibri" pitchFamily="34" charset="0"/>
              </a:rPr>
              <a:t>Add items from any existing to-do lists</a:t>
            </a:r>
          </a:p>
          <a:p>
            <a:pPr lvl="1"/>
            <a:r>
              <a:rPr lang="en-US" sz="2400" dirty="0" smtClean="0">
                <a:latin typeface="Calibri" pitchFamily="34" charset="0"/>
              </a:rPr>
              <a:t>Go through your calendar for the next few months </a:t>
            </a:r>
          </a:p>
          <a:p>
            <a:pPr lvl="1"/>
            <a:endParaRPr lang="en-US" sz="2400" dirty="0" smtClean="0">
              <a:solidFill>
                <a:srgbClr val="FF0000"/>
              </a:solidFill>
              <a:latin typeface="Calibri" pitchFamily="34" charset="0"/>
            </a:endParaRPr>
          </a:p>
          <a:p>
            <a:r>
              <a:rPr lang="en-US" sz="2800" dirty="0" smtClean="0">
                <a:solidFill>
                  <a:srgbClr val="FF0000"/>
                </a:solidFill>
                <a:latin typeface="Calibri" pitchFamily="34" charset="0"/>
              </a:rPr>
              <a:t>List each of your  areas of responsibility (i.e. “hats”) and ask for each, what do I need to do for this “hat”</a:t>
            </a:r>
          </a:p>
          <a:p>
            <a:pPr lvl="1"/>
            <a:r>
              <a:rPr lang="en-US" sz="2200" dirty="0" smtClean="0">
                <a:latin typeface="Calibri" pitchFamily="34" charset="0"/>
              </a:rPr>
              <a:t>“Hat” Examples: Parent, Partner, Runner, PTA President, Residency Director, Clinician, Division Director, Grant PI</a:t>
            </a:r>
          </a:p>
        </p:txBody>
      </p:sp>
    </p:spTree>
    <p:extLst>
      <p:ext uri="{BB962C8B-B14F-4D97-AF65-F5344CB8AC3E}">
        <p14:creationId xmlns:p14="http://schemas.microsoft.com/office/powerpoint/2010/main" val="1737136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1"/>
          <p:cNvSpPr>
            <a:spLocks noGrp="1"/>
          </p:cNvSpPr>
          <p:nvPr>
            <p:ph type="title"/>
          </p:nvPr>
        </p:nvSpPr>
        <p:spPr/>
        <p:txBody>
          <a:bodyPr/>
          <a:lstStyle/>
          <a:p>
            <a:pPr algn="l"/>
            <a:r>
              <a:rPr lang="en-US" sz="4000" dirty="0" smtClean="0"/>
              <a:t>Refining process</a:t>
            </a:r>
          </a:p>
        </p:txBody>
      </p:sp>
      <p:sp>
        <p:nvSpPr>
          <p:cNvPr id="2" name="Content Placeholder 1"/>
          <p:cNvSpPr>
            <a:spLocks noGrp="1"/>
          </p:cNvSpPr>
          <p:nvPr>
            <p:ph idx="1"/>
          </p:nvPr>
        </p:nvSpPr>
        <p:spPr>
          <a:xfrm>
            <a:off x="609600" y="1371600"/>
            <a:ext cx="8229600" cy="4525963"/>
          </a:xfrm>
        </p:spPr>
        <p:txBody>
          <a:bodyPr>
            <a:normAutofit/>
          </a:bodyPr>
          <a:lstStyle/>
          <a:p>
            <a:r>
              <a:rPr lang="en-US" b="1" dirty="0" smtClean="0"/>
              <a:t>For each item</a:t>
            </a:r>
            <a:r>
              <a:rPr lang="en-US" dirty="0" smtClean="0"/>
              <a:t>:</a:t>
            </a:r>
          </a:p>
          <a:p>
            <a:pPr marL="971550" lvl="1" indent="-514350">
              <a:buFont typeface="+mj-lt"/>
              <a:buAutoNum type="arabicPeriod"/>
            </a:pPr>
            <a:r>
              <a:rPr lang="en-US" b="1" dirty="0" smtClean="0">
                <a:solidFill>
                  <a:srgbClr val="FF0000"/>
                </a:solidFill>
              </a:rPr>
              <a:t>Is this something I am committed to do?</a:t>
            </a:r>
          </a:p>
          <a:p>
            <a:pPr marL="971550" lvl="1" indent="-514350">
              <a:buFont typeface="+mj-lt"/>
              <a:buAutoNum type="arabicPeriod"/>
            </a:pPr>
            <a:r>
              <a:rPr lang="en-US" b="1" dirty="0" smtClean="0">
                <a:solidFill>
                  <a:srgbClr val="FF0000"/>
                </a:solidFill>
              </a:rPr>
              <a:t>Is this the right time to do it?</a:t>
            </a:r>
          </a:p>
          <a:p>
            <a:pPr marL="971550" lvl="1" indent="-514350">
              <a:buFont typeface="+mj-lt"/>
              <a:buAutoNum type="arabicPeriod"/>
            </a:pPr>
            <a:endParaRPr lang="en-US" b="1" dirty="0" smtClean="0"/>
          </a:p>
          <a:p>
            <a:pPr marL="971550" lvl="1" indent="-514350">
              <a:buFont typeface="+mj-lt"/>
              <a:buAutoNum type="arabicPeriod"/>
            </a:pPr>
            <a:endParaRPr lang="en-US" b="1" dirty="0" smtClean="0"/>
          </a:p>
        </p:txBody>
      </p:sp>
      <p:graphicFrame>
        <p:nvGraphicFramePr>
          <p:cNvPr id="4" name="Table 3"/>
          <p:cNvGraphicFramePr>
            <a:graphicFrameLocks noGrp="1"/>
          </p:cNvGraphicFramePr>
          <p:nvPr>
            <p:extLst>
              <p:ext uri="{D42A27DB-BD31-4B8C-83A1-F6EECF244321}">
                <p14:modId xmlns:p14="http://schemas.microsoft.com/office/powerpoint/2010/main" val="4273550997"/>
              </p:ext>
            </p:extLst>
          </p:nvPr>
        </p:nvGraphicFramePr>
        <p:xfrm>
          <a:off x="1066800" y="3429000"/>
          <a:ext cx="6781798" cy="2956079"/>
        </p:xfrm>
        <a:graphic>
          <a:graphicData uri="http://schemas.openxmlformats.org/drawingml/2006/table">
            <a:tbl>
              <a:tblPr firstRow="1" bandRow="1">
                <a:tableStyleId>{5C22544A-7EE6-4342-B048-85BDC9FD1C3A}</a:tableStyleId>
              </a:tblPr>
              <a:tblGrid>
                <a:gridCol w="753534"/>
                <a:gridCol w="1507066"/>
                <a:gridCol w="1507066"/>
                <a:gridCol w="1507066"/>
                <a:gridCol w="1507066"/>
              </a:tblGrid>
              <a:tr h="395759">
                <a:tc rowSpan="2" gridSpan="2">
                  <a:txBody>
                    <a:bodyPr/>
                    <a:lstStyle/>
                    <a:p>
                      <a:r>
                        <a:rPr lang="en-US" baseline="0" dirty="0" smtClean="0"/>
                        <a:t>List Destination</a:t>
                      </a:r>
                      <a:endParaRPr lang="en-US" dirty="0"/>
                    </a:p>
                  </a:txBody>
                  <a:tcPr/>
                </a:tc>
                <a:tc rowSpan="2" hMerge="1">
                  <a:txBody>
                    <a:bodyPr/>
                    <a:lstStyle/>
                    <a:p>
                      <a:endParaRPr lang="en-US" dirty="0"/>
                    </a:p>
                  </a:txBody>
                  <a:tcPr/>
                </a:tc>
                <a:tc gridSpan="2">
                  <a:txBody>
                    <a:bodyPr/>
                    <a:lstStyle/>
                    <a:p>
                      <a:r>
                        <a:rPr lang="en-US" smtClean="0"/>
                        <a:t>1</a:t>
                      </a:r>
                      <a:r>
                        <a:rPr lang="en-US" baseline="30000" smtClean="0"/>
                        <a:t>st</a:t>
                      </a:r>
                      <a:r>
                        <a:rPr lang="en-US" baseline="0" smtClean="0"/>
                        <a:t>  - </a:t>
                      </a:r>
                      <a:r>
                        <a:rPr lang="en-US" smtClean="0"/>
                        <a:t>Committed?</a:t>
                      </a:r>
                      <a:endParaRPr lang="en-US" dirty="0"/>
                    </a:p>
                  </a:txBody>
                  <a:tcPr/>
                </a:tc>
                <a:tc hMerge="1">
                  <a:txBody>
                    <a:bodyPr/>
                    <a:lstStyle/>
                    <a:p>
                      <a:endParaRPr lang="en-US"/>
                    </a:p>
                  </a:txBody>
                  <a:tcPr/>
                </a:tc>
                <a:tc>
                  <a:txBody>
                    <a:bodyPr/>
                    <a:lstStyle/>
                    <a:p>
                      <a:endParaRPr lang="en-US" dirty="0"/>
                    </a:p>
                  </a:txBody>
                  <a:tcPr/>
                </a:tc>
              </a:tr>
              <a:tr h="395759">
                <a:tc gridSpan="2" vMerge="1">
                  <a:txBody>
                    <a:bodyPr/>
                    <a:lstStyle/>
                    <a:p>
                      <a:endParaRPr lang="en-US" dirty="0"/>
                    </a:p>
                  </a:txBody>
                  <a:tcPr/>
                </a:tc>
                <a:tc hMerge="1" vMerge="1">
                  <a:txBody>
                    <a:bodyPr/>
                    <a:lstStyle/>
                    <a:p>
                      <a:endParaRPr lang="en-US" dirty="0"/>
                    </a:p>
                  </a:txBody>
                  <a:tcPr/>
                </a:tc>
                <a:tc>
                  <a:txBody>
                    <a:bodyPr/>
                    <a:lstStyle/>
                    <a:p>
                      <a:r>
                        <a:rPr lang="en-US" dirty="0" smtClean="0"/>
                        <a:t>Yes</a:t>
                      </a:r>
                      <a:endParaRPr lang="en-US" dirty="0"/>
                    </a:p>
                  </a:txBody>
                  <a:tcPr/>
                </a:tc>
                <a:tc>
                  <a:txBody>
                    <a:bodyPr/>
                    <a:lstStyle/>
                    <a:p>
                      <a:r>
                        <a:rPr lang="en-US" dirty="0" smtClean="0"/>
                        <a:t>Maybe</a:t>
                      </a:r>
                      <a:endParaRPr lang="en-US" dirty="0"/>
                    </a:p>
                  </a:txBody>
                  <a:tcPr/>
                </a:tc>
                <a:tc>
                  <a:txBody>
                    <a:bodyPr/>
                    <a:lstStyle/>
                    <a:p>
                      <a:r>
                        <a:rPr lang="en-US" dirty="0" smtClean="0"/>
                        <a:t>Never</a:t>
                      </a:r>
                      <a:endParaRPr lang="en-US" dirty="0"/>
                    </a:p>
                  </a:txBody>
                  <a:tcPr/>
                </a:tc>
              </a:tr>
              <a:tr h="975841">
                <a:tc rowSpan="2">
                  <a:txBody>
                    <a:bodyPr/>
                    <a:lstStyle/>
                    <a:p>
                      <a:r>
                        <a:rPr lang="en-US" dirty="0" smtClean="0"/>
                        <a:t>2</a:t>
                      </a:r>
                      <a:r>
                        <a:rPr lang="en-US" baseline="30000" dirty="0" smtClean="0"/>
                        <a:t>nd</a:t>
                      </a:r>
                      <a:r>
                        <a:rPr lang="en-US" dirty="0" smtClean="0"/>
                        <a:t> - Now?</a:t>
                      </a:r>
                      <a:endParaRPr lang="en-US" dirty="0"/>
                    </a:p>
                  </a:txBody>
                  <a:tcPr/>
                </a:tc>
                <a:tc>
                  <a:txBody>
                    <a:bodyPr/>
                    <a:lstStyle/>
                    <a:p>
                      <a:r>
                        <a:rPr lang="en-US" dirty="0" smtClean="0"/>
                        <a:t>Yes</a:t>
                      </a:r>
                      <a:endParaRPr lang="en-US" dirty="0"/>
                    </a:p>
                  </a:txBody>
                  <a:tcPr/>
                </a:tc>
                <a:tc>
                  <a:txBody>
                    <a:bodyPr/>
                    <a:lstStyle/>
                    <a:p>
                      <a:r>
                        <a:rPr lang="en-US" dirty="0" smtClean="0"/>
                        <a:t>Master List</a:t>
                      </a:r>
                    </a:p>
                    <a:p>
                      <a:endParaRPr lang="en-US" dirty="0"/>
                    </a:p>
                  </a:txBody>
                  <a:tcPr/>
                </a:tc>
                <a:tc>
                  <a:txBody>
                    <a:bodyPr/>
                    <a:lstStyle/>
                    <a:p>
                      <a:r>
                        <a:rPr lang="en-US" dirty="0" smtClean="0"/>
                        <a:t>-</a:t>
                      </a:r>
                      <a:endParaRPr lang="en-US" dirty="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Delete!</a:t>
                      </a:r>
                    </a:p>
                  </a:txBody>
                  <a:tcPr/>
                </a:tc>
              </a:tr>
              <a:tr h="975841">
                <a:tc vMerge="1">
                  <a:txBody>
                    <a:bodyPr/>
                    <a:lstStyle/>
                    <a:p>
                      <a:endParaRPr lang="en-US" dirty="0"/>
                    </a:p>
                  </a:txBody>
                  <a:tcPr/>
                </a:tc>
                <a:tc>
                  <a:txBody>
                    <a:bodyPr/>
                    <a:lstStyle/>
                    <a:p>
                      <a:r>
                        <a:rPr lang="en-US" dirty="0" smtClean="0"/>
                        <a:t>No</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Ideas for later/ create</a:t>
                      </a:r>
                      <a:r>
                        <a:rPr lang="en-US" baseline="0" dirty="0" smtClean="0"/>
                        <a:t> reminder</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Ideas</a:t>
                      </a:r>
                      <a:r>
                        <a:rPr lang="en-US" baseline="0" dirty="0" smtClean="0"/>
                        <a:t> for later</a:t>
                      </a:r>
                      <a:endParaRPr lang="en-US" dirty="0" smtClean="0"/>
                    </a:p>
                    <a:p>
                      <a:endParaRPr lang="en-US"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bl>
          </a:graphicData>
        </a:graphic>
      </p:graphicFrame>
    </p:spTree>
    <p:extLst>
      <p:ext uri="{BB962C8B-B14F-4D97-AF65-F5344CB8AC3E}">
        <p14:creationId xmlns:p14="http://schemas.microsoft.com/office/powerpoint/2010/main" val="32648738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77143163"/>
              </p:ext>
            </p:extLst>
          </p:nvPr>
        </p:nvGraphicFramePr>
        <p:xfrm>
          <a:off x="457200" y="1447800"/>
          <a:ext cx="7848600" cy="3367749"/>
        </p:xfrm>
        <a:graphic>
          <a:graphicData uri="http://schemas.openxmlformats.org/drawingml/2006/table">
            <a:tbl>
              <a:tblPr firstRow="1" bandRow="1">
                <a:tableStyleId>{5C22544A-7EE6-4342-B048-85BDC9FD1C3A}</a:tableStyleId>
              </a:tblPr>
              <a:tblGrid>
                <a:gridCol w="3733800"/>
                <a:gridCol w="4114800"/>
              </a:tblGrid>
              <a:tr h="665383">
                <a:tc>
                  <a:txBody>
                    <a:bodyPr/>
                    <a:lstStyle/>
                    <a:p>
                      <a:r>
                        <a:rPr lang="en-US" sz="1800" dirty="0" smtClean="0"/>
                        <a:t>Paper</a:t>
                      </a:r>
                      <a:endParaRPr lang="en-US" sz="1800" dirty="0"/>
                    </a:p>
                  </a:txBody>
                  <a:tcPr/>
                </a:tc>
                <a:tc>
                  <a:txBody>
                    <a:bodyPr/>
                    <a:lstStyle/>
                    <a:p>
                      <a:r>
                        <a:rPr lang="en-US" sz="1800" dirty="0" smtClean="0"/>
                        <a:t>Document file</a:t>
                      </a:r>
                      <a:endParaRPr lang="en-US" sz="1800" dirty="0"/>
                    </a:p>
                  </a:txBody>
                  <a:tcPr/>
                </a:tc>
              </a:tr>
              <a:tr h="706217">
                <a:tc>
                  <a:txBody>
                    <a:bodyPr/>
                    <a:lstStyle/>
                    <a:p>
                      <a:r>
                        <a:rPr lang="en-US" sz="1800" dirty="0" smtClean="0"/>
                        <a:t>Legal pad</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Word document</a:t>
                      </a:r>
                      <a:endParaRPr lang="en-US" sz="1800" b="1" dirty="0">
                        <a:solidFill>
                          <a:srgbClr val="FF0000"/>
                        </a:solidFill>
                      </a:endParaRPr>
                    </a:p>
                  </a:txBody>
                  <a:tcPr/>
                </a:tc>
              </a:tr>
              <a:tr h="6653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3-ring binder</a:t>
                      </a:r>
                    </a:p>
                    <a:p>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Excel spreadsheet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r>
              <a:tr h="6653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Index cards</a:t>
                      </a:r>
                    </a:p>
                    <a:p>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Plain text file</a:t>
                      </a:r>
                      <a:endParaRPr lang="en-US" sz="1800" dirty="0"/>
                    </a:p>
                  </a:txBody>
                  <a:tcPr/>
                </a:tc>
              </a:tr>
              <a:tr h="6653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 Post its</a:t>
                      </a:r>
                      <a:r>
                        <a:rPr lang="en-US" sz="1800" baseline="0" dirty="0" smtClean="0"/>
                        <a:t> ™   stuck in a single location</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r>
            </a:tbl>
          </a:graphicData>
        </a:graphic>
      </p:graphicFrame>
      <p:sp>
        <p:nvSpPr>
          <p:cNvPr id="54300" name="TextBox 1"/>
          <p:cNvSpPr txBox="1">
            <a:spLocks noChangeArrowheads="1"/>
          </p:cNvSpPr>
          <p:nvPr/>
        </p:nvSpPr>
        <p:spPr bwMode="auto">
          <a:xfrm>
            <a:off x="457200" y="609600"/>
            <a:ext cx="59570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2800" b="1" dirty="0" smtClean="0">
                <a:solidFill>
                  <a:srgbClr val="000000"/>
                </a:solidFill>
              </a:rPr>
              <a:t>Paper / document based options</a:t>
            </a:r>
            <a:endParaRPr lang="en-US" sz="2800" b="1" dirty="0">
              <a:solidFill>
                <a:srgbClr val="000000"/>
              </a:solidFill>
            </a:endParaRPr>
          </a:p>
        </p:txBody>
      </p:sp>
    </p:spTree>
    <p:extLst>
      <p:ext uri="{BB962C8B-B14F-4D97-AF65-F5344CB8AC3E}">
        <p14:creationId xmlns:p14="http://schemas.microsoft.com/office/powerpoint/2010/main" val="41858266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95465763"/>
              </p:ext>
            </p:extLst>
          </p:nvPr>
        </p:nvGraphicFramePr>
        <p:xfrm>
          <a:off x="457200" y="1447800"/>
          <a:ext cx="8229600" cy="3616766"/>
        </p:xfrm>
        <a:graphic>
          <a:graphicData uri="http://schemas.openxmlformats.org/drawingml/2006/table">
            <a:tbl>
              <a:tblPr firstRow="1" bandRow="1">
                <a:tableStyleId>{5C22544A-7EE6-4342-B048-85BDC9FD1C3A}</a:tableStyleId>
              </a:tblPr>
              <a:tblGrid>
                <a:gridCol w="2743200"/>
                <a:gridCol w="2743200"/>
                <a:gridCol w="2743200"/>
              </a:tblGrid>
              <a:tr h="665383">
                <a:tc>
                  <a:txBody>
                    <a:bodyPr/>
                    <a:lstStyle/>
                    <a:p>
                      <a:r>
                        <a:rPr lang="en-US" sz="1800" dirty="0" smtClean="0"/>
                        <a:t>Free, any OS</a:t>
                      </a:r>
                      <a:endParaRPr lang="en-US" sz="1800" dirty="0"/>
                    </a:p>
                  </a:txBody>
                  <a:tcPr/>
                </a:tc>
                <a:tc>
                  <a:txBody>
                    <a:bodyPr/>
                    <a:lstStyle/>
                    <a:p>
                      <a:r>
                        <a:rPr lang="en-US" sz="1800" dirty="0" smtClean="0"/>
                        <a:t>any OS / web based</a:t>
                      </a:r>
                      <a:endParaRPr lang="en-US" sz="1800" dirty="0"/>
                    </a:p>
                  </a:txBody>
                  <a:tcPr/>
                </a:tc>
                <a:tc>
                  <a:txBody>
                    <a:bodyPr/>
                    <a:lstStyle/>
                    <a:p>
                      <a:r>
                        <a:rPr lang="en-US" sz="1800" baseline="0" dirty="0" smtClean="0"/>
                        <a:t> </a:t>
                      </a:r>
                      <a:r>
                        <a:rPr lang="en-US" sz="1800" dirty="0" err="1" smtClean="0"/>
                        <a:t>iOS</a:t>
                      </a:r>
                      <a:r>
                        <a:rPr lang="en-US" sz="1800" dirty="0" smtClean="0"/>
                        <a:t> only</a:t>
                      </a:r>
                      <a:endParaRPr lang="en-US" sz="1800" dirty="0"/>
                    </a:p>
                  </a:txBody>
                  <a:tcPr/>
                </a:tc>
              </a:tr>
              <a:tr h="706217">
                <a:tc>
                  <a:txBody>
                    <a:bodyPr/>
                    <a:lstStyle/>
                    <a:p>
                      <a:r>
                        <a:rPr lang="en-US" sz="1800" dirty="0" smtClean="0"/>
                        <a:t>Remember</a:t>
                      </a:r>
                      <a:r>
                        <a:rPr lang="en-US" sz="1800" baseline="0" dirty="0" smtClean="0"/>
                        <a:t> the Milk</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Outlook Tasks</a:t>
                      </a:r>
                      <a:endParaRPr lang="en-US" sz="1800" dirty="0"/>
                    </a:p>
                  </a:txBody>
                  <a:tcPr/>
                </a:tc>
                <a:tc>
                  <a:txBody>
                    <a:bodyPr/>
                    <a:lstStyle/>
                    <a:p>
                      <a:r>
                        <a:rPr lang="en-US" sz="1800" dirty="0" err="1" smtClean="0"/>
                        <a:t>OmniFocus</a:t>
                      </a:r>
                      <a:r>
                        <a:rPr lang="en-US" sz="1800" dirty="0" smtClean="0"/>
                        <a:t>  ($$)</a:t>
                      </a:r>
                      <a:endParaRPr lang="en-US" sz="1800" dirty="0"/>
                    </a:p>
                  </a:txBody>
                  <a:tcPr/>
                </a:tc>
              </a:tr>
              <a:tr h="6653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t>Toodledo</a:t>
                      </a:r>
                      <a:endParaRPr lang="en-US"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 (premium version $)</a:t>
                      </a:r>
                    </a:p>
                    <a:p>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Doit.im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r>
                        <a:rPr lang="en-US" sz="1800" dirty="0" smtClean="0"/>
                        <a:t>Things ($$)</a:t>
                      </a:r>
                      <a:endParaRPr lang="en-US" sz="1800" dirty="0"/>
                    </a:p>
                  </a:txBody>
                  <a:tcPr/>
                </a:tc>
              </a:tr>
              <a:tr h="6653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Wunderlist</a:t>
                      </a:r>
                    </a:p>
                    <a:p>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Nirvana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r>
                        <a:rPr lang="en-US" sz="1800" dirty="0" smtClean="0"/>
                        <a:t>Reminders</a:t>
                      </a:r>
                      <a:endParaRPr lang="en-US" sz="1800" dirty="0"/>
                    </a:p>
                  </a:txBody>
                  <a:tcPr/>
                </a:tc>
              </a:tr>
              <a:tr h="6653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endParaRPr lang="en-US" sz="1800" dirty="0"/>
                    </a:p>
                  </a:txBody>
                  <a:tcPr/>
                </a:tc>
              </a:tr>
            </a:tbl>
          </a:graphicData>
        </a:graphic>
      </p:graphicFrame>
      <p:sp>
        <p:nvSpPr>
          <p:cNvPr id="54300" name="TextBox 1"/>
          <p:cNvSpPr txBox="1">
            <a:spLocks noChangeArrowheads="1"/>
          </p:cNvSpPr>
          <p:nvPr/>
        </p:nvSpPr>
        <p:spPr bwMode="auto">
          <a:xfrm>
            <a:off x="457200" y="609600"/>
            <a:ext cx="64748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2800" b="1" dirty="0" smtClean="0">
                <a:solidFill>
                  <a:srgbClr val="000000"/>
                </a:solidFill>
              </a:rPr>
              <a:t>Sample list </a:t>
            </a:r>
            <a:r>
              <a:rPr lang="en-US" sz="2800" b="1" dirty="0">
                <a:solidFill>
                  <a:srgbClr val="000000"/>
                </a:solidFill>
              </a:rPr>
              <a:t>manager </a:t>
            </a:r>
            <a:r>
              <a:rPr lang="en-US" sz="2800" b="1" dirty="0" smtClean="0">
                <a:solidFill>
                  <a:srgbClr val="000000"/>
                </a:solidFill>
              </a:rPr>
              <a:t>programs /apps</a:t>
            </a:r>
            <a:endParaRPr lang="en-US" sz="2800" b="1" dirty="0">
              <a:solidFill>
                <a:srgbClr val="000000"/>
              </a:solidFill>
            </a:endParaRPr>
          </a:p>
        </p:txBody>
      </p:sp>
      <p:sp>
        <p:nvSpPr>
          <p:cNvPr id="2" name="TextBox 1"/>
          <p:cNvSpPr txBox="1"/>
          <p:nvPr/>
        </p:nvSpPr>
        <p:spPr>
          <a:xfrm>
            <a:off x="4155449" y="4953000"/>
            <a:ext cx="4725909" cy="1200329"/>
          </a:xfrm>
          <a:prstGeom prst="rect">
            <a:avLst/>
          </a:prstGeom>
          <a:noFill/>
        </p:spPr>
        <p:txBody>
          <a:bodyPr wrap="none" rtlCol="0">
            <a:spAutoFit/>
          </a:bodyPr>
          <a:lstStyle/>
          <a:p>
            <a:r>
              <a:rPr lang="en-US" sz="3600" b="1" dirty="0">
                <a:solidFill>
                  <a:prstClr val="black"/>
                </a:solidFill>
              </a:rPr>
              <a:t>… and numerous others</a:t>
            </a:r>
          </a:p>
          <a:p>
            <a:endParaRPr lang="en-US" sz="3600" b="1" dirty="0">
              <a:solidFill>
                <a:prstClr val="black"/>
              </a:solidFill>
            </a:endParaRPr>
          </a:p>
        </p:txBody>
      </p:sp>
    </p:spTree>
    <p:extLst>
      <p:ext uri="{BB962C8B-B14F-4D97-AF65-F5344CB8AC3E}">
        <p14:creationId xmlns:p14="http://schemas.microsoft.com/office/powerpoint/2010/main" val="42243679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pic>
        <p:nvPicPr>
          <p:cNvPr id="4" name="Picture 3" descr="http://todaysfreshmanna.files.wordpress.com/2012/12/mentor.jpg?w=400&amp;h=400">
            <a:hlinkClick r:id="rId2"/>
          </p:cNvPr>
          <p:cNvPicPr>
            <a:picLocks noChangeAspect="1" noChangeArrowheads="1"/>
          </p:cNvPicPr>
          <p:nvPr/>
        </p:nvPicPr>
        <p:blipFill>
          <a:blip r:embed="rId3" cstate="print"/>
          <a:srcRect/>
          <a:stretch>
            <a:fillRect/>
          </a:stretch>
        </p:blipFill>
        <p:spPr bwMode="auto">
          <a:xfrm>
            <a:off x="4800600" y="2514600"/>
            <a:ext cx="4114800" cy="4114800"/>
          </a:xfrm>
          <a:prstGeom prst="rect">
            <a:avLst/>
          </a:prstGeom>
          <a:noFill/>
        </p:spPr>
      </p:pic>
      <p:pic>
        <p:nvPicPr>
          <p:cNvPr id="4098" name="Picture 2" descr="http://t1.gstatic.com/images?q=tbn:ANd9GcQx_KtjWouzj7FXzFPJiJ4wEXmz21x8XnTJWha-D1dB-_3gthJ1">
            <a:hlinkClick r:id="rId4"/>
          </p:cNvPr>
          <p:cNvPicPr>
            <a:picLocks noChangeAspect="1" noChangeArrowheads="1"/>
          </p:cNvPicPr>
          <p:nvPr/>
        </p:nvPicPr>
        <p:blipFill>
          <a:blip r:embed="rId5" cstate="print"/>
          <a:srcRect/>
          <a:stretch>
            <a:fillRect/>
          </a:stretch>
        </p:blipFill>
        <p:spPr bwMode="auto">
          <a:xfrm>
            <a:off x="0" y="2667000"/>
            <a:ext cx="4848225" cy="363855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660033"/>
                </a:solidFill>
              </a:rPr>
              <a:t>Basic principles</a:t>
            </a:r>
            <a:endParaRPr lang="en-US" dirty="0">
              <a:solidFill>
                <a:srgbClr val="660033"/>
              </a:solidFill>
            </a:endParaRPr>
          </a:p>
        </p:txBody>
      </p:sp>
      <p:sp>
        <p:nvSpPr>
          <p:cNvPr id="3" name="Content Placeholder 2"/>
          <p:cNvSpPr>
            <a:spLocks noGrp="1"/>
          </p:cNvSpPr>
          <p:nvPr>
            <p:ph sz="quarter" idx="1"/>
          </p:nvPr>
        </p:nvSpPr>
        <p:spPr/>
        <p:txBody>
          <a:bodyPr/>
          <a:lstStyle/>
          <a:p>
            <a:r>
              <a:rPr lang="en-US" dirty="0" smtClean="0"/>
              <a:t>Our supply of time cannot be expanded, </a:t>
            </a:r>
          </a:p>
          <a:p>
            <a:r>
              <a:rPr lang="en-US" dirty="0" smtClean="0"/>
              <a:t>We do not have time to do everything in which we are interested</a:t>
            </a:r>
          </a:p>
          <a:p>
            <a:r>
              <a:rPr lang="en-US" dirty="0" smtClean="0"/>
              <a:t>Thus, how we choose to spend our time is critical to successfully accomplishing our goals.</a:t>
            </a:r>
            <a:endParaRPr lang="en-US" dirty="0"/>
          </a:p>
        </p:txBody>
      </p:sp>
      <p:pic>
        <p:nvPicPr>
          <p:cNvPr id="1026" name="Picture 2" descr="http://img.timeinc.net/time/2007/eating/makes_eat/makes_eat_time.jpg">
            <a:hlinkClick r:id="rId2"/>
          </p:cNvPr>
          <p:cNvPicPr>
            <a:picLocks noChangeAspect="1" noChangeArrowheads="1"/>
          </p:cNvPicPr>
          <p:nvPr/>
        </p:nvPicPr>
        <p:blipFill>
          <a:blip r:embed="rId3" cstate="print"/>
          <a:srcRect/>
          <a:stretch>
            <a:fillRect/>
          </a:stretch>
        </p:blipFill>
        <p:spPr bwMode="auto">
          <a:xfrm>
            <a:off x="2590800" y="4114800"/>
            <a:ext cx="3629025" cy="240271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153400" cy="990600"/>
          </a:xfrm>
        </p:spPr>
        <p:txBody>
          <a:bodyPr>
            <a:normAutofit fontScale="90000"/>
          </a:bodyPr>
          <a:lstStyle/>
          <a:p>
            <a:r>
              <a:rPr lang="en-US" b="1" dirty="0" smtClean="0">
                <a:solidFill>
                  <a:srgbClr val="660033"/>
                </a:solidFill>
              </a:rPr>
              <a:t>First step in time management – </a:t>
            </a:r>
            <a:br>
              <a:rPr lang="en-US" b="1" dirty="0" smtClean="0">
                <a:solidFill>
                  <a:srgbClr val="660033"/>
                </a:solidFill>
              </a:rPr>
            </a:br>
            <a:r>
              <a:rPr lang="en-US" b="1" dirty="0" smtClean="0">
                <a:solidFill>
                  <a:srgbClr val="660033"/>
                </a:solidFill>
              </a:rPr>
              <a:t>saying “no”</a:t>
            </a:r>
            <a:endParaRPr lang="en-US" b="1" dirty="0">
              <a:solidFill>
                <a:srgbClr val="660033"/>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latin typeface="Calibri" pitchFamily="34" charset="0"/>
              </a:rPr>
              <a:t>Early career faculty often get into trap of saying yes to everything (pause)</a:t>
            </a:r>
          </a:p>
          <a:p>
            <a:r>
              <a:rPr lang="en-US" dirty="0" smtClean="0">
                <a:latin typeface="Calibri" pitchFamily="34" charset="0"/>
              </a:rPr>
              <a:t>Say “no” to</a:t>
            </a:r>
          </a:p>
          <a:p>
            <a:pPr lvl="1"/>
            <a:r>
              <a:rPr lang="en-US" dirty="0" smtClean="0">
                <a:solidFill>
                  <a:srgbClr val="C00000"/>
                </a:solidFill>
                <a:latin typeface="Calibri" pitchFamily="34" charset="0"/>
              </a:rPr>
              <a:t>Chapter writing </a:t>
            </a:r>
            <a:r>
              <a:rPr lang="en-US" dirty="0" smtClean="0">
                <a:latin typeface="Calibri" pitchFamily="34" charset="0"/>
              </a:rPr>
              <a:t>(peer review articles are a better use of time)</a:t>
            </a:r>
          </a:p>
          <a:p>
            <a:pPr lvl="1"/>
            <a:r>
              <a:rPr lang="en-US" dirty="0" smtClean="0">
                <a:latin typeface="Calibri" pitchFamily="34" charset="0"/>
              </a:rPr>
              <a:t>Joining a </a:t>
            </a:r>
            <a:r>
              <a:rPr lang="en-US" dirty="0" smtClean="0">
                <a:solidFill>
                  <a:srgbClr val="C00000"/>
                </a:solidFill>
                <a:latin typeface="Calibri" pitchFamily="34" charset="0"/>
              </a:rPr>
              <a:t>committee</a:t>
            </a:r>
            <a:r>
              <a:rPr lang="en-US" dirty="0" smtClean="0">
                <a:latin typeface="Calibri" pitchFamily="34" charset="0"/>
              </a:rPr>
              <a:t> (that provides no direct career benefit)</a:t>
            </a:r>
          </a:p>
          <a:p>
            <a:pPr lvl="1"/>
            <a:r>
              <a:rPr lang="en-US" dirty="0" smtClean="0">
                <a:latin typeface="Calibri" pitchFamily="34" charset="0"/>
              </a:rPr>
              <a:t>Being an </a:t>
            </a:r>
            <a:r>
              <a:rPr lang="en-US" dirty="0" smtClean="0">
                <a:solidFill>
                  <a:srgbClr val="C00000"/>
                </a:solidFill>
                <a:latin typeface="Calibri" pitchFamily="34" charset="0"/>
              </a:rPr>
              <a:t>editor</a:t>
            </a:r>
          </a:p>
          <a:p>
            <a:pPr lvl="1"/>
            <a:r>
              <a:rPr lang="en-US" dirty="0" smtClean="0">
                <a:latin typeface="Calibri" pitchFamily="34" charset="0"/>
              </a:rPr>
              <a:t>Devoting excessive extra time to </a:t>
            </a:r>
            <a:r>
              <a:rPr lang="en-US" dirty="0" smtClean="0">
                <a:solidFill>
                  <a:srgbClr val="C00000"/>
                </a:solidFill>
                <a:latin typeface="Calibri" pitchFamily="34" charset="0"/>
              </a:rPr>
              <a:t>patient care</a:t>
            </a:r>
            <a:r>
              <a:rPr lang="en-US" dirty="0" smtClean="0">
                <a:latin typeface="Calibri" pitchFamily="34" charset="0"/>
              </a:rPr>
              <a:t> activities</a:t>
            </a:r>
          </a:p>
          <a:p>
            <a:pPr lvl="1"/>
            <a:r>
              <a:rPr lang="en-US" dirty="0" smtClean="0">
                <a:latin typeface="Calibri" pitchFamily="34" charset="0"/>
              </a:rPr>
              <a:t>Collaborating on </a:t>
            </a:r>
            <a:r>
              <a:rPr lang="en-US" dirty="0" smtClean="0">
                <a:solidFill>
                  <a:srgbClr val="C00000"/>
                </a:solidFill>
                <a:latin typeface="Calibri" pitchFamily="34" charset="0"/>
              </a:rPr>
              <a:t>someone else's grant </a:t>
            </a:r>
            <a:r>
              <a:rPr lang="en-US" dirty="0" smtClean="0">
                <a:latin typeface="Calibri" pitchFamily="34" charset="0"/>
              </a:rPr>
              <a:t>(when the research is not central to the junior person's focus). </a:t>
            </a:r>
            <a:endParaRPr lang="en-US" dirty="0">
              <a:latin typeface="Calibri" pitchFamily="34" charset="0"/>
            </a:endParaRPr>
          </a:p>
        </p:txBody>
      </p:sp>
      <p:pic>
        <p:nvPicPr>
          <p:cNvPr id="34818" name="Picture 2" descr="http://t1.gstatic.com/images?q=tbn:ANd9GcTHa4sJRcydE1spSUAFxLR0p9OLY5CCRXK11TZ8HHolonpVV_Sw">
            <a:hlinkClick r:id="rId2"/>
          </p:cNvPr>
          <p:cNvPicPr>
            <a:picLocks noChangeAspect="1" noChangeArrowheads="1"/>
          </p:cNvPicPr>
          <p:nvPr/>
        </p:nvPicPr>
        <p:blipFill>
          <a:blip r:embed="rId3" cstate="print"/>
          <a:srcRect l="8525" t="19048"/>
          <a:stretch>
            <a:fillRect/>
          </a:stretch>
        </p:blipFill>
        <p:spPr bwMode="auto">
          <a:xfrm>
            <a:off x="7315200" y="0"/>
            <a:ext cx="1828800" cy="1295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660033"/>
                </a:solidFill>
              </a:rPr>
              <a:t>How to say “no”</a:t>
            </a:r>
            <a:endParaRPr lang="en-US" sz="4000" dirty="0">
              <a:solidFill>
                <a:srgbClr val="660033"/>
              </a:solidFill>
            </a:endParaRPr>
          </a:p>
        </p:txBody>
      </p:sp>
      <p:sp>
        <p:nvSpPr>
          <p:cNvPr id="3" name="Content Placeholder 2"/>
          <p:cNvSpPr>
            <a:spLocks noGrp="1"/>
          </p:cNvSpPr>
          <p:nvPr>
            <p:ph sz="quarter" idx="1"/>
          </p:nvPr>
        </p:nvSpPr>
        <p:spPr/>
        <p:txBody>
          <a:bodyPr>
            <a:normAutofit/>
          </a:bodyPr>
          <a:lstStyle/>
          <a:p>
            <a:r>
              <a:rPr lang="en-US" dirty="0" smtClean="0">
                <a:latin typeface="Calibri" pitchFamily="34" charset="0"/>
              </a:rPr>
              <a:t>Early career faculty find it difficult to say no to senior colleagues, don’t know what is in their best interest, fearful of missing opportunities</a:t>
            </a:r>
          </a:p>
          <a:p>
            <a:r>
              <a:rPr lang="en-US" dirty="0" smtClean="0">
                <a:latin typeface="Calibri" pitchFamily="34" charset="0"/>
              </a:rPr>
              <a:t>Provide a cover story – “My Division Chief won’t let me do this”</a:t>
            </a:r>
          </a:p>
          <a:p>
            <a:r>
              <a:rPr lang="en-US" dirty="0" smtClean="0">
                <a:latin typeface="Calibri" pitchFamily="34" charset="0"/>
              </a:rPr>
              <a:t>CFAR and research mentor should review your activities twice-yearly (</a:t>
            </a:r>
            <a:r>
              <a:rPr lang="en-US" dirty="0" smtClean="0">
                <a:solidFill>
                  <a:srgbClr val="FF0000"/>
                </a:solidFill>
                <a:latin typeface="Calibri" pitchFamily="34" charset="0"/>
              </a:rPr>
              <a:t>IDP</a:t>
            </a:r>
            <a:r>
              <a:rPr lang="en-US" dirty="0" smtClean="0">
                <a:latin typeface="Calibri" pitchFamily="34" charset="0"/>
              </a:rPr>
              <a:t>) and help take things “off the plate”</a:t>
            </a:r>
          </a:p>
        </p:txBody>
      </p:sp>
      <p:pic>
        <p:nvPicPr>
          <p:cNvPr id="34818" name="Picture 2" descr="http://t1.gstatic.com/images?q=tbn:ANd9GcTHa4sJRcydE1spSUAFxLR0p9OLY5CCRXK11TZ8HHolonpVV_Sw">
            <a:hlinkClick r:id="rId2"/>
          </p:cNvPr>
          <p:cNvPicPr>
            <a:picLocks noChangeAspect="1" noChangeArrowheads="1"/>
          </p:cNvPicPr>
          <p:nvPr/>
        </p:nvPicPr>
        <p:blipFill>
          <a:blip r:embed="rId3" cstate="print"/>
          <a:srcRect l="8525" t="19048"/>
          <a:stretch>
            <a:fillRect/>
          </a:stretch>
        </p:blipFill>
        <p:spPr bwMode="auto">
          <a:xfrm>
            <a:off x="7315200" y="0"/>
            <a:ext cx="1828800" cy="1295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660033"/>
                </a:solidFill>
              </a:rPr>
              <a:t>When to say yes</a:t>
            </a:r>
            <a:endParaRPr lang="en-US" dirty="0">
              <a:solidFill>
                <a:srgbClr val="660033"/>
              </a:solidFill>
            </a:endParaRPr>
          </a:p>
        </p:txBody>
      </p:sp>
      <p:sp>
        <p:nvSpPr>
          <p:cNvPr id="3" name="Content Placeholder 2"/>
          <p:cNvSpPr>
            <a:spLocks noGrp="1"/>
          </p:cNvSpPr>
          <p:nvPr>
            <p:ph sz="quarter" idx="1"/>
          </p:nvPr>
        </p:nvSpPr>
        <p:spPr/>
        <p:txBody>
          <a:bodyPr>
            <a:normAutofit lnSpcReduction="10000"/>
          </a:bodyPr>
          <a:lstStyle/>
          <a:p>
            <a:r>
              <a:rPr lang="en-US" dirty="0" smtClean="0">
                <a:solidFill>
                  <a:srgbClr val="C00000"/>
                </a:solidFill>
              </a:rPr>
              <a:t>Is it interesting?</a:t>
            </a:r>
          </a:p>
          <a:p>
            <a:r>
              <a:rPr lang="en-US" dirty="0" smtClean="0"/>
              <a:t>Is it meaningful?</a:t>
            </a:r>
          </a:p>
          <a:p>
            <a:r>
              <a:rPr lang="en-US" dirty="0" smtClean="0">
                <a:solidFill>
                  <a:srgbClr val="C00000"/>
                </a:solidFill>
              </a:rPr>
              <a:t>Is it aligned with the goals of my Department?</a:t>
            </a:r>
          </a:p>
          <a:p>
            <a:r>
              <a:rPr lang="en-US" dirty="0" smtClean="0"/>
              <a:t>Strategically aligned with my Division</a:t>
            </a:r>
          </a:p>
          <a:p>
            <a:r>
              <a:rPr lang="en-US" dirty="0" smtClean="0">
                <a:solidFill>
                  <a:srgbClr val="C00000"/>
                </a:solidFill>
              </a:rPr>
              <a:t>Will it help me grow, learn?</a:t>
            </a:r>
          </a:p>
          <a:p>
            <a:r>
              <a:rPr lang="en-US" dirty="0" smtClean="0"/>
              <a:t>Am I the only one or best one to do it?</a:t>
            </a:r>
          </a:p>
          <a:p>
            <a:r>
              <a:rPr lang="en-US" dirty="0" smtClean="0">
                <a:solidFill>
                  <a:srgbClr val="C00000"/>
                </a:solidFill>
              </a:rPr>
              <a:t>Is it worth doing and is it worth doing well? (don’t do it if not worth it)</a:t>
            </a:r>
          </a:p>
          <a:p>
            <a:r>
              <a:rPr lang="en-US" dirty="0" smtClean="0"/>
              <a:t>Are there other things more important to you?</a:t>
            </a:r>
          </a:p>
        </p:txBody>
      </p:sp>
    </p:spTree>
    <p:extLst>
      <p:ext uri="{BB962C8B-B14F-4D97-AF65-F5344CB8AC3E}">
        <p14:creationId xmlns:p14="http://schemas.microsoft.com/office/powerpoint/2010/main" val="167767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Autofit/>
          </a:bodyPr>
          <a:lstStyle/>
          <a:p>
            <a:r>
              <a:rPr lang="en-US" sz="3200" b="1" dirty="0" smtClean="0">
                <a:solidFill>
                  <a:srgbClr val="660033"/>
                </a:solidFill>
              </a:rPr>
              <a:t>You need both productivity and well being </a:t>
            </a:r>
            <a:endParaRPr lang="en-US" sz="3200" dirty="0">
              <a:solidFill>
                <a:srgbClr val="660033"/>
              </a:solidFill>
            </a:endParaRPr>
          </a:p>
        </p:txBody>
      </p:sp>
      <p:sp>
        <p:nvSpPr>
          <p:cNvPr id="3" name="Content Placeholder 2"/>
          <p:cNvSpPr>
            <a:spLocks noGrp="1"/>
          </p:cNvSpPr>
          <p:nvPr>
            <p:ph sz="quarter" idx="1"/>
          </p:nvPr>
        </p:nvSpPr>
        <p:spPr/>
        <p:txBody>
          <a:bodyPr>
            <a:noAutofit/>
          </a:bodyPr>
          <a:lstStyle/>
          <a:p>
            <a:r>
              <a:rPr lang="en-US" sz="2000" dirty="0" smtClean="0">
                <a:latin typeface="Calibri" pitchFamily="34" charset="0"/>
              </a:rPr>
              <a:t>Current academic structure demands</a:t>
            </a:r>
          </a:p>
          <a:p>
            <a:pPr lvl="1"/>
            <a:r>
              <a:rPr lang="en-US" sz="2000" dirty="0" smtClean="0">
                <a:latin typeface="Calibri" pitchFamily="34" charset="0"/>
              </a:rPr>
              <a:t>Constant email contact, no vacations, working long hours, little sleep</a:t>
            </a:r>
          </a:p>
          <a:p>
            <a:pPr>
              <a:buNone/>
            </a:pPr>
            <a:r>
              <a:rPr lang="en-US" sz="2000" b="1" i="1" dirty="0" smtClean="0">
                <a:solidFill>
                  <a:srgbClr val="C00000"/>
                </a:solidFill>
                <a:latin typeface="Calibri" pitchFamily="34" charset="0"/>
              </a:rPr>
              <a:t>Myth: The best way to get more work done is to work longer hours. </a:t>
            </a:r>
          </a:p>
          <a:p>
            <a:r>
              <a:rPr lang="en-US" sz="2000" i="1" dirty="0" smtClean="0">
                <a:latin typeface="Calibri" pitchFamily="34" charset="0"/>
              </a:rPr>
              <a:t>No single myth is more destructive to employers and employees than this one. The reason is that we're not designed to operate like computers — at high speeds, continuously, for long periods of time. </a:t>
            </a:r>
          </a:p>
          <a:p>
            <a:r>
              <a:rPr lang="en-US" sz="2000" i="1" dirty="0" smtClean="0">
                <a:latin typeface="Calibri" pitchFamily="34" charset="0"/>
              </a:rPr>
              <a:t>Instead, human beings are designed to pulse intermittently between spending and renewing energy. Great performers — and enlightened leaders — recognize that it's not the number of hours people work that determines the value they create, but rather the energy they bring to whatever hours they work." </a:t>
            </a:r>
            <a:endParaRPr lang="en-US" sz="2000" dirty="0">
              <a:latin typeface="Calibri" pitchFamily="34" charset="0"/>
            </a:endParaRPr>
          </a:p>
        </p:txBody>
      </p:sp>
      <p:sp>
        <p:nvSpPr>
          <p:cNvPr id="4" name="TextBox 3"/>
          <p:cNvSpPr txBox="1"/>
          <p:nvPr/>
        </p:nvSpPr>
        <p:spPr>
          <a:xfrm>
            <a:off x="609600" y="6211669"/>
            <a:ext cx="7543800" cy="646331"/>
          </a:xfrm>
          <a:prstGeom prst="rect">
            <a:avLst/>
          </a:prstGeom>
          <a:noFill/>
        </p:spPr>
        <p:txBody>
          <a:bodyPr wrap="square" rtlCol="0">
            <a:spAutoFit/>
          </a:bodyPr>
          <a:lstStyle/>
          <a:p>
            <a:r>
              <a:rPr lang="en-US" dirty="0" smtClean="0">
                <a:solidFill>
                  <a:schemeClr val="accent1">
                    <a:lumMod val="50000"/>
                  </a:schemeClr>
                </a:solidFill>
              </a:rPr>
              <a:t>Schwartz, Tony. HBR Blog Network; Four Destructive Myths Most Companies Still Live By </a:t>
            </a:r>
            <a:endParaRPr lang="en-US" dirty="0">
              <a:solidFill>
                <a:schemeClr val="accent1">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660033"/>
                </a:solidFill>
              </a:rPr>
              <a:t>What your mentor is hopefully modeling for you!</a:t>
            </a:r>
            <a:endParaRPr lang="en-US" b="1" dirty="0">
              <a:solidFill>
                <a:srgbClr val="660033"/>
              </a:solidFill>
            </a:endParaRPr>
          </a:p>
        </p:txBody>
      </p:sp>
      <p:sp>
        <p:nvSpPr>
          <p:cNvPr id="3" name="Content Placeholder 2"/>
          <p:cNvSpPr>
            <a:spLocks noGrp="1"/>
          </p:cNvSpPr>
          <p:nvPr>
            <p:ph sz="quarter" idx="1"/>
          </p:nvPr>
        </p:nvSpPr>
        <p:spPr>
          <a:xfrm>
            <a:off x="612648" y="1371600"/>
            <a:ext cx="8153400" cy="5791200"/>
          </a:xfrm>
        </p:spPr>
        <p:txBody>
          <a:bodyPr>
            <a:normAutofit fontScale="77500" lnSpcReduction="20000"/>
          </a:bodyPr>
          <a:lstStyle/>
          <a:p>
            <a:endParaRPr lang="en-US" sz="3600" dirty="0" smtClean="0">
              <a:latin typeface="Calibri" pitchFamily="34" charset="0"/>
            </a:endParaRPr>
          </a:p>
          <a:p>
            <a:r>
              <a:rPr lang="en-US" sz="3600" dirty="0" smtClean="0">
                <a:latin typeface="Calibri" pitchFamily="34" charset="0"/>
              </a:rPr>
              <a:t>Be explicit that faculty members will be evaluated based on the outcomes, not on "face time." </a:t>
            </a:r>
          </a:p>
          <a:p>
            <a:r>
              <a:rPr lang="en-US" sz="3600" dirty="0" smtClean="0">
                <a:latin typeface="Calibri" pitchFamily="34" charset="0"/>
              </a:rPr>
              <a:t>Do they take vacations, nights off, weekends out of the communication loop and encourage others to do the same. </a:t>
            </a:r>
          </a:p>
          <a:p>
            <a:r>
              <a:rPr lang="en-US" sz="3600" dirty="0" smtClean="0">
                <a:latin typeface="Calibri" pitchFamily="34" charset="0"/>
              </a:rPr>
              <a:t>Do they talk to you about what you do to relax and relieve stress. </a:t>
            </a:r>
          </a:p>
          <a:p>
            <a:r>
              <a:rPr lang="en-US" sz="3600" dirty="0" smtClean="0">
                <a:latin typeface="Calibri" pitchFamily="34" charset="0"/>
              </a:rPr>
              <a:t>Long hours are sometimes the result of a workplace that is so filled with distractions that work requiring concentration - like writing - can't be done during normal hours. It is OK to close the door or go off site to do intensive work</a:t>
            </a:r>
            <a:r>
              <a:rPr lang="en-US" sz="3800" dirty="0" smtClean="0"/>
              <a:t>. </a:t>
            </a:r>
          </a:p>
          <a:p>
            <a:r>
              <a:rPr lang="en-US" sz="3800" dirty="0" smtClean="0"/>
              <a:t>You will burn out if don’t refuel, less creativity</a:t>
            </a:r>
          </a:p>
          <a:p>
            <a:endParaRPr lang="en-US" sz="42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2388</TotalTime>
  <Words>4110</Words>
  <Application>Microsoft Office PowerPoint</Application>
  <PresentationFormat>On-screen Show (4:3)</PresentationFormat>
  <Paragraphs>458</Paragraphs>
  <Slides>35</Slides>
  <Notes>17</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Median</vt:lpstr>
      <vt:lpstr>Time management for researchers</vt:lpstr>
      <vt:lpstr>Definition of the problem</vt:lpstr>
      <vt:lpstr>Principles of the time management problem in early career faculty</vt:lpstr>
      <vt:lpstr>Basic principles</vt:lpstr>
      <vt:lpstr>First step in time management –  saying “no”</vt:lpstr>
      <vt:lpstr>How to say “no”</vt:lpstr>
      <vt:lpstr>When to say yes</vt:lpstr>
      <vt:lpstr>You need both productivity and well being </vt:lpstr>
      <vt:lpstr>What your mentor is hopefully modeling for you!</vt:lpstr>
      <vt:lpstr>Time sink #1: Meetings</vt:lpstr>
      <vt:lpstr>Time sink #2: Getting email under control</vt:lpstr>
      <vt:lpstr>Getting email under control  - continued</vt:lpstr>
      <vt:lpstr>Getting email under control  - continued (priority management)</vt:lpstr>
      <vt:lpstr>Working through email</vt:lpstr>
      <vt:lpstr>Priority management- don’t let your emails become your priority</vt:lpstr>
      <vt:lpstr>PowerPoint Presentation</vt:lpstr>
      <vt:lpstr>Tracking 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Master list</vt:lpstr>
      <vt:lpstr>PowerPoint Presentation</vt:lpstr>
      <vt:lpstr>Getting started with a master list</vt:lpstr>
      <vt:lpstr>Refining process</vt:lpstr>
      <vt:lpstr>PowerPoint Presentation</vt:lpstr>
      <vt:lpstr>PowerPoint Presentation</vt:lpstr>
      <vt:lpstr>Questions?</vt:lpstr>
    </vt:vector>
  </TitlesOfParts>
  <Company>UCSF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Monica Gandhi</dc:creator>
  <cp:lastModifiedBy>Gandhi, Monica</cp:lastModifiedBy>
  <cp:revision>85</cp:revision>
  <dcterms:created xsi:type="dcterms:W3CDTF">2013-05-13T21:44:24Z</dcterms:created>
  <dcterms:modified xsi:type="dcterms:W3CDTF">2015-12-18T14:29:41Z</dcterms:modified>
</cp:coreProperties>
</file>